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9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</p:sldIdLst>
  <p:sldSz cx="9720263" cy="6480175"/>
  <p:notesSz cx="7772400" cy="100584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</p:showPr>
  <p:clrMru>
    <a:srgbClr val="FF6600"/>
    <a:srgbClr val="006B6B"/>
    <a:srgbClr val="0066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1" autoAdjust="0"/>
    <p:restoredTop sz="94615" autoAdjust="0"/>
  </p:normalViewPr>
  <p:slideViewPr>
    <p:cSldViewPr>
      <p:cViewPr varScale="1">
        <p:scale>
          <a:sx n="91" d="100"/>
          <a:sy n="91" d="100"/>
        </p:scale>
        <p:origin x="-1206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8661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/>
          </a:p>
        </p:txBody>
      </p:sp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/>
          </a:p>
        </p:txBody>
      </p:sp>
      <p:sp>
        <p:nvSpPr>
          <p:cNvPr id="36869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58863" y="763588"/>
            <a:ext cx="5648325" cy="3765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1888" cy="4519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67088" cy="4968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67087" cy="4968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67088" cy="4968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67087" cy="4968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4C4819CA-59D7-419A-A3C6-2060CE4E2CB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9563171D-8362-454C-B03A-204C68B42A63}" type="slidenum">
              <a:rPr lang="en-CA" smtClean="0"/>
              <a:pPr/>
              <a:t>1</a:t>
            </a:fld>
            <a:endParaRPr lang="en-CA" smtClean="0"/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9D77B6A-5F97-4B80-850A-0A09CB1F9E63}" type="slidenum">
              <a:rPr lang="en-CA" smtClean="0"/>
              <a:pPr/>
              <a:t>2</a:t>
            </a:fld>
            <a:endParaRPr lang="en-CA" smtClean="0"/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99A35E21-012F-4229-A6CE-0D8587D0DF71}" type="slidenum">
              <a:rPr lang="en-CA" smtClean="0"/>
              <a:pPr/>
              <a:t>3</a:t>
            </a:fld>
            <a:endParaRPr lang="en-CA" smtClean="0"/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AB12C743-7C0D-422A-A803-BCE64E92C9A0}" type="slidenum">
              <a:rPr lang="en-CA" smtClean="0"/>
              <a:pPr/>
              <a:t>4</a:t>
            </a:fld>
            <a:endParaRPr lang="en-CA" smtClean="0"/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115228E-696B-4E9A-984C-A55F2F934D72}" type="slidenum">
              <a:rPr lang="en-CA" smtClean="0"/>
              <a:pPr/>
              <a:t>5</a:t>
            </a:fld>
            <a:endParaRPr lang="en-CA" smtClean="0"/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E28145F8-4CC0-44D3-8227-8826D59083DB}" type="slidenum">
              <a:rPr lang="en-CA" smtClean="0"/>
              <a:pPr/>
              <a:t>6</a:t>
            </a:fld>
            <a:endParaRPr lang="en-CA" smtClean="0"/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6D731C6-4746-435A-8C67-F3B51F19C70A}" type="slidenum">
              <a:rPr lang="en-CA" smtClean="0"/>
              <a:pPr/>
              <a:t>7</a:t>
            </a:fld>
            <a:endParaRPr lang="en-CA" smtClean="0"/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47C50F75-872F-448B-BB2A-98F88302FC32}" type="slidenum">
              <a:rPr lang="en-CA" smtClean="0"/>
              <a:pPr/>
              <a:t>8</a:t>
            </a:fld>
            <a:endParaRPr lang="en-CA" smtClean="0"/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AB78FDD-719E-421C-8047-91A654BF5438}" type="slidenum">
              <a:rPr lang="en-CA" smtClean="0"/>
              <a:pPr/>
              <a:t>9</a:t>
            </a:fld>
            <a:endParaRPr lang="en-CA" smtClean="0"/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89D2FD4F-1904-4B95-AC69-F9C3EB7AB724}" type="slidenum">
              <a:rPr lang="en-CA" smtClean="0"/>
              <a:pPr/>
              <a:t>10</a:t>
            </a:fld>
            <a:endParaRPr lang="en-CA" smtClean="0"/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494A1CC3-4321-4197-8E74-4EBB2742124C}" type="slidenum">
              <a:rPr lang="en-CA" smtClean="0"/>
              <a:pPr/>
              <a:t>11</a:t>
            </a:fld>
            <a:endParaRPr lang="en-CA" smtClean="0"/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D381917-1BEE-41AD-9A69-936F12F3F964}" type="slidenum">
              <a:rPr lang="en-CA" smtClean="0"/>
              <a:pPr/>
              <a:t>12</a:t>
            </a:fld>
            <a:endParaRPr lang="en-CA" smtClean="0"/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95940FA-5114-46C6-854C-B8D9F9499518}" type="slidenum">
              <a:rPr lang="en-CA" smtClean="0"/>
              <a:pPr/>
              <a:t>13</a:t>
            </a:fld>
            <a:endParaRPr lang="en-CA" smtClean="0"/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977C27CD-19AD-4CC6-8AEF-82701ED2256D}" type="slidenum">
              <a:rPr lang="en-CA" smtClean="0"/>
              <a:pPr/>
              <a:t>14</a:t>
            </a:fld>
            <a:endParaRPr lang="en-CA" smtClean="0"/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7BA3187-0933-478A-BDD1-2F5A3CFD6EE1}" type="slidenum">
              <a:rPr lang="en-CA" smtClean="0"/>
              <a:pPr/>
              <a:t>15</a:t>
            </a:fld>
            <a:endParaRPr lang="en-CA" smtClean="0"/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9AB48B0-8C2E-4E7A-A9F1-A31CD802633A}" type="slidenum">
              <a:rPr lang="en-CA" smtClean="0"/>
              <a:pPr/>
              <a:t>16</a:t>
            </a:fld>
            <a:endParaRPr lang="en-CA" smtClean="0"/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446CB47-9EB8-4758-91F5-5A3A08450B87}" type="slidenum">
              <a:rPr lang="en-CA" smtClean="0"/>
              <a:pPr/>
              <a:t>17</a:t>
            </a:fld>
            <a:endParaRPr lang="en-CA" smtClean="0"/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65A02E8-9A17-43A0-ABE5-554070B8C62E}" type="slidenum">
              <a:rPr lang="en-CA" smtClean="0"/>
              <a:pPr/>
              <a:t>18</a:t>
            </a:fld>
            <a:endParaRPr lang="en-CA" smtClean="0"/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81656A1F-49E5-41A7-9D25-6CF622A51AF5}" type="slidenum">
              <a:rPr lang="en-CA" smtClean="0"/>
              <a:pPr/>
              <a:t>19</a:t>
            </a:fld>
            <a:endParaRPr lang="en-CA" smtClean="0"/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7ACCFD5-41AB-45B2-A440-D7BD52D76C0A}" type="slidenum">
              <a:rPr lang="en-CA" smtClean="0"/>
              <a:pPr/>
              <a:t>20</a:t>
            </a:fld>
            <a:endParaRPr lang="en-CA" smtClean="0"/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B1D5C2B-DDB0-4194-BEC6-5378E4E15938}" type="slidenum">
              <a:rPr lang="en-CA" smtClean="0"/>
              <a:pPr/>
              <a:t>21</a:t>
            </a:fld>
            <a:endParaRPr lang="en-CA" smtClean="0"/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D7CA7F4-0A17-4DC0-B5BE-7AF18806ECD7}" type="slidenum">
              <a:rPr lang="en-CA" smtClean="0"/>
              <a:pPr/>
              <a:t>22</a:t>
            </a:fld>
            <a:endParaRPr lang="en-CA" smtClean="0"/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8BD2976A-7991-4064-946E-81DF60F21BFC}" type="slidenum">
              <a:rPr lang="en-CA" smtClean="0"/>
              <a:pPr/>
              <a:t>23</a:t>
            </a:fld>
            <a:endParaRPr lang="en-CA" smtClean="0"/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5167919-9F36-479D-A545-C3AD8A4470BB}" type="slidenum">
              <a:rPr lang="en-CA" smtClean="0"/>
              <a:pPr/>
              <a:t>24</a:t>
            </a:fld>
            <a:endParaRPr lang="en-CA" smtClean="0"/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105BE3D-A42C-4638-AF09-A9150FDB225C}" type="slidenum">
              <a:rPr lang="en-CA" smtClean="0"/>
              <a:pPr/>
              <a:t>25</a:t>
            </a:fld>
            <a:endParaRPr lang="en-CA" smtClean="0"/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FFC23CD8-919B-4113-96C5-B17E944478D5}" type="slidenum">
              <a:rPr lang="en-CA" smtClean="0"/>
              <a:pPr/>
              <a:t>26</a:t>
            </a:fld>
            <a:endParaRPr lang="en-CA" smtClean="0"/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7DC3346-5CA1-4C1B-98C9-2AEBAB6AB32C}" type="slidenum">
              <a:rPr lang="en-CA" smtClean="0"/>
              <a:pPr/>
              <a:t>27</a:t>
            </a:fld>
            <a:endParaRPr lang="en-CA" smtClean="0"/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9CC9E95-8324-475C-B9F5-E08C86DE2644}" type="slidenum">
              <a:rPr lang="en-CA" smtClean="0"/>
              <a:pPr/>
              <a:t>28</a:t>
            </a:fld>
            <a:endParaRPr lang="en-CA" smtClean="0"/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D5DCBF14-D715-4382-8777-6F8E551C9416}" type="slidenum">
              <a:rPr lang="en-CA" smtClean="0"/>
              <a:pPr/>
              <a:t>29</a:t>
            </a:fld>
            <a:endParaRPr lang="en-CA" smtClean="0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9499BA9-3274-4D05-8134-4A54CA59732C}" type="slidenum">
              <a:rPr lang="en-CA" smtClean="0"/>
              <a:pPr/>
              <a:t>30</a:t>
            </a:fld>
            <a:endParaRPr lang="en-CA" smtClean="0"/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9D1B2111-BBBA-49C4-882E-12CB05CF44E4}" type="slidenum">
              <a:rPr lang="en-CA" smtClean="0"/>
              <a:pPr/>
              <a:t>31</a:t>
            </a:fld>
            <a:endParaRPr lang="en-CA" smtClean="0"/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0290E4E6-48EF-40F8-8593-704070EA79A7}" type="slidenum">
              <a:rPr lang="en-CA" smtClean="0"/>
              <a:pPr/>
              <a:t>32</a:t>
            </a:fld>
            <a:endParaRPr lang="en-CA" smtClean="0"/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63588"/>
            <a:ext cx="56578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013055"/>
            <a:ext cx="8262224" cy="1389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8040" y="3672099"/>
            <a:ext cx="6804184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8C453-0FF1-4251-BBE5-10F698F1DF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DB254-B24B-4518-AA15-2DBDE0D91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34" y="4164143"/>
            <a:ext cx="826222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834" y="2746575"/>
            <a:ext cx="826222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AF2BE-350B-4DFD-918E-477C8F189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6013" y="1512041"/>
            <a:ext cx="429311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1134" y="1512041"/>
            <a:ext cx="429311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E20BC-D153-4188-96A8-DFAEDDF603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013" y="1450540"/>
            <a:ext cx="4294804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13" y="2055058"/>
            <a:ext cx="4294804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91" y="1450540"/>
            <a:ext cx="4296491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91" y="2055058"/>
            <a:ext cx="4296491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F235E-9A60-4E68-8F3C-00015828C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4CE81-B5EF-4D4A-B516-5633090264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A45EA-52B0-4F96-B3D2-F4E0E1619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13" y="258007"/>
            <a:ext cx="3197900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0356" y="258007"/>
            <a:ext cx="5433897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013" y="1356037"/>
            <a:ext cx="3197900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FB45A-185A-49AE-AA3F-E8AE903E7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239" y="4536122"/>
            <a:ext cx="5832158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05239" y="579018"/>
            <a:ext cx="5832158" cy="388810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5239" y="5071637"/>
            <a:ext cx="5832158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BD02B-9ED6-4BAC-9FC5-BB518B05D5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21678-0B12-40EE-BD68-53F41D4FC1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7195" y="259538"/>
            <a:ext cx="2187059" cy="552914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6013" y="259538"/>
            <a:ext cx="6399173" cy="552914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6AAA6-0A29-4732-8B51-44AC2D6EA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93738" y="461963"/>
            <a:ext cx="8324850" cy="871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93738" y="1697039"/>
            <a:ext cx="3998912" cy="1539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5049" y="1697039"/>
            <a:ext cx="4000501" cy="1539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93738" y="3389314"/>
            <a:ext cx="3998912" cy="1541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049" y="3389314"/>
            <a:ext cx="4000501" cy="1541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046F7-E6D7-4D83-B2C3-581501FA2A5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61963"/>
            <a:ext cx="8324850" cy="871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98FD6-80AF-49D3-968D-F624DC4FB7E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85775" y="258763"/>
            <a:ext cx="8748713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5775" y="1511300"/>
            <a:ext cx="8748713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5775" y="6005513"/>
            <a:ext cx="2268538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21050" y="6005513"/>
            <a:ext cx="3078163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65950" y="6005513"/>
            <a:ext cx="2268538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9E7A3DC-90A9-48FF-B201-0BBD5F40F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  <p:sldLayoutId id="21474840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sakavik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e.wikipedia.org/wiki/1921" TargetMode="External"/><Relationship Id="rId7" Type="http://schemas.openxmlformats.org/officeDocument/2006/relationships/hyperlink" Target="http://be.wikipedia.org/wiki/1991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be.wikipedia.org/wiki/1939" TargetMode="External"/><Relationship Id="rId5" Type="http://schemas.openxmlformats.org/officeDocument/2006/relationships/hyperlink" Target="http://be.wikipedia.org/wiki/1926" TargetMode="External"/><Relationship Id="rId4" Type="http://schemas.openxmlformats.org/officeDocument/2006/relationships/hyperlink" Target="http://be.wikipedia.org/wiki/192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ivebelarus.net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hyperlink" Target="http://www.sakavik.net/" TargetMode="External"/><Relationship Id="rId4" Type="http://schemas.openxmlformats.org/officeDocument/2006/relationships/hyperlink" Target="http://adverbum.org/map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93738" y="-1149350"/>
            <a:ext cx="8331200" cy="4100513"/>
          </a:xfrm>
        </p:spPr>
        <p:txBody>
          <a:bodyPr tIns="2664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3000" b="1" dirty="0" smtClean="0">
                <a:solidFill>
                  <a:srgbClr val="008080"/>
                </a:solidFill>
              </a:rPr>
              <a:t/>
            </a:r>
            <a:br>
              <a:rPr lang="en-CA" sz="3000" b="1" dirty="0" smtClean="0">
                <a:solidFill>
                  <a:srgbClr val="008080"/>
                </a:solidFill>
              </a:rPr>
            </a:br>
            <a:r>
              <a:rPr lang="en-CA" sz="3000" b="1" dirty="0" smtClean="0">
                <a:solidFill>
                  <a:srgbClr val="008080"/>
                </a:solidFill>
              </a:rPr>
              <a:t/>
            </a:r>
            <a:br>
              <a:rPr lang="en-CA" sz="3000" b="1" dirty="0" smtClean="0">
                <a:solidFill>
                  <a:srgbClr val="008080"/>
                </a:solidFill>
              </a:rPr>
            </a:br>
            <a:r>
              <a:rPr lang="en-CA" sz="3000" b="1" dirty="0" smtClean="0">
                <a:solidFill>
                  <a:srgbClr val="008080"/>
                </a:solidFill>
              </a:rPr>
              <a:t/>
            </a:r>
            <a:br>
              <a:rPr lang="en-CA" sz="3000" b="1" dirty="0" smtClean="0">
                <a:solidFill>
                  <a:srgbClr val="008080"/>
                </a:solidFill>
              </a:rPr>
            </a:br>
            <a:r>
              <a:rPr lang="en-CA" b="1" dirty="0" smtClean="0">
                <a:solidFill>
                  <a:srgbClr val="008080"/>
                </a:solidFill>
              </a:rPr>
              <a:t> </a:t>
            </a:r>
            <a:br>
              <a:rPr lang="en-CA" b="1" dirty="0" smtClean="0">
                <a:solidFill>
                  <a:srgbClr val="008080"/>
                </a:solidFill>
              </a:rPr>
            </a:br>
            <a:r>
              <a:rPr lang="en-CA" sz="4000" b="1" dirty="0" smtClean="0">
                <a:solidFill>
                  <a:srgbClr val="0000FF"/>
                </a:solidFill>
              </a:rPr>
              <a:t/>
            </a:r>
            <a:br>
              <a:rPr lang="en-CA" sz="4000" b="1" dirty="0" smtClean="0">
                <a:solidFill>
                  <a:srgbClr val="0000FF"/>
                </a:solidFill>
              </a:rPr>
            </a:br>
            <a:r>
              <a:rPr lang="en-CA" sz="4000" b="1" dirty="0" smtClean="0">
                <a:solidFill>
                  <a:srgbClr val="0000FF"/>
                </a:solidFill>
              </a:rPr>
              <a:t/>
            </a:r>
            <a:br>
              <a:rPr lang="en-CA" sz="4000" b="1" dirty="0" smtClean="0">
                <a:solidFill>
                  <a:srgbClr val="0000FF"/>
                </a:solidFill>
              </a:rPr>
            </a:br>
            <a:r>
              <a:rPr lang="en-CA" sz="4000" b="1" dirty="0" smtClean="0">
                <a:solidFill>
                  <a:srgbClr val="008080"/>
                </a:solidFill>
              </a:rPr>
              <a:t/>
            </a:r>
            <a:br>
              <a:rPr lang="en-CA" sz="4000" b="1" dirty="0" smtClean="0">
                <a:solidFill>
                  <a:srgbClr val="008080"/>
                </a:solidFill>
              </a:rPr>
            </a:br>
            <a:endParaRPr lang="en-CA" sz="4000" b="1" dirty="0" smtClean="0">
              <a:solidFill>
                <a:srgbClr val="008080"/>
              </a:solidFill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9525" y="4319588"/>
            <a:ext cx="1311275" cy="1544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95325" y="1800225"/>
            <a:ext cx="8161338" cy="1150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3168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400" b="1" dirty="0" err="1">
                <a:solidFill>
                  <a:srgbClr val="008080"/>
                </a:solidFill>
              </a:rPr>
              <a:t>Слайд-серыя</a:t>
            </a:r>
            <a:endParaRPr lang="en-CA" sz="2400" b="1" dirty="0">
              <a:solidFill>
                <a:srgbClr val="008080"/>
              </a:solidFill>
            </a:endParaRP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4400" b="1" dirty="0">
                <a:solidFill>
                  <a:srgbClr val="008080"/>
                </a:solidFill>
                <a:latin typeface="+mj-lt"/>
              </a:rPr>
              <a:t>“БЕЛАРУСКАЯ ДЗЯРЖАЎНАСЬЦЬ”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3168650" y="5110163"/>
            <a:ext cx="4895850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Часопіс “САКАВІК”,</a:t>
            </a:r>
            <a:r>
              <a:rPr lang="en-CA" sz="2000" b="1">
                <a:solidFill>
                  <a:srgbClr val="0000FF"/>
                </a:solidFill>
              </a:rPr>
              <a:t> </a:t>
            </a:r>
            <a:r>
              <a:rPr lang="en-CA" sz="2000" b="1" i="1">
                <a:solidFill>
                  <a:srgbClr val="CCCCFF"/>
                </a:solidFill>
                <a:hlinkClick r:id="rId4"/>
              </a:rPr>
              <a:t>www.sakavik.net</a:t>
            </a:r>
            <a:r>
              <a:rPr lang="en-CA" sz="2000" b="1" i="1">
                <a:solidFill>
                  <a:srgbClr val="00DCFF"/>
                </a:solidFill>
              </a:rPr>
              <a:t> </a:t>
            </a:r>
            <a:r>
              <a:rPr lang="en-CA" sz="2000" b="1" i="1">
                <a:solidFill>
                  <a:srgbClr val="008080"/>
                </a:solidFill>
              </a:rPr>
              <a:t>  </a:t>
            </a:r>
            <a:br>
              <a:rPr lang="en-CA" sz="2000" b="1" i="1">
                <a:solidFill>
                  <a:srgbClr val="008080"/>
                </a:solidFill>
              </a:rPr>
            </a:br>
            <a:r>
              <a:rPr lang="be-BY" sz="2000" b="1" i="1">
                <a:solidFill>
                  <a:srgbClr val="008080"/>
                </a:solidFill>
              </a:rPr>
              <a:t>П</a:t>
            </a:r>
            <a:r>
              <a:rPr lang="en-CA" sz="2000" b="1" i="1">
                <a:solidFill>
                  <a:srgbClr val="008080"/>
                </a:solidFill>
              </a:rPr>
              <a:t>раект “РАЗАМ”, лістапад 2013</a:t>
            </a:r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1198563" y="327025"/>
            <a:ext cx="744220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12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400" b="1" u="sng">
                <a:solidFill>
                  <a:srgbClr val="008080"/>
                </a:solidFill>
              </a:rPr>
              <a:t>Бібліятэка слайдаў “БЕЛАРУСЬ НАЗАЎСЁДЫ”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107950" y="144463"/>
            <a:ext cx="9431338" cy="935037"/>
          </a:xfrm>
        </p:spPr>
        <p:txBody>
          <a:bodyPr tIns="280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4000" b="1" smtClean="0">
                <a:solidFill>
                  <a:srgbClr val="008080"/>
                </a:solidFill>
              </a:rPr>
              <a:t>ПЕРЫЯДЫ БЕЛАРУСКАЙ ДЗЯРЖАЎНАСЬЦІ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476BC3-1F62-4422-A95E-12DA43606764}" type="slidenum">
              <a:rPr lang="en-CA" sz="1000" smtClean="0">
                <a:solidFill>
                  <a:srgbClr val="006600"/>
                </a:solidFill>
              </a:rPr>
              <a:pPr/>
              <a:t>2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692275" y="1295400"/>
            <a:ext cx="7056438" cy="4914900"/>
          </a:xfrm>
        </p:spPr>
        <p:txBody>
          <a:bodyPr tIns="24840" rtlCol="0" anchor="ctr">
            <a:normAutofit fontScale="92500" lnSpcReduction="20000"/>
          </a:bodyPr>
          <a:lstStyle/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800" b="1" dirty="0" smtClean="0">
                <a:solidFill>
                  <a:srgbClr val="008080"/>
                </a:solidFill>
              </a:rPr>
              <a:t> </a:t>
            </a:r>
            <a:r>
              <a:rPr lang="en-CA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smtClean="0">
                <a:solidFill>
                  <a:srgbClr val="FF6633"/>
                </a:solidFill>
              </a:rPr>
              <a:t>960-1397</a:t>
            </a:r>
            <a:r>
              <a:rPr lang="en-CA" sz="2800" b="1" dirty="0" smtClean="0">
                <a:solidFill>
                  <a:srgbClr val="008080"/>
                </a:solidFill>
              </a:rPr>
              <a:t> – </a:t>
            </a:r>
            <a:r>
              <a:rPr lang="en-CA" sz="2800" b="1" dirty="0" err="1" smtClean="0">
                <a:solidFill>
                  <a:srgbClr val="008080"/>
                </a:solidFill>
              </a:rPr>
              <a:t>Полацкае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err="1" smtClean="0">
                <a:solidFill>
                  <a:srgbClr val="008080"/>
                </a:solidFill>
              </a:rPr>
              <a:t>княства</a:t>
            </a:r>
            <a:endParaRPr lang="en-CA" sz="2800" b="1" dirty="0" smtClean="0">
              <a:solidFill>
                <a:srgbClr val="008080"/>
              </a:solidFill>
            </a:endParaRP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CA" sz="2800" b="1" dirty="0" smtClean="0">
              <a:solidFill>
                <a:srgbClr val="008080"/>
              </a:solidFill>
            </a:endParaRP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800" b="1" dirty="0" smtClean="0">
                <a:solidFill>
                  <a:srgbClr val="FF6633"/>
                </a:solidFill>
              </a:rPr>
              <a:t>1236-1569</a:t>
            </a:r>
            <a:r>
              <a:rPr lang="en-CA" sz="2800" b="1" dirty="0" smtClean="0">
                <a:solidFill>
                  <a:srgbClr val="008080"/>
                </a:solidFill>
              </a:rPr>
              <a:t> – </a:t>
            </a:r>
            <a:r>
              <a:rPr lang="en-CA" sz="2800" b="1" dirty="0" err="1" smtClean="0">
                <a:solidFill>
                  <a:srgbClr val="008080"/>
                </a:solidFill>
              </a:rPr>
              <a:t>Вялікае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err="1" smtClean="0">
                <a:solidFill>
                  <a:srgbClr val="008080"/>
                </a:solidFill>
              </a:rPr>
              <a:t>Княства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err="1" smtClean="0">
                <a:solidFill>
                  <a:srgbClr val="008080"/>
                </a:solidFill>
              </a:rPr>
              <a:t>Літоўскае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800" b="1" dirty="0" smtClean="0">
                <a:solidFill>
                  <a:srgbClr val="008080"/>
                </a:solidFill>
              </a:rPr>
              <a:t> </a:t>
            </a: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800" b="1" dirty="0" smtClean="0">
                <a:solidFill>
                  <a:srgbClr val="FF6633"/>
                </a:solidFill>
              </a:rPr>
              <a:t>1569-1798</a:t>
            </a:r>
            <a:r>
              <a:rPr lang="en-CA" sz="2800" b="1" dirty="0" smtClean="0">
                <a:solidFill>
                  <a:srgbClr val="008080"/>
                </a:solidFill>
              </a:rPr>
              <a:t> – </a:t>
            </a:r>
            <a:r>
              <a:rPr lang="en-CA" sz="2800" b="1" dirty="0" err="1" smtClean="0">
                <a:solidFill>
                  <a:srgbClr val="008080"/>
                </a:solidFill>
              </a:rPr>
              <a:t>Рэч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err="1" smtClean="0">
                <a:solidFill>
                  <a:srgbClr val="008080"/>
                </a:solidFill>
              </a:rPr>
              <a:t>Паспалітая</a:t>
            </a:r>
            <a:endParaRPr lang="en-CA" sz="2800" b="1" dirty="0" smtClean="0">
              <a:solidFill>
                <a:srgbClr val="008080"/>
              </a:solidFill>
            </a:endParaRP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CA" sz="2800" b="1" dirty="0" smtClean="0">
              <a:solidFill>
                <a:srgbClr val="008080"/>
              </a:solidFill>
            </a:endParaRP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800" b="1" dirty="0" smtClean="0">
                <a:solidFill>
                  <a:srgbClr val="FF6633"/>
                </a:solidFill>
              </a:rPr>
              <a:t>1798-1917</a:t>
            </a:r>
            <a:r>
              <a:rPr lang="en-CA" sz="2800" b="1" dirty="0" smtClean="0">
                <a:solidFill>
                  <a:srgbClr val="008080"/>
                </a:solidFill>
              </a:rPr>
              <a:t> – </a:t>
            </a:r>
            <a:r>
              <a:rPr lang="en-CA" sz="2800" b="1" dirty="0" err="1" smtClean="0">
                <a:solidFill>
                  <a:srgbClr val="008080"/>
                </a:solidFill>
              </a:rPr>
              <a:t>без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err="1" smtClean="0">
                <a:solidFill>
                  <a:srgbClr val="008080"/>
                </a:solidFill>
              </a:rPr>
              <a:t>дзяржаўнасьці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800" b="1" dirty="0" smtClean="0">
                <a:solidFill>
                  <a:srgbClr val="008080"/>
                </a:solidFill>
              </a:rPr>
              <a:t>                    </a:t>
            </a:r>
            <a:r>
              <a:rPr lang="en-CA" sz="2000" b="1" i="1" dirty="0" smtClean="0">
                <a:solidFill>
                  <a:srgbClr val="008080"/>
                </a:solidFill>
              </a:rPr>
              <a:t>(у </a:t>
            </a:r>
            <a:r>
              <a:rPr lang="en-CA" sz="2000" b="1" i="1" dirty="0" err="1" smtClean="0">
                <a:solidFill>
                  <a:srgbClr val="008080"/>
                </a:solidFill>
              </a:rPr>
              <a:t>складзе</a:t>
            </a:r>
            <a:r>
              <a:rPr lang="en-CA" sz="2000" b="1" i="1" dirty="0" smtClean="0">
                <a:solidFill>
                  <a:srgbClr val="008080"/>
                </a:solidFill>
              </a:rPr>
              <a:t> </a:t>
            </a:r>
            <a:r>
              <a:rPr lang="en-CA" sz="2000" b="1" i="1" dirty="0" err="1" smtClean="0">
                <a:solidFill>
                  <a:srgbClr val="008080"/>
                </a:solidFill>
              </a:rPr>
              <a:t>Расійскай</a:t>
            </a:r>
            <a:r>
              <a:rPr lang="en-CA" sz="2000" b="1" i="1" dirty="0" smtClean="0">
                <a:solidFill>
                  <a:srgbClr val="008080"/>
                </a:solidFill>
              </a:rPr>
              <a:t> </a:t>
            </a:r>
            <a:r>
              <a:rPr lang="en-CA" sz="2000" b="1" i="1" dirty="0" err="1" smtClean="0">
                <a:solidFill>
                  <a:srgbClr val="008080"/>
                </a:solidFill>
              </a:rPr>
              <a:t>імперыі</a:t>
            </a:r>
            <a:r>
              <a:rPr lang="en-CA" sz="2000" b="1" i="1" dirty="0" smtClean="0">
                <a:solidFill>
                  <a:srgbClr val="008080"/>
                </a:solidFill>
              </a:rPr>
              <a:t>)</a:t>
            </a: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CA" sz="2800" b="1" dirty="0" smtClean="0">
              <a:solidFill>
                <a:srgbClr val="008080"/>
              </a:solidFill>
            </a:endParaRP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800" b="1" dirty="0" smtClean="0">
                <a:solidFill>
                  <a:srgbClr val="FF6633"/>
                </a:solidFill>
              </a:rPr>
              <a:t>1918-1991</a:t>
            </a:r>
            <a:r>
              <a:rPr lang="en-CA" sz="2800" b="1" dirty="0" smtClean="0">
                <a:solidFill>
                  <a:srgbClr val="008080"/>
                </a:solidFill>
              </a:rPr>
              <a:t> – </a:t>
            </a:r>
            <a:r>
              <a:rPr lang="en-CA" sz="2800" b="1" dirty="0" err="1" smtClean="0">
                <a:solidFill>
                  <a:srgbClr val="008080"/>
                </a:solidFill>
              </a:rPr>
              <a:t>рэвалюцыя</a:t>
            </a:r>
            <a:r>
              <a:rPr lang="en-CA" sz="2800" b="1" dirty="0" smtClean="0">
                <a:solidFill>
                  <a:srgbClr val="008080"/>
                </a:solidFill>
              </a:rPr>
              <a:t>, </a:t>
            </a:r>
            <a:r>
              <a:rPr lang="en-CA" sz="2800" b="1" dirty="0" err="1" smtClean="0">
                <a:solidFill>
                  <a:srgbClr val="008080"/>
                </a:solidFill>
              </a:rPr>
              <a:t>савецкі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err="1" smtClean="0">
                <a:solidFill>
                  <a:srgbClr val="008080"/>
                </a:solidFill>
              </a:rPr>
              <a:t>час</a:t>
            </a:r>
            <a:endParaRPr lang="en-CA" sz="2800" b="1" dirty="0" smtClean="0">
              <a:solidFill>
                <a:srgbClr val="008080"/>
              </a:solidFill>
            </a:endParaRP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CA" sz="2800" b="1" dirty="0" smtClean="0">
              <a:solidFill>
                <a:srgbClr val="008080"/>
              </a:solidFill>
            </a:endParaRPr>
          </a:p>
          <a:p>
            <a:pPr indent="-338138" eaLnBrk="1" fontAlgn="auto" hangingPunct="1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sz="2800" b="1" dirty="0" smtClean="0">
                <a:solidFill>
                  <a:srgbClr val="FF6633"/>
                </a:solidFill>
              </a:rPr>
              <a:t>з 1991</a:t>
            </a:r>
            <a:r>
              <a:rPr lang="en-CA" sz="2800" b="1" dirty="0" smtClean="0">
                <a:solidFill>
                  <a:srgbClr val="008080"/>
                </a:solidFill>
              </a:rPr>
              <a:t> – </a:t>
            </a:r>
            <a:r>
              <a:rPr lang="en-CA" sz="2800" b="1" dirty="0" err="1" smtClean="0">
                <a:solidFill>
                  <a:srgbClr val="008080"/>
                </a:solidFill>
              </a:rPr>
              <a:t>сучасны</a:t>
            </a:r>
            <a:r>
              <a:rPr lang="en-CA" sz="2800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err="1" smtClean="0">
                <a:solidFill>
                  <a:srgbClr val="008080"/>
                </a:solidFill>
              </a:rPr>
              <a:t>этап</a:t>
            </a:r>
            <a:endParaRPr lang="en-CA" sz="2800" b="1" dirty="0" smtClean="0">
              <a:solidFill>
                <a:srgbClr val="00808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68338" y="1398588"/>
            <a:ext cx="8331200" cy="1052512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6B6B"/>
                </a:solidFill>
              </a:rPr>
              <a:t>ПЕРЫЯД ПОЛАЦКАГА КНЯСТВА</a:t>
            </a:r>
            <a:br>
              <a:rPr lang="en-CA" b="1" dirty="0" smtClean="0">
                <a:solidFill>
                  <a:srgbClr val="006B6B"/>
                </a:solidFill>
              </a:rPr>
            </a:br>
            <a:r>
              <a:rPr lang="en-CA" b="1" dirty="0" smtClean="0">
                <a:solidFill>
                  <a:srgbClr val="006B6B"/>
                </a:solidFill>
              </a:rPr>
              <a:t>(960-1397)</a:t>
            </a:r>
          </a:p>
        </p:txBody>
      </p:sp>
      <p:sp>
        <p:nvSpPr>
          <p:cNvPr id="7171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516EAF-248A-4823-B7A7-02C884777C42}" type="slidenum">
              <a:rPr lang="en-CA" sz="1000" smtClean="0">
                <a:solidFill>
                  <a:srgbClr val="006600"/>
                </a:solidFill>
              </a:rPr>
              <a:pPr/>
              <a:t>3</a:t>
            </a:fld>
            <a:endParaRPr lang="en-CA" sz="1000" smtClean="0">
              <a:solidFill>
                <a:srgbClr val="006600"/>
              </a:solidFill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3325" y="3062288"/>
            <a:ext cx="1797050" cy="1544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2519363" y="4679950"/>
            <a:ext cx="4032250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                Герб Полацкага княства            (пячатка князя Ізяслава, 986-1001)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84213" y="431800"/>
            <a:ext cx="8331200" cy="503238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ПОЛАЦКАЕ КНЯСТВА</a:t>
            </a:r>
            <a:br>
              <a:rPr lang="en-CA" b="1" dirty="0" smtClean="0">
                <a:solidFill>
                  <a:srgbClr val="008080"/>
                </a:solidFill>
              </a:rPr>
            </a:br>
            <a:r>
              <a:rPr lang="ru-RU" sz="2000" b="1" dirty="0" smtClean="0">
                <a:solidFill>
                  <a:srgbClr val="008080"/>
                </a:solidFill>
              </a:rPr>
              <a:t/>
            </a:r>
            <a:br>
              <a:rPr lang="ru-RU" sz="2000" b="1" dirty="0" smtClean="0">
                <a:solidFill>
                  <a:srgbClr val="008080"/>
                </a:solidFill>
              </a:rPr>
            </a:br>
            <a:endParaRPr lang="ru-RU" sz="2000" b="1" dirty="0" smtClean="0">
              <a:solidFill>
                <a:srgbClr val="008080"/>
              </a:solidFill>
            </a:endParaRPr>
          </a:p>
        </p:txBody>
      </p:sp>
      <p:sp>
        <p:nvSpPr>
          <p:cNvPr id="8195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235825" y="6134100"/>
            <a:ext cx="2268538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EF7ABE-D58D-43B8-BAF5-BA2CE0394FB2}" type="slidenum">
              <a:rPr lang="en-CA" sz="1000" smtClean="0">
                <a:solidFill>
                  <a:srgbClr val="006600"/>
                </a:solidFill>
              </a:rPr>
              <a:pPr/>
              <a:t>4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8196" name="Text Box 2"/>
          <p:cNvSpPr txBox="1">
            <a:spLocks noChangeArrowheads="1"/>
          </p:cNvSpPr>
          <p:nvPr/>
        </p:nvSpPr>
        <p:spPr bwMode="auto">
          <a:xfrm>
            <a:off x="5868988" y="1152525"/>
            <a:ext cx="3168650" cy="4957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Полацкае княства – </a:t>
            </a:r>
            <a:r>
              <a:rPr lang="en-CA" b="1">
                <a:solidFill>
                  <a:srgbClr val="008080"/>
                </a:solidFill>
              </a:rPr>
              <a:t>першая</a:t>
            </a:r>
            <a:r>
              <a:rPr lang="be-BY" b="1">
                <a:solidFill>
                  <a:srgbClr val="008080"/>
                </a:solidFill>
              </a:rPr>
              <a:t> </a:t>
            </a:r>
            <a:r>
              <a:rPr lang="en-CA" b="1">
                <a:solidFill>
                  <a:srgbClr val="008080"/>
                </a:solidFill>
              </a:rPr>
              <a:t>дзяржа</a:t>
            </a:r>
            <a:r>
              <a:rPr lang="be-BY" b="1">
                <a:solidFill>
                  <a:srgbClr val="008080"/>
                </a:solidFill>
              </a:rPr>
              <a:t>ва</a:t>
            </a:r>
            <a:r>
              <a:rPr lang="en-CA" b="1">
                <a:solidFill>
                  <a:srgbClr val="008080"/>
                </a:solidFill>
              </a:rPr>
              <a:t> </a:t>
            </a:r>
            <a:r>
              <a:rPr lang="be-BY" b="1">
                <a:solidFill>
                  <a:srgbClr val="008080"/>
                </a:solidFill>
              </a:rPr>
              <a:t>на </a:t>
            </a:r>
            <a:r>
              <a:rPr lang="en-CA" b="1">
                <a:solidFill>
                  <a:srgbClr val="008080"/>
                </a:solidFill>
              </a:rPr>
              <a:t>беларуск</a:t>
            </a:r>
            <a:r>
              <a:rPr lang="be-BY" b="1">
                <a:solidFill>
                  <a:srgbClr val="008080"/>
                </a:solidFill>
              </a:rPr>
              <a:t>іх землях</a:t>
            </a:r>
            <a:r>
              <a:rPr lang="en-CA" sz="2000" b="1">
                <a:solidFill>
                  <a:srgbClr val="008080"/>
                </a:solidFill>
              </a:rPr>
              <a:t>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Утворана ў </a:t>
            </a:r>
            <a:r>
              <a:rPr lang="en-CA" sz="2000" b="1">
                <a:solidFill>
                  <a:srgbClr val="FF6633"/>
                </a:solidFill>
              </a:rPr>
              <a:t>960</a:t>
            </a:r>
            <a:r>
              <a:rPr lang="en-CA" sz="2000" b="1">
                <a:solidFill>
                  <a:srgbClr val="008080"/>
                </a:solidFill>
              </a:rPr>
              <a:t> годзе.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Існавала як незалежная ад Кіева дзяржава.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Полацк змагаўся за першынство з Кіевам і Ноўгарадам.</a:t>
            </a:r>
            <a:r>
              <a:rPr lang="be-BY" sz="2000" b="1">
                <a:solidFill>
                  <a:srgbClr val="008080"/>
                </a:solidFill>
              </a:rPr>
              <a:t> 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2000" b="1">
                <a:solidFill>
                  <a:srgbClr val="008080"/>
                </a:solidFill>
              </a:rPr>
              <a:t>Сам Полацк упершыню згадваецца ў 862 годзе ў старажытнай хроніцы “Аповесьць мінулых гадоў”.</a:t>
            </a:r>
          </a:p>
        </p:txBody>
      </p:sp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079500"/>
            <a:ext cx="4895850" cy="4965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900113" y="6048375"/>
            <a:ext cx="4256087" cy="290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600" b="1">
                <a:solidFill>
                  <a:srgbClr val="008080"/>
                </a:solidFill>
              </a:rPr>
              <a:t>Межы княства пры Ўсяславе Чарадзеі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93738" y="0"/>
            <a:ext cx="8331200" cy="877888"/>
          </a:xfrm>
        </p:spPr>
        <p:txBody>
          <a:bodyPr tIns="316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4000" b="1" smtClean="0">
                <a:solidFill>
                  <a:srgbClr val="008080"/>
                </a:solidFill>
              </a:rPr>
              <a:t>ЗНАКАМІТЫЯ ПОЛАЦКІЯ КНЯЗІ</a:t>
            </a:r>
          </a:p>
        </p:txBody>
      </p:sp>
      <p:sp>
        <p:nvSpPr>
          <p:cNvPr id="9219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A5723D-D43E-4DC8-BD20-270735181689}" type="slidenum">
              <a:rPr lang="en-CA" sz="1000" smtClean="0">
                <a:solidFill>
                  <a:srgbClr val="006600"/>
                </a:solidFill>
              </a:rPr>
              <a:pPr/>
              <a:t>5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611188" y="1079500"/>
            <a:ext cx="8567737" cy="1312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FF6633"/>
                </a:solidFill>
              </a:rPr>
              <a:t>Рагвалод </a:t>
            </a:r>
            <a:r>
              <a:rPr lang="ru-RU" sz="2000" b="1">
                <a:solidFill>
                  <a:srgbClr val="006B6B"/>
                </a:solidFill>
              </a:rPr>
              <a:t>(920-980) - першы Полацкі князь (945-980).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FF6633"/>
                </a:solidFill>
              </a:rPr>
              <a:t>Усяслаў Чарадзей</a:t>
            </a:r>
            <a:r>
              <a:rPr lang="ru-RU" sz="2000" b="1">
                <a:solidFill>
                  <a:srgbClr val="006B6B"/>
                </a:solidFill>
              </a:rPr>
              <a:t> (1018-1101), праўнук Рагвалода і ўнук Уладзіміра, Вялікага князя Кіеўскага. У часы Ўсяслава Чарадзея (1044-1101) Полацкая дзяржава дасягнула найбольшага росквіту.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5076825" y="5832475"/>
            <a:ext cx="3384550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      УСЯСЛАЎ ЧАРАДЗЕЙ.   Малюнак Язэпа Драздовіча</a:t>
            </a: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539750" y="5832475"/>
            <a:ext cx="3311525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      РАГВАЛОД.                          Малюнак Язэпа Драздовіча</a:t>
            </a:r>
          </a:p>
        </p:txBody>
      </p:sp>
      <p:pic>
        <p:nvPicPr>
          <p:cNvPr id="922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663825"/>
            <a:ext cx="2565400" cy="308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2663825"/>
            <a:ext cx="2746375" cy="308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68338" y="71438"/>
            <a:ext cx="8331200" cy="877887"/>
          </a:xfrm>
        </p:spPr>
        <p:txBody>
          <a:bodyPr tIns="316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b="1" smtClean="0">
                <a:solidFill>
                  <a:srgbClr val="008080"/>
                </a:solidFill>
              </a:rPr>
              <a:t>ТУРАЎСКАЕ КНЯСТВА</a:t>
            </a:r>
          </a:p>
        </p:txBody>
      </p:sp>
      <p:sp>
        <p:nvSpPr>
          <p:cNvPr id="10243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E8456A-5B9F-4EE5-9246-128D450C8514}" type="slidenum">
              <a:rPr lang="en-CA" sz="1000" smtClean="0">
                <a:solidFill>
                  <a:srgbClr val="006600"/>
                </a:solidFill>
              </a:rPr>
              <a:pPr/>
              <a:t>6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10244" name="Text Box 2"/>
          <p:cNvSpPr txBox="1">
            <a:spLocks noChangeArrowheads="1"/>
          </p:cNvSpPr>
          <p:nvPr/>
        </p:nvSpPr>
        <p:spPr bwMode="auto">
          <a:xfrm>
            <a:off x="4895850" y="1655763"/>
            <a:ext cx="3887788" cy="3871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6B6B"/>
                </a:solidFill>
              </a:rPr>
              <a:t>Тураўскае княства – другое найбольш старажытнае княства на тэрыторыі Беларусі.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6B6B"/>
                </a:solidFill>
              </a:rPr>
              <a:t>Тураўскае княства ўтворана ў </a:t>
            </a:r>
            <a:r>
              <a:rPr lang="ru-RU" sz="2000" b="1">
                <a:solidFill>
                  <a:srgbClr val="FF6633"/>
                </a:solidFill>
              </a:rPr>
              <a:t>980</a:t>
            </a:r>
            <a:r>
              <a:rPr lang="ru-RU" sz="2000" b="1">
                <a:solidFill>
                  <a:srgbClr val="006B6B"/>
                </a:solidFill>
              </a:rPr>
              <a:t> годзе. 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6B6B"/>
                </a:solidFill>
              </a:rPr>
              <a:t>У </a:t>
            </a:r>
            <a:r>
              <a:rPr lang="ru-RU" sz="2000" b="1">
                <a:solidFill>
                  <a:srgbClr val="FF6633"/>
                </a:solidFill>
              </a:rPr>
              <a:t>1162</a:t>
            </a:r>
            <a:r>
              <a:rPr lang="ru-RU" sz="2000" b="1">
                <a:solidFill>
                  <a:srgbClr val="006B6B"/>
                </a:solidFill>
              </a:rPr>
              <a:t> годзе Тураў пазбавіўся апекі кіеўскіх князёў. 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6B6B"/>
                </a:solidFill>
              </a:rPr>
              <a:t>Буйнейшымі гарадамі Тураўскага княства з'яўляліся Тураў, Пінск, Клецк і Слуцк.</a:t>
            </a: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936625" y="5526088"/>
            <a:ext cx="2684463" cy="233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Тураўскае замчышча</a:t>
            </a:r>
          </a:p>
        </p:txBody>
      </p:sp>
      <p:pic>
        <p:nvPicPr>
          <p:cNvPr id="102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" y="1295400"/>
            <a:ext cx="3671888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47700" y="71438"/>
            <a:ext cx="8331200" cy="877887"/>
          </a:xfrm>
        </p:spPr>
        <p:txBody>
          <a:bodyPr tIns="316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b="1" smtClean="0">
                <a:solidFill>
                  <a:srgbClr val="008080"/>
                </a:solidFill>
              </a:rPr>
              <a:t>ТУРАЎСКАЕ КНЯСТВА</a:t>
            </a:r>
          </a:p>
        </p:txBody>
      </p:sp>
      <p:sp>
        <p:nvSpPr>
          <p:cNvPr id="11267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BAB392-C512-442A-9DAF-1E5F6FD269E7}" type="slidenum">
              <a:rPr lang="en-CA" sz="1000" smtClean="0">
                <a:solidFill>
                  <a:srgbClr val="006600"/>
                </a:solidFill>
              </a:rPr>
              <a:pPr/>
              <a:t>7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11268" name="Text Box 2"/>
          <p:cNvSpPr txBox="1">
            <a:spLocks noChangeArrowheads="1"/>
          </p:cNvSpPr>
          <p:nvPr/>
        </p:nvSpPr>
        <p:spPr bwMode="auto">
          <a:xfrm>
            <a:off x="1368425" y="5903913"/>
            <a:ext cx="4967288" cy="287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Межы княства ў 12-м і пачатку 13 стагоддзя</a:t>
            </a:r>
          </a:p>
        </p:txBody>
      </p:sp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0" y="1152525"/>
            <a:ext cx="7415213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693738" y="71438"/>
            <a:ext cx="8331200" cy="877887"/>
          </a:xfrm>
        </p:spPr>
        <p:txBody>
          <a:bodyPr tIns="316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b="1" smtClean="0">
                <a:solidFill>
                  <a:srgbClr val="008080"/>
                </a:solidFill>
              </a:rPr>
              <a:t>КІРЫЛА ТУРАЎСКІ (1130-1181)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025A0B-9279-419E-909B-8EC3CA1EB520}" type="slidenum">
              <a:rPr lang="en-CA" sz="1000" smtClean="0">
                <a:solidFill>
                  <a:srgbClr val="006600"/>
                </a:solidFill>
              </a:rPr>
              <a:pPr/>
              <a:t>8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12292" name="Text Box 2"/>
          <p:cNvSpPr txBox="1">
            <a:spLocks noChangeArrowheads="1"/>
          </p:cNvSpPr>
          <p:nvPr/>
        </p:nvSpPr>
        <p:spPr bwMode="auto">
          <a:xfrm>
            <a:off x="1944688" y="1008063"/>
            <a:ext cx="6932612" cy="1223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Епіскап тураўскі (з 1159/1161 па 1177).     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Славуты пісьменьнік-прапаведнік.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Святы</a:t>
            </a:r>
            <a:r>
              <a:rPr lang="be-BY" sz="2000" b="1">
                <a:solidFill>
                  <a:srgbClr val="006B6B"/>
                </a:solidFill>
              </a:rPr>
              <a:t> праваслаўнай царквы.</a:t>
            </a:r>
            <a:r>
              <a:rPr lang="en-CA" sz="2000" b="1">
                <a:solidFill>
                  <a:srgbClr val="006B6B"/>
                </a:solidFill>
              </a:rPr>
              <a:t> </a:t>
            </a:r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1295400" y="5938838"/>
            <a:ext cx="2447925" cy="233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Помнік у Тураве</a:t>
            </a:r>
          </a:p>
        </p:txBody>
      </p:sp>
      <p:pic>
        <p:nvPicPr>
          <p:cNvPr id="1229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" y="2376488"/>
            <a:ext cx="3671888" cy="3527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29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2113" y="2376488"/>
            <a:ext cx="2519362" cy="2952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5256213" y="5400675"/>
            <a:ext cx="2757487" cy="32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Паштовая марка.1996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68338" y="144463"/>
            <a:ext cx="8331200" cy="720725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БЕЛАРУСКІЯ ЗЕМЛІ </a:t>
            </a:r>
            <a:r>
              <a:rPr lang="be-BY" b="1" dirty="0" smtClean="0">
                <a:solidFill>
                  <a:srgbClr val="008080"/>
                </a:solidFill>
              </a:rPr>
              <a:t>ў</a:t>
            </a:r>
            <a:r>
              <a:rPr lang="en-CA" b="1" dirty="0" smtClean="0">
                <a:solidFill>
                  <a:srgbClr val="008080"/>
                </a:solidFill>
              </a:rPr>
              <a:t> 11-13 </a:t>
            </a:r>
            <a:r>
              <a:rPr lang="en-CA" b="1" dirty="0" err="1" smtClean="0">
                <a:solidFill>
                  <a:srgbClr val="008080"/>
                </a:solidFill>
              </a:rPr>
              <a:t>ст</a:t>
            </a:r>
            <a:r>
              <a:rPr lang="en-CA" b="1" dirty="0" smtClean="0">
                <a:solidFill>
                  <a:srgbClr val="008080"/>
                </a:solidFill>
              </a:rPr>
              <a:t>.</a:t>
            </a:r>
          </a:p>
        </p:txBody>
      </p:sp>
      <p:sp>
        <p:nvSpPr>
          <p:cNvPr id="13315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D226C7-5D00-47F8-8CBA-423EC4C44D41}" type="slidenum">
              <a:rPr lang="en-CA" sz="1000" smtClean="0">
                <a:solidFill>
                  <a:srgbClr val="006600"/>
                </a:solidFill>
              </a:rPr>
              <a:pPr/>
              <a:t>9</a:t>
            </a:fld>
            <a:endParaRPr lang="en-CA" sz="1000" smtClean="0">
              <a:solidFill>
                <a:srgbClr val="006600"/>
              </a:solidFill>
            </a:endParaRP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1079500"/>
            <a:ext cx="6480175" cy="5256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47700" y="195263"/>
            <a:ext cx="8331200" cy="1052512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ПЕРЫЯД ВЯЛІКАГА КНЯСТВА ЛІТОЎСКАГА: 1236-1569 </a:t>
            </a:r>
            <a:r>
              <a:rPr lang="en-CA" sz="2400" b="1" dirty="0" smtClean="0">
                <a:solidFill>
                  <a:srgbClr val="008080"/>
                </a:solidFill>
              </a:rPr>
              <a:t>(1791) *</a:t>
            </a:r>
          </a:p>
        </p:txBody>
      </p:sp>
      <p:sp>
        <p:nvSpPr>
          <p:cNvPr id="14339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CB3B9B-BF42-4D9A-8813-AB6A524072CC}" type="slidenum">
              <a:rPr lang="en-CA" sz="1000" smtClean="0">
                <a:solidFill>
                  <a:srgbClr val="006600"/>
                </a:solidFill>
              </a:rPr>
              <a:pPr/>
              <a:t>10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14340" name="Text Box 2"/>
          <p:cNvSpPr txBox="1">
            <a:spLocks noChangeArrowheads="1"/>
          </p:cNvSpPr>
          <p:nvPr/>
        </p:nvSpPr>
        <p:spPr bwMode="auto">
          <a:xfrm>
            <a:off x="4392613" y="5040313"/>
            <a:ext cx="3981450" cy="24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Герб Беларусі “Пагоня”(1991-1995)</a:t>
            </a:r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720725" y="5040313"/>
            <a:ext cx="3981450" cy="32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Сучасны герб Літвы “Віціс”</a:t>
            </a:r>
          </a:p>
        </p:txBody>
      </p:sp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6188" y="1655763"/>
            <a:ext cx="2786062" cy="3240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34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7613" y="1687513"/>
            <a:ext cx="2892425" cy="3208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344" name="Text Box 6"/>
          <p:cNvSpPr txBox="1">
            <a:spLocks noChangeArrowheads="1"/>
          </p:cNvSpPr>
          <p:nvPr/>
        </p:nvSpPr>
        <p:spPr bwMode="auto">
          <a:xfrm>
            <a:off x="287338" y="5688013"/>
            <a:ext cx="8928100" cy="407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22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400" b="1">
                <a:solidFill>
                  <a:srgbClr val="006B6B"/>
                </a:solidFill>
              </a:rPr>
              <a:t>* у 1569 г. ВКЛ і Каралеўства польскае ўтварылі Федэрацыю Двух Народаў, Рэч Паспалітую. Паводле Канстытуцыі Рэчы Паспалітай, прынятай у 1791 г., ВКЛ перастала існаваць.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84213" y="215900"/>
            <a:ext cx="8331200" cy="595313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ЛІТВА Ў СЯРЭДЗІНЕ 13 СТАГОДДЗЯ</a:t>
            </a:r>
          </a:p>
        </p:txBody>
      </p:sp>
      <p:sp>
        <p:nvSpPr>
          <p:cNvPr id="15363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ACB818-BF52-4E40-8021-3E10C31F00C7}" type="slidenum">
              <a:rPr lang="en-CA" sz="1000" smtClean="0">
                <a:solidFill>
                  <a:srgbClr val="006600"/>
                </a:solidFill>
              </a:rPr>
              <a:pPr/>
              <a:t>11</a:t>
            </a:fld>
            <a:endParaRPr lang="en-CA" sz="1000" smtClean="0">
              <a:solidFill>
                <a:srgbClr val="006600"/>
              </a:solidFill>
            </a:endParaRPr>
          </a:p>
        </p:txBody>
      </p:sp>
      <p:pic>
        <p:nvPicPr>
          <p:cNvPr id="1536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413" y="1165225"/>
            <a:ext cx="4606925" cy="5314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4932363" y="2087563"/>
            <a:ext cx="4248150" cy="2335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 Датай нараджэння Літоўскага княства лічуць 1236 год.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 У 1260 г. у Літве налічвалася каля  400.000 жыхароў, з іх 2/3 былі літоўцамі.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Тэрыторыя складала каля 90.000 кв.км.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11188" y="0"/>
            <a:ext cx="8331200" cy="877888"/>
          </a:xfrm>
        </p:spPr>
        <p:txBody>
          <a:bodyPr tIns="280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4000" b="1" smtClean="0">
                <a:solidFill>
                  <a:srgbClr val="008080"/>
                </a:solidFill>
              </a:rPr>
              <a:t>МІНДОЎГ – КАРОЛЬ ЛІТВЫ</a:t>
            </a:r>
          </a:p>
        </p:txBody>
      </p:sp>
      <p:sp>
        <p:nvSpPr>
          <p:cNvPr id="16387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DD1B05-E592-47D6-88BC-E5E470C23C4B}" type="slidenum">
              <a:rPr lang="en-CA" sz="1000" smtClean="0">
                <a:solidFill>
                  <a:srgbClr val="006600"/>
                </a:solidFill>
              </a:rPr>
              <a:pPr/>
              <a:t>12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4751388" y="1177925"/>
            <a:ext cx="4124325" cy="4379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 marL="431800" indent="-319088">
              <a:spcAft>
                <a:spcPts val="1213"/>
              </a:spcAft>
              <a:buClrTx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 Міндоўг каранаваўся ў </a:t>
            </a:r>
            <a:r>
              <a:rPr lang="en-CA" sz="2000" b="1">
                <a:solidFill>
                  <a:srgbClr val="FF6633"/>
                </a:solidFill>
              </a:rPr>
              <a:t>Наваградку</a:t>
            </a:r>
            <a:r>
              <a:rPr lang="en-CA" sz="2000" b="1">
                <a:solidFill>
                  <a:srgbClr val="006B6B"/>
                </a:solidFill>
              </a:rPr>
              <a:t> ў </a:t>
            </a:r>
            <a:r>
              <a:rPr lang="en-CA" sz="2000" b="1">
                <a:solidFill>
                  <a:srgbClr val="FF6633"/>
                </a:solidFill>
              </a:rPr>
              <a:t>1253</a:t>
            </a:r>
            <a:r>
              <a:rPr lang="en-CA" sz="2000" b="1">
                <a:solidFill>
                  <a:srgbClr val="006B6B"/>
                </a:solidFill>
              </a:rPr>
              <a:t> годзе.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 Першы і апошні кароль Літвы (1253-1260).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 Пачаў аб'яднаньне літоўскіх і беларускіх зямель.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У 1240-1241 г.г. манголы занялі Масковію і тэрыторыю сучаснай левабярэжнай Украіны.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 Манголы мінулі княствы, размешчаныя на тэрыторыі сучаснай Беларусі. </a:t>
            </a:r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503238" y="5543550"/>
            <a:ext cx="3981450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      Міндоўг (уяўны партрэт).                З хронікі А. Гваньіні «Апісаньне эўрапейскай Сарматыі» (1578)</a:t>
            </a:r>
          </a:p>
        </p:txBody>
      </p:sp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" y="1152525"/>
            <a:ext cx="3959225" cy="431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1C9FB3-576A-452F-9252-778BB49B1730}" type="slidenum">
              <a:rPr lang="en-CA" sz="1000" smtClean="0">
                <a:solidFill>
                  <a:srgbClr val="006600"/>
                </a:solidFill>
              </a:rPr>
              <a:pPr/>
              <a:t>13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3743325" y="1390650"/>
            <a:ext cx="5111750" cy="4225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2000" b="1">
                <a:solidFill>
                  <a:srgbClr val="006B6B"/>
                </a:solidFill>
              </a:rPr>
              <a:t>    Пачынаючы ад княжаньня Гедыміна (1316-1341) дзяржаўнай мовай у ВКЛ была стараруская/беларуская мова.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ru-RU" sz="2000" b="1">
                <a:solidFill>
                  <a:srgbClr val="006B6B"/>
                </a:solidFill>
              </a:rPr>
              <a:t>    У 1323 г. Гедымін перанес сталіцу ВКЛ з Наваградка ў Вільню. 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2000" b="1">
                <a:solidFill>
                  <a:srgbClr val="006B6B"/>
                </a:solidFill>
              </a:rPr>
              <a:t>    Уладаньні ВКЛ істотна пашырыліся ў часы княжаньня сына Гедыміна, Альгерда (1345-1377). Альгерд, вялікі князь літоўскі, князь віцебскі.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2000" b="1">
                <a:solidFill>
                  <a:srgbClr val="006B6B"/>
                </a:solidFill>
              </a:rPr>
              <a:t>     Пасьля бітвы пад Сінімі Водамі ў </a:t>
            </a:r>
            <a:r>
              <a:rPr lang="be-BY" sz="2000" b="1">
                <a:solidFill>
                  <a:srgbClr val="FF6633"/>
                </a:solidFill>
              </a:rPr>
              <a:t>1362</a:t>
            </a:r>
            <a:r>
              <a:rPr lang="be-BY" sz="2000" b="1">
                <a:solidFill>
                  <a:srgbClr val="006B6B"/>
                </a:solidFill>
              </a:rPr>
              <a:t> г. уся левабярэжная Украіна была вызалена ад манголаў і далучана да ВКЛ.</a:t>
            </a: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1331913" y="3168650"/>
            <a:ext cx="2519362" cy="233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Гедымін (1275-1341)</a:t>
            </a:r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3095625" y="287338"/>
            <a:ext cx="4979988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31680" rIns="0" bIns="0"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3600" b="1">
                <a:solidFill>
                  <a:srgbClr val="008080"/>
                </a:solidFill>
              </a:rPr>
              <a:t>СТАНАЎЛЕНЬНЕ ВКЛ</a:t>
            </a:r>
          </a:p>
        </p:txBody>
      </p:sp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8425" y="3636963"/>
            <a:ext cx="2016125" cy="2195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5" name="Text Box 5"/>
          <p:cNvSpPr txBox="1">
            <a:spLocks noChangeArrowheads="1"/>
          </p:cNvSpPr>
          <p:nvPr/>
        </p:nvSpPr>
        <p:spPr bwMode="auto">
          <a:xfrm>
            <a:off x="684213" y="5903913"/>
            <a:ext cx="3024187" cy="377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04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200" b="1">
                <a:solidFill>
                  <a:srgbClr val="006B6B"/>
                </a:solidFill>
              </a:rPr>
              <a:t>        </a:t>
            </a:r>
            <a:r>
              <a:rPr lang="be-BY" sz="1600" b="1">
                <a:solidFill>
                  <a:srgbClr val="006B6B"/>
                </a:solidFill>
              </a:rPr>
              <a:t>Альгерд (1295-1377)             </a:t>
            </a:r>
          </a:p>
        </p:txBody>
      </p:sp>
      <p:pic>
        <p:nvPicPr>
          <p:cNvPr id="1741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8425" y="1008063"/>
            <a:ext cx="2016125" cy="2087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44525" y="144463"/>
            <a:ext cx="8331200" cy="574675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ВІТАЎТ ВЯЛІКІ</a:t>
            </a:r>
          </a:p>
        </p:txBody>
      </p:sp>
      <p:sp>
        <p:nvSpPr>
          <p:cNvPr id="1028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50C9AB-FE0C-4804-B5C6-DA1D09F877F0}" type="slidenum">
              <a:rPr lang="en-CA" sz="1000" smtClean="0">
                <a:solidFill>
                  <a:srgbClr val="006600"/>
                </a:solidFill>
              </a:rPr>
              <a:pPr/>
              <a:t>14</a:t>
            </a:fld>
            <a:endParaRPr lang="en-CA" sz="1000" smtClean="0">
              <a:solidFill>
                <a:srgbClr val="006600"/>
              </a:solidFill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60363" y="4535488"/>
            <a:ext cx="2232025" cy="287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 algn="ctr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Вітаўт (1350-1430) 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17550" y="1657350"/>
          <a:ext cx="1366838" cy="220663"/>
        </p:xfrm>
        <a:graphic>
          <a:graphicData uri="http://schemas.openxmlformats.org/presentationml/2006/ole">
            <p:oleObj spid="_x0000_s1026" r:id="rId4" imgW="952200" imgH="161640" progId="">
              <p:embed/>
            </p:oleObj>
          </a:graphicData>
        </a:graphic>
      </p:graphicFrame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2859088" y="1025525"/>
            <a:ext cx="6264275" cy="5300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2640" rIns="90000" bIns="4500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Вітаўт Вялікі (у каталіцтве Віганд і Аляксандар, у праваслаўі Аляксандар) — вялікі князь літоўскі (</a:t>
            </a:r>
            <a:r>
              <a:rPr lang="en-CA" sz="2000" b="1">
                <a:solidFill>
                  <a:srgbClr val="FF6600"/>
                </a:solidFill>
              </a:rPr>
              <a:t>1392—1430</a:t>
            </a:r>
            <a:r>
              <a:rPr lang="en-CA" sz="2000" b="1">
                <a:solidFill>
                  <a:srgbClr val="008080"/>
                </a:solidFill>
              </a:rPr>
              <a:t>), князь гарадзенскі і троцкі.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808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Адзін з найвыдатнейшых гаспадароў ВКЛ. Пры Вітаўце, паводле Крэўскай уніі, ВКЛ існавала як незалежная ад польскага караля дзяржава.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808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За Вітаўтам старабеларуская мова мела статус афіцыйнай.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808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У час Грунвальдскай бітвы (</a:t>
            </a:r>
            <a:r>
              <a:rPr lang="en-CA" sz="2000" b="1">
                <a:solidFill>
                  <a:srgbClr val="FF6600"/>
                </a:solidFill>
              </a:rPr>
              <a:t>1410</a:t>
            </a:r>
            <a:r>
              <a:rPr lang="en-CA" sz="2000" b="1">
                <a:solidFill>
                  <a:srgbClr val="008080"/>
                </a:solidFill>
              </a:rPr>
              <a:t>) узначальваў літоўскія войскі, якія былі асноўнай сілай у разгроме крыжакоў (Полацкая, Віцебская, Гарадзенская, Пінская, Ваўкавыская, Лідзкая, Новагародзкая, Смаленская, Слонімская, Старадубская, Кіеўская, Амсьціслаўская і інш. харугвы). </a:t>
            </a:r>
          </a:p>
        </p:txBody>
      </p:sp>
      <p:pic>
        <p:nvPicPr>
          <p:cNvPr id="103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131888"/>
            <a:ext cx="2016125" cy="3260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2987675" y="144463"/>
            <a:ext cx="4849813" cy="588962"/>
          </a:xfrm>
        </p:spPr>
        <p:txBody>
          <a:bodyPr tIns="31680"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СТАНАЎЛЕНЬНЕ ВКЛ</a:t>
            </a:r>
          </a:p>
        </p:txBody>
      </p:sp>
      <p:sp>
        <p:nvSpPr>
          <p:cNvPr id="18435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235825" y="6134100"/>
            <a:ext cx="2268538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AF6EDF-155A-4263-9684-C59180B2D9A2}" type="slidenum">
              <a:rPr lang="en-CA" sz="1000" smtClean="0">
                <a:solidFill>
                  <a:srgbClr val="006B6B"/>
                </a:solidFill>
              </a:rPr>
              <a:pPr/>
              <a:t>15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18436" name="Text Box 2"/>
          <p:cNvSpPr txBox="1">
            <a:spLocks noChangeArrowheads="1"/>
          </p:cNvSpPr>
          <p:nvPr/>
        </p:nvSpPr>
        <p:spPr bwMode="auto">
          <a:xfrm>
            <a:off x="5364163" y="1439863"/>
            <a:ext cx="3981450" cy="3357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e-BY" sz="2000" b="1">
              <a:solidFill>
                <a:srgbClr val="006B6B"/>
              </a:solidFill>
            </a:endParaRP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2000" b="1">
                <a:solidFill>
                  <a:srgbClr val="006B6B"/>
                </a:solidFill>
              </a:rPr>
              <a:t>У канцы 14 ст. тэрыторыя ВКЛ складала каля 900.000 кв.км. 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У 1493 г. у ВКЛ пражывала 4.45 млн жыхароў (3.75 млн рутэнаў і 0.5 млн літоўцаў).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Паводле Люблінскай уніі (1569) украінскія тэрыторыі ўвайшлі ў склад Каралеўства польскага.</a:t>
            </a:r>
          </a:p>
        </p:txBody>
      </p:sp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995363"/>
            <a:ext cx="4608512" cy="5484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503238" y="190500"/>
            <a:ext cx="8640762" cy="1846263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ПЕРЫЯД РЭЧЫ ПАСПАЛІТАЙ,</a:t>
            </a:r>
            <a:br>
              <a:rPr lang="en-CA" b="1" dirty="0" smtClean="0">
                <a:solidFill>
                  <a:srgbClr val="008080"/>
                </a:solidFill>
              </a:rPr>
            </a:br>
            <a:r>
              <a:rPr lang="en-CA" b="1" dirty="0" smtClean="0">
                <a:solidFill>
                  <a:srgbClr val="008080"/>
                </a:solidFill>
              </a:rPr>
              <a:t> </a:t>
            </a:r>
            <a:r>
              <a:rPr lang="en-CA" sz="2800" b="1" dirty="0" smtClean="0">
                <a:solidFill>
                  <a:srgbClr val="008080"/>
                </a:solidFill>
              </a:rPr>
              <a:t>РЭСПУБЛІКІ ДВУХ НАРОДАЎ – </a:t>
            </a:r>
            <a:br>
              <a:rPr lang="en-CA" sz="2800" b="1" dirty="0" smtClean="0">
                <a:solidFill>
                  <a:srgbClr val="008080"/>
                </a:solidFill>
              </a:rPr>
            </a:br>
            <a:r>
              <a:rPr lang="en-CA" sz="2800" b="1" dirty="0" smtClean="0">
                <a:solidFill>
                  <a:srgbClr val="008080"/>
                </a:solidFill>
              </a:rPr>
              <a:t>ФЕДЭРАЦЫІ КАРОНЫ КАРАЛЕЎСТВА ПОЛЬСКАГА І ВЯЛІКАГА КНЯСТВА ЛІТОЎСКАГА</a:t>
            </a:r>
          </a:p>
        </p:txBody>
      </p:sp>
      <p:sp>
        <p:nvSpPr>
          <p:cNvPr id="19459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44B5401-E5A9-49E0-A1DC-718A96EF1405}" type="slidenum">
              <a:rPr lang="en-CA" sz="1000" smtClean="0">
                <a:solidFill>
                  <a:srgbClr val="006B6B"/>
                </a:solidFill>
              </a:rPr>
              <a:pPr/>
              <a:t>16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19460" name="Text Box 2"/>
          <p:cNvSpPr txBox="1">
            <a:spLocks noChangeArrowheads="1"/>
          </p:cNvSpPr>
          <p:nvPr/>
        </p:nvSpPr>
        <p:spPr bwMode="auto">
          <a:xfrm>
            <a:off x="5472113" y="5688013"/>
            <a:ext cx="2808287" cy="233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Герб Рэчы Паспалітай</a:t>
            </a:r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936625" y="5654675"/>
            <a:ext cx="3240088" cy="32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en-CA" sz="1600" b="1">
                <a:solidFill>
                  <a:srgbClr val="006B6B"/>
                </a:solidFill>
              </a:rPr>
              <a:t>Сьцяг Рэчы Паспалітай</a:t>
            </a:r>
          </a:p>
        </p:txBody>
      </p:sp>
      <p:pic>
        <p:nvPicPr>
          <p:cNvPr id="1946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160588"/>
            <a:ext cx="4645025" cy="3381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946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7650" y="2160588"/>
            <a:ext cx="3492500" cy="3384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2592388" y="390525"/>
            <a:ext cx="4679950" cy="688975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smtClean="0">
                <a:solidFill>
                  <a:srgbClr val="008080"/>
                </a:solidFill>
              </a:rPr>
              <a:t>ЛЮБЛІНСКАЯ УНІЯ</a:t>
            </a:r>
          </a:p>
        </p:txBody>
      </p:sp>
      <p:sp>
        <p:nvSpPr>
          <p:cNvPr id="20483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2618EC-54B7-43B2-BA56-FD5274BE720C}" type="slidenum">
              <a:rPr lang="en-CA" sz="1000" smtClean="0">
                <a:solidFill>
                  <a:srgbClr val="006B6B"/>
                </a:solidFill>
              </a:rPr>
              <a:pPr/>
              <a:t>17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501650" y="1811338"/>
            <a:ext cx="8642350" cy="451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2000" b="1">
                <a:solidFill>
                  <a:srgbClr val="006B6B"/>
                </a:solidFill>
              </a:rPr>
              <a:t>     </a:t>
            </a:r>
            <a:r>
              <a:rPr lang="en-CA" sz="2000" b="1">
                <a:solidFill>
                  <a:srgbClr val="006B6B"/>
                </a:solidFill>
              </a:rPr>
              <a:t>Люблінская унія - гэта пагадненьне аб аб’яднаньні Каралеўства</a:t>
            </a:r>
            <a:r>
              <a:rPr lang="be-BY" sz="2000" b="1">
                <a:solidFill>
                  <a:srgbClr val="006B6B"/>
                </a:solidFill>
              </a:rPr>
              <a:t> </a:t>
            </a:r>
            <a:r>
              <a:rPr lang="en-CA" sz="2000" b="1">
                <a:solidFill>
                  <a:srgbClr val="006B6B"/>
                </a:solidFill>
              </a:rPr>
              <a:t>Польскага і Вялікага Княства Літоўскага ў фэдэратыўную дзяржаву – РЭЧ ПАСПАЛІТУЮ АБОДВУХ НАРОДАЎ. 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2000" b="1">
                <a:solidFill>
                  <a:srgbClr val="006B6B"/>
                </a:solidFill>
              </a:rPr>
              <a:t>     </a:t>
            </a:r>
            <a:r>
              <a:rPr lang="en-CA" sz="2000" b="1">
                <a:solidFill>
                  <a:srgbClr val="006B6B"/>
                </a:solidFill>
              </a:rPr>
              <a:t>Рэч Паспалітая створана </a:t>
            </a:r>
            <a:r>
              <a:rPr lang="en-CA" sz="2000" b="1">
                <a:solidFill>
                  <a:srgbClr val="FF6600"/>
                </a:solidFill>
              </a:rPr>
              <a:t>28 чэрвеня 1569 году</a:t>
            </a:r>
            <a:r>
              <a:rPr lang="en-CA" sz="2000" b="1">
                <a:solidFill>
                  <a:srgbClr val="006B6B"/>
                </a:solidFill>
              </a:rPr>
              <a:t>. 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2000" b="1">
                <a:solidFill>
                  <a:srgbClr val="006B6B"/>
                </a:solidFill>
              </a:rPr>
              <a:t>     </a:t>
            </a:r>
            <a:r>
              <a:rPr lang="en-CA" sz="2000" b="1">
                <a:solidFill>
                  <a:srgbClr val="006B6B"/>
                </a:solidFill>
              </a:rPr>
              <a:t>Адной з прычын утварэньня Федэрацыі была неабходнасьць абароны ад пагроз Масковіі.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2000" b="1">
                <a:solidFill>
                  <a:srgbClr val="006B6B"/>
                </a:solidFill>
              </a:rPr>
              <a:t>     </a:t>
            </a:r>
            <a:r>
              <a:rPr lang="en-CA" sz="2000" b="1">
                <a:solidFill>
                  <a:srgbClr val="006B6B"/>
                </a:solidFill>
              </a:rPr>
              <a:t>Паводле Уніі Каралеўства Польскае падпарадкавала сабе Падляшша, Валынь, Падольле і Кіеўшчыну, тэрыторыі, якія раней належылі да ВКЛ. 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r>
              <a:rPr lang="be-BY" sz="2000" b="1">
                <a:solidFill>
                  <a:srgbClr val="006B6B"/>
                </a:solidFill>
              </a:rPr>
              <a:t>     </a:t>
            </a:r>
            <a:r>
              <a:rPr lang="en-CA" sz="2000" b="1">
                <a:solidFill>
                  <a:srgbClr val="006B6B"/>
                </a:solidFill>
              </a:rPr>
              <a:t>У 1618 годзе ў Рэчы Паспалітай з тэрыторыяй ў 1 млн кв.км. пражывала 12 млн жыхароў, з іх палякаў 4.5 млн, украінцаў 3.5 млн, беларусаў 1.5 млн, літоўцаў 0.75 млн, прусаў 0.75 млн, яўрэяў 0.5 млн, лівонцаў 0.5 млн.</a:t>
            </a:r>
          </a:p>
          <a:p>
            <a:pPr marL="431800" indent="-319088">
              <a:spcAft>
                <a:spcPts val="1213"/>
              </a:spcAft>
              <a:buClrTx/>
              <a:buSzPct val="45000"/>
              <a:buFontTx/>
              <a:buNone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</a:pPr>
            <a:endParaRPr lang="en-CA" sz="2000" b="1">
              <a:solidFill>
                <a:srgbClr val="006B6B"/>
              </a:solidFill>
            </a:endParaRPr>
          </a:p>
        </p:txBody>
      </p:sp>
      <p:pic>
        <p:nvPicPr>
          <p:cNvPr id="2048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2338" y="144463"/>
            <a:ext cx="1800225" cy="151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8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263" y="144463"/>
            <a:ext cx="1944687" cy="151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792163" y="58738"/>
            <a:ext cx="4679950" cy="373062"/>
          </a:xfrm>
        </p:spPr>
        <p:txBody>
          <a:bodyPr tIns="1764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 smtClean="0">
                <a:solidFill>
                  <a:srgbClr val="008080"/>
                </a:solidFill>
              </a:rPr>
              <a:t>Карта Рэчы Паспалітай. 1569 год.</a:t>
            </a:r>
          </a:p>
        </p:txBody>
      </p:sp>
      <p:sp>
        <p:nvSpPr>
          <p:cNvPr id="21507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C89E5-C5EC-45D6-8236-B53CA7A4CB50}" type="slidenum">
              <a:rPr lang="en-CA" sz="1000" smtClean="0">
                <a:solidFill>
                  <a:srgbClr val="006B6B"/>
                </a:solidFill>
              </a:rPr>
              <a:pPr/>
              <a:t>18</a:t>
            </a:fld>
            <a:endParaRPr lang="en-CA" sz="1000" smtClean="0">
              <a:solidFill>
                <a:srgbClr val="006B6B"/>
              </a:solidFill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" y="431800"/>
            <a:ext cx="7632700" cy="5761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2916238" y="144463"/>
            <a:ext cx="4103687" cy="576262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СТАТУТ ВКЛ</a:t>
            </a:r>
          </a:p>
        </p:txBody>
      </p:sp>
      <p:sp>
        <p:nvSpPr>
          <p:cNvPr id="22531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B64BD7-6EDE-4068-A2E0-3BFCA79498F2}" type="slidenum">
              <a:rPr lang="en-CA" sz="1000" smtClean="0">
                <a:solidFill>
                  <a:srgbClr val="006B6B"/>
                </a:solidFill>
              </a:rPr>
              <a:pPr/>
              <a:t>19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395288" y="5976938"/>
            <a:ext cx="3981450" cy="233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>
                <a:solidFill>
                  <a:srgbClr val="006B6B"/>
                </a:solidFill>
              </a:rPr>
              <a:t>Тытульны ліст Статута ВКЛ (1588)</a:t>
            </a:r>
          </a:p>
        </p:txBody>
      </p:sp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079500"/>
            <a:ext cx="3527425" cy="4897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34" name="Text Box 4"/>
          <p:cNvSpPr txBox="1">
            <a:spLocks noChangeArrowheads="1"/>
          </p:cNvSpPr>
          <p:nvPr/>
        </p:nvSpPr>
        <p:spPr bwMode="auto">
          <a:xfrm>
            <a:off x="4356100" y="1152525"/>
            <a:ext cx="4824413" cy="509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Паводле Люблінскай уніі ўлада ў Рэчы Паспалітай перайшла ў рукі польскага караля.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Аднак, на тэрыторыі ВКЛ працягваў дзейнічаць Статут ВКЛ, які часткова скасоўваў шэраг артыкулаў Люблінскай уніі.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Паводле Статута</a:t>
            </a:r>
            <a:r>
              <a:rPr lang="be-BY" sz="2000" b="1">
                <a:solidFill>
                  <a:srgbClr val="008080"/>
                </a:solidFill>
              </a:rPr>
              <a:t>,</a:t>
            </a:r>
            <a:r>
              <a:rPr lang="en-CA" sz="2000" b="1">
                <a:solidFill>
                  <a:srgbClr val="008080"/>
                </a:solidFill>
              </a:rPr>
              <a:t> ВКЛ ўяўляла сабою самастойную дзяржаву са сваёй тэрыторыяй, апаратам, войскам, фінансамі, падкрэсліваючы гэтым дзяржаўную самастойнасьць. 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Статут зацьвярджаў таксама дзяржаўнасьць беларускай мовы,     у Польшчы - мовай праўных дакумэнтаў была лацінская.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739775" y="0"/>
            <a:ext cx="8331200" cy="733425"/>
          </a:xfrm>
        </p:spPr>
        <p:txBody>
          <a:bodyPr tIns="316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4000" b="1" smtClean="0">
                <a:solidFill>
                  <a:srgbClr val="008080"/>
                </a:solidFill>
              </a:rPr>
              <a:t>ПА</a:t>
            </a:r>
            <a:r>
              <a:rPr lang="en-CA" sz="4000" b="1" smtClean="0">
                <a:solidFill>
                  <a:srgbClr val="008080"/>
                </a:solidFill>
              </a:rPr>
              <a:t>ДЗЕЛ РЭЧЫ ПАСПАЛІТАЙ</a:t>
            </a:r>
          </a:p>
        </p:txBody>
      </p:sp>
      <p:sp>
        <p:nvSpPr>
          <p:cNvPr id="23555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CF02C0-734B-44A9-9A47-D05C3B8BDD27}" type="slidenum">
              <a:rPr lang="en-CA" sz="1000" smtClean="0">
                <a:solidFill>
                  <a:srgbClr val="006B6B"/>
                </a:solidFill>
              </a:rPr>
              <a:pPr/>
              <a:t>20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300788" y="935038"/>
            <a:ext cx="2879725" cy="538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2000" b="1">
                <a:solidFill>
                  <a:srgbClr val="006B6B"/>
                </a:solidFill>
              </a:rPr>
              <a:t>Пад</a:t>
            </a:r>
            <a:r>
              <a:rPr lang="en-CA" sz="2000" b="1">
                <a:solidFill>
                  <a:srgbClr val="006B6B"/>
                </a:solidFill>
              </a:rPr>
              <a:t>зелу Федэрацыі Двух Народаў папярэднічалі войны з Масковіяй.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Адна толькі вайна Масковіі з ВКЛ      (1654 -1667) забрала палову насельніцтва Беларусі (з 2.9 млн засталося 1.4 млн).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Рэч Паспалітая  ліквідавана ў выніку трох </a:t>
            </a:r>
            <a:r>
              <a:rPr lang="be-BY" sz="2000" b="1">
                <a:solidFill>
                  <a:srgbClr val="006B6B"/>
                </a:solidFill>
              </a:rPr>
              <a:t>па</a:t>
            </a:r>
            <a:r>
              <a:rPr lang="en-CA" sz="2000" b="1">
                <a:solidFill>
                  <a:srgbClr val="006B6B"/>
                </a:solidFill>
              </a:rPr>
              <a:t>дзелаў паміж Расіяй,  Прусіяй і Аўстрыяй ў 1772, 1793 і 1795 гадах.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6B6B"/>
              </a:solidFill>
            </a:endParaRPr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395288" y="5903913"/>
            <a:ext cx="5327650" cy="43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22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400" b="1">
                <a:solidFill>
                  <a:srgbClr val="006B6B"/>
                </a:solidFill>
              </a:rPr>
              <a:t>Першы падзел Рэчы Паспалітай у 1772 г. (чорнай лініяй адзначаны страчаныя тэрыторыі) </a:t>
            </a:r>
          </a:p>
        </p:txBody>
      </p:sp>
      <p:pic>
        <p:nvPicPr>
          <p:cNvPr id="2355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863600"/>
            <a:ext cx="5472112" cy="502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539750" y="1727200"/>
            <a:ext cx="8331200" cy="877888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ПЕРЫЯД БЕЗ ДЗЯРЖАЎНАСЬЦІ</a:t>
            </a:r>
            <a:br>
              <a:rPr lang="en-CA" b="1" dirty="0" smtClean="0">
                <a:solidFill>
                  <a:srgbClr val="008080"/>
                </a:solidFill>
              </a:rPr>
            </a:br>
            <a:r>
              <a:rPr lang="en-CA" sz="2000" b="1" dirty="0" smtClean="0">
                <a:solidFill>
                  <a:srgbClr val="008080"/>
                </a:solidFill>
              </a:rPr>
              <a:t>(у </a:t>
            </a:r>
            <a:r>
              <a:rPr lang="en-CA" sz="2000" b="1" dirty="0" err="1" smtClean="0">
                <a:solidFill>
                  <a:srgbClr val="008080"/>
                </a:solidFill>
              </a:rPr>
              <a:t>складзе</a:t>
            </a:r>
            <a:r>
              <a:rPr lang="en-CA" sz="2000" b="1" dirty="0" smtClean="0">
                <a:solidFill>
                  <a:srgbClr val="008080"/>
                </a:solidFill>
              </a:rPr>
              <a:t> </a:t>
            </a:r>
            <a:r>
              <a:rPr lang="en-CA" sz="2000" b="1" dirty="0" err="1" smtClean="0">
                <a:solidFill>
                  <a:srgbClr val="008080"/>
                </a:solidFill>
              </a:rPr>
              <a:t>Расійскай</a:t>
            </a:r>
            <a:r>
              <a:rPr lang="en-CA" sz="2000" b="1" dirty="0" smtClean="0">
                <a:solidFill>
                  <a:srgbClr val="008080"/>
                </a:solidFill>
              </a:rPr>
              <a:t> </a:t>
            </a:r>
            <a:r>
              <a:rPr lang="en-CA" sz="2000" b="1" dirty="0" err="1" smtClean="0">
                <a:solidFill>
                  <a:srgbClr val="008080"/>
                </a:solidFill>
              </a:rPr>
              <a:t>імперыі</a:t>
            </a:r>
            <a:r>
              <a:rPr lang="en-CA" sz="2000" b="1" dirty="0" smtClean="0">
                <a:solidFill>
                  <a:srgbClr val="008080"/>
                </a:solidFill>
              </a:rPr>
              <a:t>)</a:t>
            </a:r>
          </a:p>
        </p:txBody>
      </p:sp>
      <p:sp>
        <p:nvSpPr>
          <p:cNvPr id="24579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CC7778-0151-401B-BEE2-5292B934133F}" type="slidenum">
              <a:rPr lang="en-CA" sz="1000" smtClean="0">
                <a:solidFill>
                  <a:srgbClr val="006B6B"/>
                </a:solidFill>
              </a:rPr>
              <a:pPr/>
              <a:t>21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930275" y="4597400"/>
            <a:ext cx="7573963" cy="357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Да </a:t>
            </a:r>
            <a:r>
              <a:rPr lang="en-CA" sz="2000" b="1">
                <a:solidFill>
                  <a:srgbClr val="FF6600"/>
                </a:solidFill>
              </a:rPr>
              <a:t>1840 г.</a:t>
            </a:r>
            <a:r>
              <a:rPr lang="en-CA" sz="2000" b="1">
                <a:solidFill>
                  <a:srgbClr val="006B6B"/>
                </a:solidFill>
              </a:rPr>
              <a:t> на беларускіх землях яшчэ дзейнічаў Статут ВКЛ. </a:t>
            </a:r>
          </a:p>
        </p:txBody>
      </p:sp>
      <p:sp>
        <p:nvSpPr>
          <p:cNvPr id="24581" name="Text Box 3"/>
          <p:cNvSpPr txBox="1">
            <a:spLocks noChangeArrowheads="1"/>
          </p:cNvSpPr>
          <p:nvPr/>
        </p:nvSpPr>
        <p:spPr bwMode="auto">
          <a:xfrm>
            <a:off x="930275" y="3382963"/>
            <a:ext cx="7639050" cy="93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2000" b="1">
                <a:solidFill>
                  <a:srgbClr val="006B6B"/>
                </a:solidFill>
              </a:rPr>
              <a:t>Пасьля трох падзелаў Рэчы Паспалітай (</a:t>
            </a:r>
            <a:r>
              <a:rPr lang="be-BY" sz="2000" b="1">
                <a:solidFill>
                  <a:srgbClr val="FF6600"/>
                </a:solidFill>
              </a:rPr>
              <a:t>1772,1793, 1795</a:t>
            </a:r>
            <a:r>
              <a:rPr lang="be-BY" sz="2000" b="1">
                <a:solidFill>
                  <a:srgbClr val="006B6B"/>
                </a:solidFill>
              </a:rPr>
              <a:t>) б</a:t>
            </a:r>
            <a:r>
              <a:rPr lang="en-CA" sz="2000" b="1">
                <a:solidFill>
                  <a:srgbClr val="006B6B"/>
                </a:solidFill>
              </a:rPr>
              <a:t>еларускія землі пад назвай “Паўночна-Заходні Край” знаходзіліся ў Расійскай імперыі</a:t>
            </a:r>
            <a:r>
              <a:rPr lang="be-BY" sz="2000" b="1">
                <a:solidFill>
                  <a:srgbClr val="006B6B"/>
                </a:solidFill>
              </a:rPr>
              <a:t> д</a:t>
            </a:r>
            <a:r>
              <a:rPr lang="en-CA" sz="2000" b="1">
                <a:solidFill>
                  <a:srgbClr val="006B6B"/>
                </a:solidFill>
              </a:rPr>
              <a:t>а 1917 г.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0" y="144463"/>
            <a:ext cx="10287000" cy="668337"/>
          </a:xfrm>
        </p:spPr>
        <p:txBody>
          <a:bodyPr tIns="31680"/>
          <a:lstStyle/>
          <a:p>
            <a:pPr algn="l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3600" b="1" smtClean="0">
                <a:solidFill>
                  <a:srgbClr val="008080"/>
                </a:solidFill>
              </a:rPr>
              <a:t>ПАЎСТАНЬНІ ЗА АДНАЎЛЕНЬНЕ</a:t>
            </a:r>
            <a:r>
              <a:rPr lang="be-BY" sz="3600" b="1" smtClean="0">
                <a:solidFill>
                  <a:srgbClr val="008080"/>
                </a:solidFill>
              </a:rPr>
              <a:t> </a:t>
            </a:r>
            <a:r>
              <a:rPr lang="en-CA" sz="3600" b="1" smtClean="0">
                <a:solidFill>
                  <a:srgbClr val="008080"/>
                </a:solidFill>
              </a:rPr>
              <a:t>ДЗЯРЖАЎНАСЬЦІ</a:t>
            </a:r>
          </a:p>
        </p:txBody>
      </p:sp>
      <p:sp>
        <p:nvSpPr>
          <p:cNvPr id="25603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092950" y="6134100"/>
            <a:ext cx="2268538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4501CD-1E7C-444F-8A74-7291774B90B2}" type="slidenum">
              <a:rPr lang="en-CA" sz="1000" smtClean="0">
                <a:solidFill>
                  <a:srgbClr val="006B6B"/>
                </a:solidFill>
              </a:rPr>
              <a:pPr/>
              <a:t>22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25604" name="Text Box 2"/>
          <p:cNvSpPr txBox="1">
            <a:spLocks noChangeArrowheads="1"/>
          </p:cNvSpPr>
          <p:nvPr/>
        </p:nvSpPr>
        <p:spPr bwMode="auto">
          <a:xfrm>
            <a:off x="684213" y="1152525"/>
            <a:ext cx="5780087" cy="874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На тэрыторыі Беларусі былі  3 буйныя паўстаньні за аднаўленьне дзяржаўнасьці ВКЛ і Рэчы Паспалітай.</a:t>
            </a: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576263" y="4535488"/>
            <a:ext cx="3887787" cy="1544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FF6633"/>
                </a:solidFill>
              </a:rPr>
              <a:t>Лістапад 1830 – восень 1831.</a:t>
            </a:r>
            <a:r>
              <a:rPr lang="en-CA" sz="2000" b="1">
                <a:solidFill>
                  <a:srgbClr val="006B6B"/>
                </a:solidFill>
              </a:rPr>
              <a:t> Ахоплены Ашмяны, Вілейка, Дзісна, Глыбокае, Лепель, Ліда, Дзятлава. 40.000 забітых і параненых паўстанцаў.</a:t>
            </a:r>
          </a:p>
        </p:txBody>
      </p:sp>
      <p:sp>
        <p:nvSpPr>
          <p:cNvPr id="25606" name="Text Box 4"/>
          <p:cNvSpPr txBox="1">
            <a:spLocks noChangeArrowheads="1"/>
          </p:cNvSpPr>
          <p:nvPr/>
        </p:nvSpPr>
        <p:spPr bwMode="auto">
          <a:xfrm>
            <a:off x="4535488" y="3671888"/>
            <a:ext cx="4535487" cy="2605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FF6633"/>
                </a:solidFill>
              </a:rPr>
              <a:t>Студзень 1863 – восень 1864.</a:t>
            </a:r>
            <a:r>
              <a:rPr lang="en-CA" sz="2000" b="1">
                <a:solidFill>
                  <a:srgbClr val="006B6B"/>
                </a:solidFill>
              </a:rPr>
              <a:t>        На Беларусі пад кіраўніцтвам </a:t>
            </a:r>
            <a:r>
              <a:rPr lang="be-BY" sz="2000" b="1">
                <a:solidFill>
                  <a:srgbClr val="006B6B"/>
                </a:solidFill>
              </a:rPr>
              <a:t>        </a:t>
            </a:r>
            <a:r>
              <a:rPr lang="en-CA" sz="2000" b="1">
                <a:solidFill>
                  <a:srgbClr val="006B6B"/>
                </a:solidFill>
              </a:rPr>
              <a:t>К. Каліноўскага. </a:t>
            </a:r>
            <a:r>
              <a:rPr lang="be-BY" sz="2000" b="1">
                <a:solidFill>
                  <a:srgbClr val="006B6B"/>
                </a:solidFill>
              </a:rPr>
              <a:t> </a:t>
            </a:r>
            <a:r>
              <a:rPr lang="en-CA" sz="2000" b="1">
                <a:solidFill>
                  <a:srgbClr val="006B6B"/>
                </a:solidFill>
              </a:rPr>
              <a:t>Каля 70.000 удзельнікаў.  На Беларусі і Літве 237 баёў з царскімі войскамі. 128 паўстанцаў пакараны сьмерцю, 800 чалавек сасланы на катаргу, каля 12,5 тысяч чалавек высланы на пасяленьне ў Сібір. </a:t>
            </a:r>
          </a:p>
        </p:txBody>
      </p:sp>
      <p:sp>
        <p:nvSpPr>
          <p:cNvPr id="25607" name="Text Box 5"/>
          <p:cNvSpPr txBox="1">
            <a:spLocks noChangeArrowheads="1"/>
          </p:cNvSpPr>
          <p:nvPr/>
        </p:nvSpPr>
        <p:spPr bwMode="auto">
          <a:xfrm>
            <a:off x="5975350" y="-219075"/>
            <a:ext cx="5032375" cy="2379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2640" rIns="90000" bIns="4500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0000"/>
              </a:solidFill>
            </a:endParaRPr>
          </a:p>
        </p:txBody>
      </p:sp>
      <p:sp>
        <p:nvSpPr>
          <p:cNvPr id="25608" name="Text Box 6"/>
          <p:cNvSpPr txBox="1">
            <a:spLocks noChangeArrowheads="1"/>
          </p:cNvSpPr>
          <p:nvPr/>
        </p:nvSpPr>
        <p:spPr bwMode="auto">
          <a:xfrm>
            <a:off x="720725" y="2293938"/>
            <a:ext cx="3668713" cy="2025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FF6633"/>
                </a:solidFill>
              </a:rPr>
              <a:t>Сакавік – лістапад 1794.</a:t>
            </a:r>
            <a:r>
              <a:rPr lang="en-CA" sz="2000" b="1">
                <a:solidFill>
                  <a:srgbClr val="008000"/>
                </a:solidFill>
              </a:rPr>
              <a:t> </a:t>
            </a:r>
            <a:r>
              <a:rPr lang="en-CA" sz="2000" b="1">
                <a:solidFill>
                  <a:srgbClr val="006B6B"/>
                </a:solidFill>
              </a:rPr>
              <a:t> Лідэр – Т. Касцюшка. Улада ўзята ў Горадні, Берасьці, Наваградку, Слоніме, Пінску, Ваўкавыску, Кобрыні, Ашмяне, Лідзе, Браславе.</a:t>
            </a:r>
          </a:p>
        </p:txBody>
      </p:sp>
      <p:pic>
        <p:nvPicPr>
          <p:cNvPr id="2560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4638" y="792163"/>
            <a:ext cx="2411412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10" name="Text Box 8"/>
          <p:cNvSpPr txBox="1">
            <a:spLocks noChangeArrowheads="1"/>
          </p:cNvSpPr>
          <p:nvPr/>
        </p:nvSpPr>
        <p:spPr bwMode="auto">
          <a:xfrm>
            <a:off x="4535488" y="2879725"/>
            <a:ext cx="2376487" cy="527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04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200" b="1">
                <a:solidFill>
                  <a:srgbClr val="006B6B"/>
                </a:solidFill>
              </a:rPr>
              <a:t>Герб Рэчы Паспалітай у часы паўстаньня 1863-1864:            Польшча, ВКЛ, Украіна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68338" y="2136775"/>
            <a:ext cx="8331200" cy="1052513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РЭВАЛЮЦЫЯ 1917 ГОДА. </a:t>
            </a:r>
            <a:br>
              <a:rPr lang="en-CA" b="1" dirty="0" smtClean="0">
                <a:solidFill>
                  <a:srgbClr val="008080"/>
                </a:solidFill>
              </a:rPr>
            </a:br>
            <a:r>
              <a:rPr lang="en-CA" b="1" dirty="0" smtClean="0">
                <a:solidFill>
                  <a:srgbClr val="008080"/>
                </a:solidFill>
              </a:rPr>
              <a:t>САВЕЦКІ ПЕРЫЯД</a:t>
            </a:r>
          </a:p>
        </p:txBody>
      </p:sp>
      <p:sp>
        <p:nvSpPr>
          <p:cNvPr id="26627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BF80F2-9EEA-4461-9609-CAC2950D33DF}" type="slidenum">
              <a:rPr lang="en-CA" sz="1000" smtClean="0">
                <a:solidFill>
                  <a:srgbClr val="006B6B"/>
                </a:solidFill>
              </a:rPr>
              <a:pPr/>
              <a:t>23</a:t>
            </a:fld>
            <a:endParaRPr lang="en-CA" sz="1000" smtClean="0">
              <a:solidFill>
                <a:srgbClr val="006B6B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360363" y="71438"/>
            <a:ext cx="8783637" cy="647700"/>
          </a:xfrm>
        </p:spPr>
        <p:txBody>
          <a:bodyPr tIns="280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4000" b="1" smtClean="0">
                <a:solidFill>
                  <a:srgbClr val="008080"/>
                </a:solidFill>
              </a:rPr>
              <a:t>БЕЛАРУСКАЯ НАРОДНАЯ РЭСПУБЛІКА</a:t>
            </a:r>
          </a:p>
        </p:txBody>
      </p:sp>
      <p:sp>
        <p:nvSpPr>
          <p:cNvPr id="27651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43FD37-6F8E-4C74-9891-1EFFA210C1EA}" type="slidenum">
              <a:rPr lang="en-CA" sz="1000" smtClean="0">
                <a:solidFill>
                  <a:srgbClr val="006B6B"/>
                </a:solidFill>
              </a:rPr>
              <a:pPr/>
              <a:t>24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827088" y="863600"/>
            <a:ext cx="8135937" cy="1022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Рэвалюцыя 1917 года прывяла да развалу Расійскай імперыі і стварыла ўмовы для аднаўленьня беларускай дзяржаўнасьці.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FF6633"/>
                </a:solidFill>
              </a:rPr>
              <a:t>25 сакавіка 1918 года</a:t>
            </a:r>
            <a:r>
              <a:rPr lang="en-CA" sz="2000" b="1">
                <a:solidFill>
                  <a:srgbClr val="006B6B"/>
                </a:solidFill>
              </a:rPr>
              <a:t> – абвешчана незалежнасьць БНР.</a:t>
            </a:r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2952750" y="2879725"/>
            <a:ext cx="1030288" cy="176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04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200" b="1">
                <a:solidFill>
                  <a:srgbClr val="006B6B"/>
                </a:solidFill>
              </a:rPr>
              <a:t>Сьцяг БНР</a:t>
            </a:r>
          </a:p>
        </p:txBody>
      </p:sp>
      <p:sp>
        <p:nvSpPr>
          <p:cNvPr id="27654" name="Text Box 4"/>
          <p:cNvSpPr txBox="1">
            <a:spLocks noChangeArrowheads="1"/>
          </p:cNvSpPr>
          <p:nvPr/>
        </p:nvSpPr>
        <p:spPr bwMode="auto">
          <a:xfrm>
            <a:off x="2987675" y="5472113"/>
            <a:ext cx="792163" cy="350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04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200" b="1">
                <a:solidFill>
                  <a:srgbClr val="006B6B"/>
                </a:solidFill>
              </a:rPr>
              <a:t>Герб БНР    “Пагоня”</a:t>
            </a:r>
          </a:p>
        </p:txBody>
      </p:sp>
      <p:sp>
        <p:nvSpPr>
          <p:cNvPr id="27655" name="Text Box 5"/>
          <p:cNvSpPr txBox="1">
            <a:spLocks noChangeArrowheads="1"/>
          </p:cNvSpPr>
          <p:nvPr/>
        </p:nvSpPr>
        <p:spPr bwMode="auto">
          <a:xfrm>
            <a:off x="4464050" y="5184775"/>
            <a:ext cx="4464050" cy="104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1600" b="1">
                <a:solidFill>
                  <a:srgbClr val="006B6B"/>
                </a:solidFill>
                <a:cs typeface="Times New Roman" pitchFamily="16" charset="0"/>
              </a:rPr>
              <a:t>Першы склад Народнага Сакратарыята. Злева направа: сядзяць Бурбіс, Серада, Варонка, Захарка; стаяць  Смоліч, Крачэўскі, Езавітаў, Аўсянік, Заяц.</a:t>
            </a:r>
          </a:p>
        </p:txBody>
      </p:sp>
      <p:pic>
        <p:nvPicPr>
          <p:cNvPr id="2765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263" y="1973263"/>
            <a:ext cx="2266950" cy="1338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9588" y="2087563"/>
            <a:ext cx="4464050" cy="3095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6263" y="3455988"/>
            <a:ext cx="2303462" cy="2663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596900" y="0"/>
            <a:ext cx="8331200" cy="877888"/>
          </a:xfrm>
        </p:spPr>
        <p:txBody>
          <a:bodyPr tIns="316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4000" b="1" smtClean="0">
                <a:solidFill>
                  <a:srgbClr val="008080"/>
                </a:solidFill>
              </a:rPr>
              <a:t>БССР</a:t>
            </a:r>
          </a:p>
        </p:txBody>
      </p:sp>
      <p:sp>
        <p:nvSpPr>
          <p:cNvPr id="28675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941B83-060E-465D-8CA2-5F0FE7E0AD65}" type="slidenum">
              <a:rPr lang="en-CA" sz="1000" smtClean="0">
                <a:solidFill>
                  <a:srgbClr val="006B6B"/>
                </a:solidFill>
              </a:rPr>
              <a:pPr/>
              <a:t>25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28676" name="Text Box 2"/>
          <p:cNvSpPr txBox="1">
            <a:spLocks noChangeArrowheads="1"/>
          </p:cNvSpPr>
          <p:nvPr/>
        </p:nvSpPr>
        <p:spPr bwMode="auto">
          <a:xfrm>
            <a:off x="792163" y="2808288"/>
            <a:ext cx="2257425" cy="503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600" b="1">
                <a:solidFill>
                  <a:srgbClr val="006B6B"/>
                </a:solidFill>
              </a:rPr>
              <a:t>Сьцяг БССР 1919 г.</a:t>
            </a:r>
          </a:p>
        </p:txBody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3563938" y="1511300"/>
            <a:ext cx="5543550" cy="3816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2600" rIns="0" bIns="0"/>
          <a:lstStyle/>
          <a:p>
            <a:pPr>
              <a:lnSpc>
                <a:spcPct val="95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2000" b="1">
                <a:solidFill>
                  <a:srgbClr val="FF6633"/>
                </a:solidFill>
                <a:latin typeface="Times New Roman" pitchFamily="16" charset="0"/>
                <a:cs typeface="Times New Roman" pitchFamily="16" charset="0"/>
              </a:rPr>
              <a:t>1 студзеня 1919 года</a:t>
            </a:r>
            <a:r>
              <a:rPr lang="be-BY" sz="2000" b="1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 у Смаленску быў створаны бальшавіцкі ўрад Сацыялістычнай Савецкай Рэспублікі Беларусь</a:t>
            </a:r>
            <a:r>
              <a:rPr lang="be-BY" sz="2000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be-BY" sz="2000" b="1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(ССРБ)</a:t>
            </a:r>
            <a:r>
              <a:rPr lang="be-BY" sz="2000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be-BY" sz="2000" b="1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Беларускай Сацыялістычнай Савецкай Рэспублікі</a:t>
            </a:r>
            <a:r>
              <a:rPr lang="be-BY" sz="2000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be-BY" sz="2000" b="1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(БССР). </a:t>
            </a:r>
          </a:p>
          <a:p>
            <a:pPr>
              <a:lnSpc>
                <a:spcPct val="95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2000" b="1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У склад ССРБ увайшлі Віцебская, Гродзенская, Магілёўская, Мінская губерні, заходнія паветы Смаленскай, беларускія паветы Віленскай, Ковенскай і Чарнігаўскай губерняў.</a:t>
            </a:r>
          </a:p>
          <a:p>
            <a:pPr>
              <a:lnSpc>
                <a:spcPct val="95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2000" b="1">
                <a:solidFill>
                  <a:srgbClr val="006B6B"/>
                </a:solidFill>
                <a:latin typeface="Times New Roman" pitchFamily="16" charset="0"/>
                <a:cs typeface="Times New Roman" pitchFamily="16" charset="0"/>
              </a:rPr>
              <a:t>Тэрыторыя і структура БССР некалькі разоў мяняліся. Ужо 2-3 лютага 1919 г. Віцебская, Смаленская і Магілёўскія губерні адыйшлі да Расіі.</a:t>
            </a:r>
          </a:p>
          <a:p>
            <a:pPr>
              <a:lnSpc>
                <a:spcPct val="95000"/>
              </a:lnSpc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e-BY" sz="2000" b="1">
              <a:solidFill>
                <a:srgbClr val="006B6B"/>
              </a:solidFill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28678" name="Text Box 4"/>
          <p:cNvSpPr txBox="1">
            <a:spLocks noChangeArrowheads="1"/>
          </p:cNvSpPr>
          <p:nvPr/>
        </p:nvSpPr>
        <p:spPr bwMode="auto">
          <a:xfrm>
            <a:off x="936625" y="5688013"/>
            <a:ext cx="2114550" cy="287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600" b="1">
                <a:solidFill>
                  <a:srgbClr val="006B6B"/>
                </a:solidFill>
              </a:rPr>
              <a:t>Герб БССР 1919 г.</a:t>
            </a:r>
          </a:p>
        </p:txBody>
      </p:sp>
      <p:pic>
        <p:nvPicPr>
          <p:cNvPr id="2867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175" y="1223963"/>
            <a:ext cx="2457450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868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263" y="3168650"/>
            <a:ext cx="2735262" cy="2455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68338" y="58738"/>
            <a:ext cx="8331200" cy="661987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smtClean="0">
                <a:solidFill>
                  <a:srgbClr val="008080"/>
                </a:solidFill>
              </a:rPr>
              <a:t>ЛІТ-БЕЛ</a:t>
            </a:r>
          </a:p>
        </p:txBody>
      </p:sp>
      <p:sp>
        <p:nvSpPr>
          <p:cNvPr id="29699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DD3231-501C-4720-BF9C-8107B52BB665}" type="slidenum">
              <a:rPr lang="en-CA" sz="1000" smtClean="0">
                <a:solidFill>
                  <a:srgbClr val="006B6B"/>
                </a:solidFill>
              </a:rPr>
              <a:pPr/>
              <a:t>26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5580063" y="1223963"/>
            <a:ext cx="1223962" cy="287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04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200" b="1">
                <a:solidFill>
                  <a:srgbClr val="006B6B"/>
                </a:solidFill>
              </a:rPr>
              <a:t>Сьцяг ЛітБела</a:t>
            </a:r>
          </a:p>
        </p:txBody>
      </p:sp>
      <p:sp>
        <p:nvSpPr>
          <p:cNvPr id="29701" name="Text Box 3"/>
          <p:cNvSpPr txBox="1">
            <a:spLocks noChangeArrowheads="1"/>
          </p:cNvSpPr>
          <p:nvPr/>
        </p:nvSpPr>
        <p:spPr bwMode="auto">
          <a:xfrm>
            <a:off x="5580063" y="1944688"/>
            <a:ext cx="3455987" cy="420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e-BY" sz="2000" b="1">
                <a:solidFill>
                  <a:srgbClr val="FF6600"/>
                </a:solidFill>
              </a:rPr>
              <a:t>27 лютага </a:t>
            </a:r>
            <a:r>
              <a:rPr lang="en-CA" sz="2000" b="1">
                <a:solidFill>
                  <a:srgbClr val="FF6600"/>
                </a:solidFill>
              </a:rPr>
              <a:t>1919</a:t>
            </a:r>
            <a:r>
              <a:rPr lang="be-BY" sz="2000" b="1">
                <a:solidFill>
                  <a:srgbClr val="FF6600"/>
                </a:solidFill>
              </a:rPr>
              <a:t> г.</a:t>
            </a:r>
            <a:r>
              <a:rPr lang="en-CA" sz="2000" b="1">
                <a:solidFill>
                  <a:srgbClr val="FF6600"/>
                </a:solidFill>
              </a:rPr>
              <a:t> </a:t>
            </a:r>
            <a:r>
              <a:rPr lang="en-CA" sz="2000" b="1">
                <a:solidFill>
                  <a:srgbClr val="006B6B"/>
                </a:solidFill>
              </a:rPr>
              <a:t>у Вільні на аб'яднаным пасяджэн</a:t>
            </a:r>
            <a:r>
              <a:rPr lang="be-BY" sz="2000" b="1">
                <a:solidFill>
                  <a:srgbClr val="006B6B"/>
                </a:solidFill>
              </a:rPr>
              <a:t>ь</a:t>
            </a:r>
            <a:r>
              <a:rPr lang="en-CA" sz="2000" b="1">
                <a:solidFill>
                  <a:srgbClr val="006B6B"/>
                </a:solidFill>
              </a:rPr>
              <a:t>ні ЦВК Літоўскай ССР і ЦВК БССР было аформлена стварэньне Літоўска-Беларускай Сацыялістычнай Рэспублікі (ЛітБел). Фактычна ССРБ — БССР перастала існаваць.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Аднак і Літоўска-Беларуская Рэспубліка існавала толькі да </a:t>
            </a:r>
            <a:r>
              <a:rPr lang="be-BY" sz="2000" b="1">
                <a:solidFill>
                  <a:srgbClr val="006B6B"/>
                </a:solidFill>
              </a:rPr>
              <a:t>25 жніўня 1919.</a:t>
            </a:r>
          </a:p>
        </p:txBody>
      </p:sp>
      <p:sp>
        <p:nvSpPr>
          <p:cNvPr id="29702" name="Text Box 4"/>
          <p:cNvSpPr txBox="1">
            <a:spLocks noChangeArrowheads="1"/>
          </p:cNvSpPr>
          <p:nvPr/>
        </p:nvSpPr>
        <p:spPr bwMode="auto">
          <a:xfrm>
            <a:off x="1260475" y="5761038"/>
            <a:ext cx="2303463" cy="24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600" b="1">
                <a:solidFill>
                  <a:srgbClr val="006B6B"/>
                </a:solidFill>
              </a:rPr>
              <a:t>Тэрыторыя ЛітБела</a:t>
            </a:r>
          </a:p>
        </p:txBody>
      </p:sp>
      <p:pic>
        <p:nvPicPr>
          <p:cNvPr id="2970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7050" y="647700"/>
            <a:ext cx="2160588" cy="1152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970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152525"/>
            <a:ext cx="4679950" cy="4535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68338" y="71438"/>
            <a:ext cx="8331200" cy="647700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smtClean="0">
                <a:solidFill>
                  <a:srgbClr val="008080"/>
                </a:solidFill>
              </a:rPr>
              <a:t>БССР у савецкі час</a:t>
            </a:r>
          </a:p>
        </p:txBody>
      </p:sp>
      <p:sp>
        <p:nvSpPr>
          <p:cNvPr id="30723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204CEC-B93F-415A-B7C0-F89ABE62FEA2}" type="slidenum">
              <a:rPr lang="en-CA" sz="1000" smtClean="0">
                <a:solidFill>
                  <a:srgbClr val="006B6B"/>
                </a:solidFill>
              </a:rPr>
              <a:pPr/>
              <a:t>27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863600" y="1282700"/>
            <a:ext cx="3635375" cy="2605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31 ліпеня 1920 г. на сходзе прадстаўнікоў Кампартый Літвы і Беларусі, савецкіх і прафсаюзных арганізацый   г. Мінска і Мінскай губерні прынята Дэкларацыя аб абвяшчэньні незалежнасьці Савецкай Сацыялістычнай Рэспублікі Беларусь.</a:t>
            </a:r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4751388" y="965200"/>
            <a:ext cx="4535487" cy="277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6B6B"/>
              </a:solidFill>
              <a:cs typeface="Times New Roman" pitchFamily="16" charset="0"/>
            </a:endParaRP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  <a:cs typeface="Times New Roman" pitchFamily="16" charset="0"/>
              </a:rPr>
              <a:t>Тэрыторыя і насельніцтва БССР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CCCCFF"/>
                </a:solidFill>
                <a:hlinkClick r:id="rId3"/>
              </a:rPr>
              <a:t>1921</a:t>
            </a:r>
            <a:r>
              <a:rPr lang="en-CA" sz="2000" b="1">
                <a:solidFill>
                  <a:srgbClr val="008080"/>
                </a:solidFill>
              </a:rPr>
              <a:t>:</a:t>
            </a:r>
            <a:r>
              <a:rPr lang="en-CA" sz="2000" b="1">
                <a:solidFill>
                  <a:srgbClr val="006B6B"/>
                </a:solidFill>
              </a:rPr>
              <a:t> 52,4 тыс. км²</a:t>
            </a:r>
            <a:r>
              <a:rPr lang="en-CA" sz="2000" b="1">
                <a:solidFill>
                  <a:srgbClr val="006B6B"/>
                </a:solidFill>
                <a:cs typeface="Times New Roman" pitchFamily="16" charset="0"/>
              </a:rPr>
              <a:t>  - </a:t>
            </a:r>
            <a:r>
              <a:rPr lang="ru-RU" sz="2000" b="1">
                <a:solidFill>
                  <a:srgbClr val="006B6B"/>
                </a:solidFill>
                <a:cs typeface="Times New Roman" pitchFamily="16" charset="0"/>
              </a:rPr>
              <a:t>1,5</a:t>
            </a:r>
            <a:r>
              <a:rPr lang="en-CA" sz="2000" b="1">
                <a:solidFill>
                  <a:srgbClr val="006B6B"/>
                </a:solidFill>
                <a:cs typeface="Times New Roman" pitchFamily="16" charset="0"/>
              </a:rPr>
              <a:t>  </a:t>
            </a:r>
            <a:r>
              <a:rPr lang="ru-RU" sz="2000" b="1">
                <a:solidFill>
                  <a:srgbClr val="006B6B"/>
                </a:solidFill>
                <a:cs typeface="Times New Roman" pitchFamily="16" charset="0"/>
              </a:rPr>
              <a:t>млн</a:t>
            </a:r>
            <a:br>
              <a:rPr lang="ru-RU" sz="2000" b="1">
                <a:solidFill>
                  <a:srgbClr val="006B6B"/>
                </a:solidFill>
                <a:cs typeface="Times New Roman" pitchFamily="16" charset="0"/>
              </a:rPr>
            </a:br>
            <a:r>
              <a:rPr lang="en-CA" sz="2000" b="1">
                <a:solidFill>
                  <a:srgbClr val="CCCCFF"/>
                </a:solidFill>
                <a:hlinkClick r:id="rId4"/>
              </a:rPr>
              <a:t>1924</a:t>
            </a:r>
            <a:r>
              <a:rPr lang="en-CA" sz="2000" b="1">
                <a:solidFill>
                  <a:srgbClr val="008080"/>
                </a:solidFill>
              </a:rPr>
              <a:t>: </a:t>
            </a:r>
            <a:r>
              <a:rPr lang="en-CA" sz="2000" b="1">
                <a:solidFill>
                  <a:srgbClr val="006B6B"/>
                </a:solidFill>
              </a:rPr>
              <a:t>110,6 тыс. км²</a:t>
            </a:r>
            <a:r>
              <a:rPr lang="en-CA" sz="2000" b="1">
                <a:solidFill>
                  <a:srgbClr val="006B6B"/>
                </a:solidFill>
                <a:cs typeface="Times New Roman" pitchFamily="16" charset="0"/>
              </a:rPr>
              <a:t>  - </a:t>
            </a:r>
            <a:r>
              <a:rPr lang="ru-RU" sz="2000" b="1">
                <a:solidFill>
                  <a:srgbClr val="006B6B"/>
                </a:solidFill>
                <a:cs typeface="Times New Roman" pitchFamily="16" charset="0"/>
              </a:rPr>
              <a:t>4,2</a:t>
            </a:r>
            <a:r>
              <a:rPr lang="en-CA" sz="2000" b="1">
                <a:solidFill>
                  <a:srgbClr val="006B6B"/>
                </a:solidFill>
                <a:cs typeface="Times New Roman" pitchFamily="16" charset="0"/>
              </a:rPr>
              <a:t>  </a:t>
            </a:r>
            <a:r>
              <a:rPr lang="ru-RU" sz="2000" b="1">
                <a:solidFill>
                  <a:srgbClr val="006B6B"/>
                </a:solidFill>
                <a:cs typeface="Times New Roman" pitchFamily="16" charset="0"/>
              </a:rPr>
              <a:t>млн </a:t>
            </a:r>
            <a:br>
              <a:rPr lang="ru-RU" sz="2000" b="1">
                <a:solidFill>
                  <a:srgbClr val="006B6B"/>
                </a:solidFill>
                <a:cs typeface="Times New Roman" pitchFamily="16" charset="0"/>
              </a:rPr>
            </a:br>
            <a:r>
              <a:rPr lang="en-CA" sz="2000" b="1">
                <a:solidFill>
                  <a:srgbClr val="CCCCFF"/>
                </a:solidFill>
                <a:hlinkClick r:id="rId5"/>
              </a:rPr>
              <a:t>1926</a:t>
            </a:r>
            <a:r>
              <a:rPr lang="en-CA" sz="2000" b="1">
                <a:solidFill>
                  <a:srgbClr val="006B6B"/>
                </a:solidFill>
              </a:rPr>
              <a:t>: 126,3 тыс. км²  - 4,9  млн</a:t>
            </a:r>
            <a:br>
              <a:rPr lang="en-CA" sz="2000" b="1">
                <a:solidFill>
                  <a:srgbClr val="006B6B"/>
                </a:solidFill>
              </a:rPr>
            </a:br>
            <a:r>
              <a:rPr lang="en-CA" sz="2000" b="1">
                <a:solidFill>
                  <a:srgbClr val="CCCCFF"/>
                </a:solidFill>
                <a:hlinkClick r:id="rId6"/>
              </a:rPr>
              <a:t>1939</a:t>
            </a:r>
            <a:r>
              <a:rPr lang="en-CA" sz="2000" b="1">
                <a:solidFill>
                  <a:srgbClr val="008080"/>
                </a:solidFill>
              </a:rPr>
              <a:t>:</a:t>
            </a:r>
            <a:r>
              <a:rPr lang="en-CA" sz="2000" b="1">
                <a:solidFill>
                  <a:srgbClr val="006B6B"/>
                </a:solidFill>
              </a:rPr>
              <a:t> 223 тыс. км² - 10,2  млн</a:t>
            </a:r>
            <a:br>
              <a:rPr lang="en-CA" sz="2000" b="1">
                <a:solidFill>
                  <a:srgbClr val="006B6B"/>
                </a:solidFill>
              </a:rPr>
            </a:br>
            <a:r>
              <a:rPr lang="en-CA" sz="2000" b="1">
                <a:solidFill>
                  <a:srgbClr val="CCCCFF"/>
                </a:solidFill>
                <a:hlinkClick r:id="rId7"/>
              </a:rPr>
              <a:t>1991</a:t>
            </a:r>
            <a:r>
              <a:rPr lang="en-CA" sz="2000" b="1">
                <a:solidFill>
                  <a:srgbClr val="006B6B"/>
                </a:solidFill>
              </a:rPr>
              <a:t>: 207,6 тыс. км² - 10,3  млн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6B6B"/>
              </a:solidFill>
            </a:endParaRPr>
          </a:p>
        </p:txBody>
      </p:sp>
      <p:sp>
        <p:nvSpPr>
          <p:cNvPr id="30726" name="Text Box 4"/>
          <p:cNvSpPr txBox="1">
            <a:spLocks noChangeArrowheads="1"/>
          </p:cNvSpPr>
          <p:nvPr/>
        </p:nvSpPr>
        <p:spPr bwMode="auto">
          <a:xfrm>
            <a:off x="720725" y="4176713"/>
            <a:ext cx="4248150" cy="2025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У 1924г. і 1926г. да Беларусі былі далучаны усходнія тэрыторыі, заселеныя беларусамі, якія ўваходзілі ў склад РСФСР (Горацкі павет Смаленскай губерні, Віцебская і Гомельская губерні)</a:t>
            </a:r>
          </a:p>
        </p:txBody>
      </p:sp>
      <p:sp>
        <p:nvSpPr>
          <p:cNvPr id="30727" name="Text Box 5"/>
          <p:cNvSpPr txBox="1">
            <a:spLocks noChangeArrowheads="1"/>
          </p:cNvSpPr>
          <p:nvPr/>
        </p:nvSpPr>
        <p:spPr bwMode="auto">
          <a:xfrm>
            <a:off x="5327650" y="4248150"/>
            <a:ext cx="3095625" cy="89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У верасьні 1939 года Усходняя і Заходняя Беларусь з'ядналіся 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93738" y="139700"/>
            <a:ext cx="8331200" cy="542925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dirty="0" err="1" smtClean="0">
                <a:solidFill>
                  <a:srgbClr val="008080"/>
                </a:solidFill>
              </a:rPr>
              <a:t>Герб</a:t>
            </a:r>
            <a:r>
              <a:rPr lang="en-CA" b="1" dirty="0" smtClean="0">
                <a:solidFill>
                  <a:srgbClr val="008080"/>
                </a:solidFill>
              </a:rPr>
              <a:t> БССР</a:t>
            </a:r>
          </a:p>
        </p:txBody>
      </p:sp>
      <p:sp>
        <p:nvSpPr>
          <p:cNvPr id="31747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235825" y="6134100"/>
            <a:ext cx="2268538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71CAD7-7157-4C17-B7DB-71447DFBB789}" type="slidenum">
              <a:rPr lang="en-CA" sz="1000" smtClean="0">
                <a:solidFill>
                  <a:srgbClr val="006B6B"/>
                </a:solidFill>
              </a:rPr>
              <a:pPr/>
              <a:t>28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6084888" y="2232025"/>
            <a:ext cx="3116262" cy="173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На гербах БССР у 1927-1937 і 1937-1938 г.г. надпісы былі зроблены на чатырох мовах: беларускай, ідыш, рускай і польскай.</a:t>
            </a:r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1908175" y="5903913"/>
            <a:ext cx="2663825" cy="282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600" b="1">
                <a:solidFill>
                  <a:srgbClr val="006B6B"/>
                </a:solidFill>
              </a:rPr>
              <a:t>Герб БССР  (1937-1938)</a:t>
            </a:r>
          </a:p>
        </p:txBody>
      </p:sp>
      <p:pic>
        <p:nvPicPr>
          <p:cNvPr id="3175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152525"/>
            <a:ext cx="5111750" cy="4608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44525" y="1811338"/>
            <a:ext cx="8331200" cy="877887"/>
          </a:xfrm>
        </p:spPr>
        <p:txBody>
          <a:bodyPr tIns="316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b="1" smtClean="0">
                <a:solidFill>
                  <a:srgbClr val="008080"/>
                </a:solidFill>
              </a:rPr>
              <a:t>СУЧАСНЫ ПЕРЫЯД</a:t>
            </a:r>
          </a:p>
        </p:txBody>
      </p:sp>
      <p:sp>
        <p:nvSpPr>
          <p:cNvPr id="32771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092950" y="6134100"/>
            <a:ext cx="2268538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D4C6636-B827-4F56-90ED-7CCCC085CFD0}" type="slidenum">
              <a:rPr lang="en-CA" sz="1000" smtClean="0">
                <a:solidFill>
                  <a:srgbClr val="006B6B"/>
                </a:solidFill>
              </a:rPr>
              <a:pPr/>
              <a:t>29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1152525" y="3743325"/>
            <a:ext cx="7775575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У выніку развалу Савецкага Саюза рэспублікі, што яго ўтваралі, дэкларавалі суверэнітэт і незалежнасьць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693738" y="144463"/>
            <a:ext cx="8331200" cy="877887"/>
          </a:xfrm>
        </p:spPr>
        <p:txBody>
          <a:bodyPr tIns="31680"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b="1" smtClean="0">
                <a:solidFill>
                  <a:srgbClr val="008080"/>
                </a:solidFill>
              </a:rPr>
              <a:t>РЭСПУБЛІКА БЕЛАРУСЬ</a:t>
            </a:r>
          </a:p>
        </p:txBody>
      </p:sp>
      <p:sp>
        <p:nvSpPr>
          <p:cNvPr id="33795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092950" y="6134100"/>
            <a:ext cx="2268538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10C5E5-0FAF-4564-BE0F-F9FA73519F8D}" type="slidenum">
              <a:rPr lang="en-CA" sz="1000" smtClean="0">
                <a:solidFill>
                  <a:srgbClr val="006B6B"/>
                </a:solidFill>
              </a:rPr>
              <a:pPr/>
              <a:t>30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4803775" y="1109663"/>
            <a:ext cx="3981450" cy="4649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FF6633"/>
                </a:solidFill>
              </a:rPr>
              <a:t>27 ліпеня 1990 года</a:t>
            </a:r>
            <a:r>
              <a:rPr lang="en-CA" sz="2000" b="1">
                <a:solidFill>
                  <a:srgbClr val="006B6B"/>
                </a:solidFill>
              </a:rPr>
              <a:t> Б</a:t>
            </a:r>
            <a:r>
              <a:rPr lang="be-BY" sz="2000" b="1">
                <a:solidFill>
                  <a:srgbClr val="006B6B"/>
                </a:solidFill>
              </a:rPr>
              <a:t>ССР</a:t>
            </a:r>
            <a:r>
              <a:rPr lang="en-CA" sz="2000" b="1">
                <a:solidFill>
                  <a:srgbClr val="006B6B"/>
                </a:solidFill>
              </a:rPr>
              <a:t> абвяс</a:t>
            </a:r>
            <a:r>
              <a:rPr lang="be-BY" sz="2000" b="1">
                <a:solidFill>
                  <a:srgbClr val="006B6B"/>
                </a:solidFill>
              </a:rPr>
              <a:t>ь</a:t>
            </a:r>
            <a:r>
              <a:rPr lang="en-CA" sz="2000" b="1">
                <a:solidFill>
                  <a:srgbClr val="006B6B"/>
                </a:solidFill>
              </a:rPr>
              <a:t>ціла незалежнасць: Вярхоўным Саветам была прынята Дэкларацыя аб дзяржаўным суверэнітэце.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FF6633"/>
                </a:solidFill>
              </a:rPr>
              <a:t>25 жніўня 1991 года</a:t>
            </a:r>
            <a:r>
              <a:rPr lang="en-CA" sz="2000" b="1">
                <a:solidFill>
                  <a:srgbClr val="006B6B"/>
                </a:solidFill>
              </a:rPr>
              <a:t> Дэкларацыі быў нададзены канстытуцыйны статус.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FF6633"/>
                </a:solidFill>
              </a:rPr>
              <a:t>19 верасьня 1991 года</a:t>
            </a:r>
            <a:r>
              <a:rPr lang="en-CA" sz="2000" b="1">
                <a:solidFill>
                  <a:srgbClr val="006B6B"/>
                </a:solidFill>
              </a:rPr>
              <a:t> краіна атрымала новую назву — Рэспубліка Беларусь. Былі зацьверджаны новыя дзяржаўныя сімвалы – герб “Пагоня” і бел-чырвона-белы сьцяг.</a:t>
            </a:r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503238" y="2630488"/>
            <a:ext cx="3981450" cy="24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600" b="1">
                <a:solidFill>
                  <a:srgbClr val="006B6B"/>
                </a:solidFill>
              </a:rPr>
              <a:t>Сьцяг Рэспублікі Беларусь, 1991-1995</a:t>
            </a:r>
          </a:p>
        </p:txBody>
      </p:sp>
      <p:pic>
        <p:nvPicPr>
          <p:cNvPr id="337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6625" y="2952750"/>
            <a:ext cx="2952750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79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163" y="1020763"/>
            <a:ext cx="3240087" cy="1538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3800" name="Text Box 6"/>
          <p:cNvSpPr txBox="1">
            <a:spLocks noChangeArrowheads="1"/>
          </p:cNvSpPr>
          <p:nvPr/>
        </p:nvSpPr>
        <p:spPr bwMode="auto">
          <a:xfrm>
            <a:off x="647700" y="5903913"/>
            <a:ext cx="3981450" cy="24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0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600" b="1">
                <a:solidFill>
                  <a:srgbClr val="006B6B"/>
                </a:solidFill>
              </a:rPr>
              <a:t>Герб Рэспублікі Беларусь, 1991-1995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720725" y="130175"/>
            <a:ext cx="8331200" cy="661988"/>
          </a:xfrm>
        </p:spPr>
        <p:txBody>
          <a:bodyPr tIns="3168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CA" b="1" smtClean="0">
                <a:solidFill>
                  <a:srgbClr val="008080"/>
                </a:solidFill>
              </a:rPr>
              <a:t>РЭСПУБЛІКА БЕЛАРУСЬ</a:t>
            </a:r>
          </a:p>
        </p:txBody>
      </p:sp>
      <p:sp>
        <p:nvSpPr>
          <p:cNvPr id="34819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520D31F-0877-4FAB-ADA4-BFA79CE57F0B}" type="slidenum">
              <a:rPr lang="en-CA" sz="1000" smtClean="0">
                <a:solidFill>
                  <a:srgbClr val="006B6B"/>
                </a:solidFill>
              </a:rPr>
              <a:pPr/>
              <a:t>31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34820" name="Text Box 2"/>
          <p:cNvSpPr txBox="1">
            <a:spLocks noChangeArrowheads="1"/>
          </p:cNvSpPr>
          <p:nvPr/>
        </p:nvSpPr>
        <p:spPr bwMode="auto">
          <a:xfrm>
            <a:off x="503238" y="863600"/>
            <a:ext cx="8567737" cy="868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У выніку рэферэндумаў 1995г. і 1996г. былі зьменены дзяржаўныя сімвалы і перанесена сьвяткаваньне Дня незалежнасьці Рэспублікі Беларусь на 3 ліпеня.</a:t>
            </a:r>
          </a:p>
        </p:txBody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4032250" y="1871663"/>
            <a:ext cx="1584325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1995-2014</a:t>
            </a:r>
          </a:p>
        </p:txBody>
      </p:sp>
      <p:sp>
        <p:nvSpPr>
          <p:cNvPr id="34822" name="Text Box 4"/>
          <p:cNvSpPr txBox="1">
            <a:spLocks noChangeArrowheads="1"/>
          </p:cNvSpPr>
          <p:nvPr/>
        </p:nvSpPr>
        <p:spPr bwMode="auto">
          <a:xfrm>
            <a:off x="7199313" y="1876425"/>
            <a:ext cx="1223962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(да 1991)</a:t>
            </a:r>
          </a:p>
        </p:txBody>
      </p:sp>
      <p:pic>
        <p:nvPicPr>
          <p:cNvPr id="3482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2232025"/>
            <a:ext cx="2232025" cy="1223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482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600" y="3600450"/>
            <a:ext cx="2087563" cy="2519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4825" name="Text Box 7"/>
          <p:cNvSpPr txBox="1">
            <a:spLocks noChangeArrowheads="1"/>
          </p:cNvSpPr>
          <p:nvPr/>
        </p:nvSpPr>
        <p:spPr bwMode="auto">
          <a:xfrm>
            <a:off x="720725" y="1871663"/>
            <a:ext cx="3024188" cy="433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1991-1995</a:t>
            </a:r>
          </a:p>
        </p:txBody>
      </p:sp>
      <p:pic>
        <p:nvPicPr>
          <p:cNvPr id="3482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11525" y="3600450"/>
            <a:ext cx="2519363" cy="2495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482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9813" y="2232025"/>
            <a:ext cx="2519362" cy="1223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482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11525" y="2232025"/>
            <a:ext cx="2519363" cy="1223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4829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9813" y="3600450"/>
            <a:ext cx="2592387" cy="244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134100"/>
            <a:ext cx="2268537" cy="34607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C9FA72-82FF-4059-8717-2629318CB04D}" type="slidenum">
              <a:rPr lang="en-CA" sz="1000" smtClean="0">
                <a:solidFill>
                  <a:srgbClr val="006B6B"/>
                </a:solidFill>
              </a:rPr>
              <a:pPr/>
              <a:t>32</a:t>
            </a:fld>
            <a:endParaRPr lang="en-CA" sz="1000" smtClean="0">
              <a:solidFill>
                <a:srgbClr val="006B6B"/>
              </a:solidFill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252413" y="287338"/>
            <a:ext cx="9215437" cy="347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124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400" b="1" u="sng">
                <a:solidFill>
                  <a:srgbClr val="008080"/>
                </a:solidFill>
              </a:rPr>
              <a:t>Бібліятэка слайдаў </a:t>
            </a:r>
            <a:r>
              <a:rPr lang="en-CA" sz="3600" b="1" u="sng">
                <a:solidFill>
                  <a:srgbClr val="008080"/>
                </a:solidFill>
              </a:rPr>
              <a:t>“БЕЛАРУСЬ НАЗАЎСЁДЫ”</a:t>
            </a:r>
          </a:p>
        </p:txBody>
      </p:sp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827088" y="3527425"/>
            <a:ext cx="8135937" cy="86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6B6B"/>
                </a:solidFill>
              </a:rPr>
              <a:t>Пры падрыхтоўцы слайдаў выкарыстаны карты з вэб-сайтаў:</a:t>
            </a:r>
          </a:p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400" b="1">
                <a:solidFill>
                  <a:srgbClr val="006B6B"/>
                </a:solidFill>
              </a:rPr>
              <a:t> </a:t>
            </a:r>
            <a:r>
              <a:rPr lang="en-CA" sz="1400" b="1">
                <a:solidFill>
                  <a:srgbClr val="008080"/>
                </a:solidFill>
                <a:hlinkClick r:id="rId3"/>
              </a:rPr>
              <a:t>www.jivebelarus.net</a:t>
            </a:r>
            <a:r>
              <a:rPr lang="en-CA" sz="1400" b="1">
                <a:solidFill>
                  <a:srgbClr val="008080"/>
                </a:solidFill>
              </a:rPr>
              <a:t> (слайды 4, 7, 9); </a:t>
            </a:r>
            <a:r>
              <a:rPr lang="be-BY" sz="1400" b="1">
                <a:solidFill>
                  <a:srgbClr val="008080"/>
                </a:solidFill>
                <a:latin typeface="Trebuchet MS" pitchFamily="16" charset="0"/>
                <a:cs typeface="Times New Roman" pitchFamily="16" charset="0"/>
                <a:hlinkClick r:id="rId4"/>
              </a:rPr>
              <a:t>http://adverbum.org/maps.htm</a:t>
            </a:r>
            <a:r>
              <a:rPr lang="be-BY" sz="1400" b="1">
                <a:solidFill>
                  <a:srgbClr val="008080"/>
                </a:solidFill>
                <a:latin typeface="Trebuchet MS" pitchFamily="16" charset="0"/>
                <a:cs typeface="Times New Roman" pitchFamily="16" charset="0"/>
              </a:rPr>
              <a:t> (слайд 11); http://www.hist-geo.net (слайд 15); http://www.manarchija.org/dz_lad (слайд 18), і інш.</a:t>
            </a:r>
          </a:p>
        </p:txBody>
      </p:sp>
      <p:sp>
        <p:nvSpPr>
          <p:cNvPr id="35845" name="Text Box 3"/>
          <p:cNvSpPr txBox="1">
            <a:spLocks noChangeArrowheads="1"/>
          </p:cNvSpPr>
          <p:nvPr/>
        </p:nvSpPr>
        <p:spPr bwMode="auto">
          <a:xfrm>
            <a:off x="2663825" y="5397500"/>
            <a:ext cx="5327650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         Часопіс “</a:t>
            </a:r>
            <a:r>
              <a:rPr lang="en-CA" sz="1600" b="1">
                <a:solidFill>
                  <a:srgbClr val="008080"/>
                </a:solidFill>
              </a:rPr>
              <a:t>САКАВІК</a:t>
            </a:r>
            <a:r>
              <a:rPr lang="en-CA" sz="2000" b="1">
                <a:solidFill>
                  <a:srgbClr val="008080"/>
                </a:solidFill>
              </a:rPr>
              <a:t>”,</a:t>
            </a:r>
            <a:r>
              <a:rPr lang="en-CA" sz="2000" b="1">
                <a:solidFill>
                  <a:srgbClr val="0000FF"/>
                </a:solidFill>
              </a:rPr>
              <a:t> </a:t>
            </a:r>
            <a:r>
              <a:rPr lang="en-CA" sz="2000" b="1" i="1">
                <a:solidFill>
                  <a:srgbClr val="CCCCFF"/>
                </a:solidFill>
                <a:hlinkClick r:id="rId5"/>
              </a:rPr>
              <a:t>www.sakavik.net</a:t>
            </a:r>
            <a:r>
              <a:rPr lang="en-CA" sz="2000" b="1" i="1">
                <a:solidFill>
                  <a:srgbClr val="00DCFF"/>
                </a:solidFill>
              </a:rPr>
              <a:t>,    </a:t>
            </a:r>
            <a:r>
              <a:rPr lang="en-CA" sz="2000" b="1" i="1">
                <a:solidFill>
                  <a:srgbClr val="008080"/>
                </a:solidFill>
              </a:rPr>
              <a:t>   праект “РАЗАМ”,</a:t>
            </a:r>
            <a:r>
              <a:rPr lang="en-CA" sz="2000" b="1" i="1">
                <a:solidFill>
                  <a:srgbClr val="00DCFF"/>
                </a:solidFill>
              </a:rPr>
              <a:t> </a:t>
            </a:r>
            <a:r>
              <a:rPr lang="en-CA" sz="2000" b="1" i="1">
                <a:solidFill>
                  <a:srgbClr val="008080"/>
                </a:solidFill>
              </a:rPr>
              <a:t>лістапад 2013</a:t>
            </a:r>
          </a:p>
        </p:txBody>
      </p:sp>
      <p:sp>
        <p:nvSpPr>
          <p:cNvPr id="35846" name="Text Box 4"/>
          <p:cNvSpPr txBox="1">
            <a:spLocks noChangeArrowheads="1"/>
          </p:cNvSpPr>
          <p:nvPr/>
        </p:nvSpPr>
        <p:spPr bwMode="auto">
          <a:xfrm>
            <a:off x="395288" y="1362075"/>
            <a:ext cx="8785225" cy="151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7640" rIns="0" bIns="0"/>
          <a:lstStyle/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Слайд-серыя </a:t>
            </a:r>
            <a:endParaRPr lang="be-BY" sz="2000" b="1">
              <a:solidFill>
                <a:srgbClr val="008080"/>
              </a:solidFill>
            </a:endParaRPr>
          </a:p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3600" b="1">
                <a:solidFill>
                  <a:srgbClr val="FF6633"/>
                </a:solidFill>
              </a:rPr>
              <a:t>“БЕЛАРУСКАЯ ДЗЯРЖАЎНАСЬЦЬ”</a:t>
            </a:r>
          </a:p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000" b="1">
                <a:solidFill>
                  <a:srgbClr val="008080"/>
                </a:solidFill>
              </a:rPr>
              <a:t>падрыхтавана Пётрам Мурзёнкам</a:t>
            </a:r>
          </a:p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8080"/>
              </a:solidFill>
            </a:endParaRPr>
          </a:p>
          <a:p>
            <a:pPr algn="ctr"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CA" sz="2000" b="1">
              <a:solidFill>
                <a:srgbClr val="008080"/>
              </a:solidFill>
            </a:endParaRPr>
          </a:p>
        </p:txBody>
      </p:sp>
      <p:pic>
        <p:nvPicPr>
          <p:cNvPr id="3584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3" y="4967288"/>
            <a:ext cx="1008062" cy="1079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8" name="Text Box 6"/>
          <p:cNvSpPr txBox="1">
            <a:spLocks noChangeArrowheads="1"/>
          </p:cNvSpPr>
          <p:nvPr/>
        </p:nvSpPr>
        <p:spPr bwMode="auto">
          <a:xfrm>
            <a:off x="3708400" y="4464050"/>
            <a:ext cx="4745038" cy="307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3760" rIns="0" bIns="0"/>
          <a:lstStyle/>
          <a:p>
            <a:pPr>
              <a:spcAft>
                <a:spcPts val="121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1400" b="1">
                <a:solidFill>
                  <a:srgbClr val="008080"/>
                </a:solidFill>
              </a:rPr>
              <a:t>Аўтар будзе ўдзячны за крытычныя заўвагі і праўкі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3322</TotalTime>
  <Words>1706</Words>
  <Application>Microsoft Office PowerPoint</Application>
  <PresentationFormat>Custom</PresentationFormat>
  <Paragraphs>227</Paragraphs>
  <Slides>32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        </vt:lpstr>
      <vt:lpstr>ПЕРЫЯДЫ БЕЛАРУСКАЙ ДЗЯРЖАЎНАСЬЦІ</vt:lpstr>
      <vt:lpstr>ПЕРЫЯД ПОЛАЦКАГА КНЯСТВА (960-1397)</vt:lpstr>
      <vt:lpstr>ПОЛАЦКАЕ КНЯСТВА  </vt:lpstr>
      <vt:lpstr>ЗНАКАМІТЫЯ ПОЛАЦКІЯ КНЯЗІ</vt:lpstr>
      <vt:lpstr>ТУРАЎСКАЕ КНЯСТВА</vt:lpstr>
      <vt:lpstr>ТУРАЎСКАЕ КНЯСТВА</vt:lpstr>
      <vt:lpstr>КІРЫЛА ТУРАЎСКІ (1130-1181)</vt:lpstr>
      <vt:lpstr>БЕЛАРУСКІЯ ЗЕМЛІ ў 11-13 ст.</vt:lpstr>
      <vt:lpstr>ПЕРЫЯД ВЯЛІКАГА КНЯСТВА ЛІТОЎСКАГА: 1236-1569 (1791) *</vt:lpstr>
      <vt:lpstr>ЛІТВА Ў СЯРЭДЗІНЕ 13 СТАГОДДЗЯ</vt:lpstr>
      <vt:lpstr>МІНДОЎГ – КАРОЛЬ ЛІТВЫ</vt:lpstr>
      <vt:lpstr>Slide 13</vt:lpstr>
      <vt:lpstr>ВІТАЎТ ВЯЛІКІ</vt:lpstr>
      <vt:lpstr>СТАНАЎЛЕНЬНЕ ВКЛ</vt:lpstr>
      <vt:lpstr>ПЕРЫЯД РЭЧЫ ПАСПАЛІТАЙ,  РЭСПУБЛІКІ ДВУХ НАРОДАЎ –  ФЕДЭРАЦЫІ КАРОНЫ КАРАЛЕЎСТВА ПОЛЬСКАГА І ВЯЛІКАГА КНЯСТВА ЛІТОЎСКАГА</vt:lpstr>
      <vt:lpstr>ЛЮБЛІНСКАЯ УНІЯ</vt:lpstr>
      <vt:lpstr>Карта Рэчы Паспалітай. 1569 год.</vt:lpstr>
      <vt:lpstr>СТАТУТ ВКЛ</vt:lpstr>
      <vt:lpstr>ПАДЗЕЛ РЭЧЫ ПАСПАЛІТАЙ</vt:lpstr>
      <vt:lpstr>ПЕРЫЯД БЕЗ ДЗЯРЖАЎНАСЬЦІ (у складзе Расійскай імперыі)</vt:lpstr>
      <vt:lpstr>ПАЎСТАНЬНІ ЗА АДНАЎЛЕНЬНЕ ДЗЯРЖАЎНАСЬЦІ</vt:lpstr>
      <vt:lpstr>РЭВАЛЮЦЫЯ 1917 ГОДА.  САВЕЦКІ ПЕРЫЯД</vt:lpstr>
      <vt:lpstr>БЕЛАРУСКАЯ НАРОДНАЯ РЭСПУБЛІКА</vt:lpstr>
      <vt:lpstr>БССР</vt:lpstr>
      <vt:lpstr>ЛІТ-БЕЛ</vt:lpstr>
      <vt:lpstr>БССР у савецкі час</vt:lpstr>
      <vt:lpstr>Герб БССР</vt:lpstr>
      <vt:lpstr>СУЧАСНЫ ПЕРЫЯД</vt:lpstr>
      <vt:lpstr>РЭСПУБЛІКА БЕЛАРУСЬ</vt:lpstr>
      <vt:lpstr>РЭСПУБЛІКА БЕЛАРУСЬ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</dc:title>
  <dc:creator>Peter</dc:creator>
  <cp:lastModifiedBy>Piotr and Natalia</cp:lastModifiedBy>
  <cp:revision>220</cp:revision>
  <cp:lastPrinted>1601-01-01T00:00:00Z</cp:lastPrinted>
  <dcterms:created xsi:type="dcterms:W3CDTF">2013-10-20T22:21:46Z</dcterms:created>
  <dcterms:modified xsi:type="dcterms:W3CDTF">2017-01-15T14:06:42Z</dcterms:modified>
</cp:coreProperties>
</file>