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71" r:id="rId10"/>
    <p:sldId id="268" r:id="rId11"/>
    <p:sldId id="261" r:id="rId12"/>
    <p:sldId id="273" r:id="rId13"/>
    <p:sldId id="265" r:id="rId14"/>
    <p:sldId id="272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Peter\Documents\New%20Articles\&#1040;&#1088;&#1090;&#1099;&#1082;&#1091;&#1083;%20&#1087;&#1072;%20&#1110;&#1084;&#1110;&#1075;&#1088;&#1072;&#1094;&#1099;&#1110;\Bel%20in%20Ca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14238407699037"/>
          <c:y val="6.8512712101269954E-2"/>
          <c:w val="0.85520603674540685"/>
          <c:h val="0.789640348363432"/>
        </c:manualLayout>
      </c:layout>
      <c:barChart>
        <c:barDir val="col"/>
        <c:grouping val="stacked"/>
        <c:ser>
          <c:idx val="0"/>
          <c:order val="0"/>
          <c:tx>
            <c:strRef>
              <c:f>Беларусь!$B$11</c:f>
              <c:strCache>
                <c:ptCount val="1"/>
                <c:pt idx="0">
                  <c:v>Адзіны адказ </c:v>
                </c:pt>
              </c:strCache>
            </c:strRef>
          </c:tx>
          <c:spPr>
            <a:solidFill>
              <a:schemeClr val="accent2"/>
            </a:solidFill>
          </c:spPr>
          <c:dLbls>
            <c:txPr>
              <a:bodyPr/>
              <a:lstStyle/>
              <a:p>
                <a:pPr>
                  <a:defRPr lang="en-CA" sz="1200" b="1" i="0" baseline="0"/>
                </a:pPr>
                <a:endParaRPr lang="en-US"/>
              </a:p>
            </c:txPr>
            <c:showVal val="1"/>
          </c:dLbls>
          <c:cat>
            <c:numRef>
              <c:f>Беларусь!$A$12:$A$17</c:f>
              <c:numCache>
                <c:formatCode>General</c:formatCode>
                <c:ptCount val="6"/>
                <c:pt idx="0">
                  <c:v>1981</c:v>
                </c:pt>
                <c:pt idx="1">
                  <c:v>1986</c:v>
                </c:pt>
                <c:pt idx="2">
                  <c:v>1991</c:v>
                </c:pt>
                <c:pt idx="3">
                  <c:v>2001</c:v>
                </c:pt>
                <c:pt idx="4">
                  <c:v>2006</c:v>
                </c:pt>
                <c:pt idx="5">
                  <c:v>2011</c:v>
                </c:pt>
              </c:numCache>
            </c:numRef>
          </c:cat>
          <c:val>
            <c:numRef>
              <c:f>Беларусь!$B$12:$B$17</c:f>
              <c:numCache>
                <c:formatCode>General</c:formatCode>
                <c:ptCount val="6"/>
                <c:pt idx="0">
                  <c:v>1125</c:v>
                </c:pt>
                <c:pt idx="1">
                  <c:v>965</c:v>
                </c:pt>
                <c:pt idx="2">
                  <c:v>1015</c:v>
                </c:pt>
                <c:pt idx="3">
                  <c:v>1490</c:v>
                </c:pt>
                <c:pt idx="4">
                  <c:v>2620</c:v>
                </c:pt>
                <c:pt idx="5">
                  <c:v>4345</c:v>
                </c:pt>
              </c:numCache>
            </c:numRef>
          </c:val>
        </c:ser>
        <c:ser>
          <c:idx val="1"/>
          <c:order val="1"/>
          <c:tx>
            <c:strRef>
              <c:f>Беларусь!$C$11</c:f>
              <c:strCache>
                <c:ptCount val="1"/>
                <c:pt idx="0">
                  <c:v>Некалькі адказаў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0"/>
                  <c:y val="-1.6849808830958435E-2"/>
                </c:manualLayout>
              </c:layout>
              <c:dLblPos val="ctr"/>
              <c:showVal val="1"/>
            </c:dLbl>
            <c:txPr>
              <a:bodyPr/>
              <a:lstStyle/>
              <a:p>
                <a:pPr>
                  <a:defRPr lang="en-CA" sz="1200" b="1" i="0" baseline="0"/>
                </a:pPr>
                <a:endParaRPr lang="en-US"/>
              </a:p>
            </c:txPr>
            <c:dLblPos val="ctr"/>
            <c:showVal val="1"/>
          </c:dLbls>
          <c:cat>
            <c:numRef>
              <c:f>Беларусь!$A$12:$A$17</c:f>
              <c:numCache>
                <c:formatCode>General</c:formatCode>
                <c:ptCount val="6"/>
                <c:pt idx="0">
                  <c:v>1981</c:v>
                </c:pt>
                <c:pt idx="1">
                  <c:v>1986</c:v>
                </c:pt>
                <c:pt idx="2">
                  <c:v>1991</c:v>
                </c:pt>
                <c:pt idx="3">
                  <c:v>2001</c:v>
                </c:pt>
                <c:pt idx="4">
                  <c:v>2006</c:v>
                </c:pt>
                <c:pt idx="5">
                  <c:v>2011</c:v>
                </c:pt>
              </c:numCache>
            </c:numRef>
          </c:cat>
          <c:val>
            <c:numRef>
              <c:f>Беларусь!$C$12:$C$17</c:f>
              <c:numCache>
                <c:formatCode>General</c:formatCode>
                <c:ptCount val="6"/>
                <c:pt idx="0">
                  <c:v>0</c:v>
                </c:pt>
                <c:pt idx="1">
                  <c:v>1065</c:v>
                </c:pt>
                <c:pt idx="2">
                  <c:v>1815</c:v>
                </c:pt>
                <c:pt idx="3">
                  <c:v>3620</c:v>
                </c:pt>
                <c:pt idx="4">
                  <c:v>7885</c:v>
                </c:pt>
                <c:pt idx="5">
                  <c:v>11220</c:v>
                </c:pt>
              </c:numCache>
            </c:numRef>
          </c:val>
        </c:ser>
        <c:overlap val="100"/>
        <c:axId val="79467648"/>
        <c:axId val="79469184"/>
      </c:barChart>
      <c:catAx>
        <c:axId val="7946764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CA"/>
            </a:pPr>
            <a:endParaRPr lang="en-US"/>
          </a:p>
        </c:txPr>
        <c:crossAx val="79469184"/>
        <c:crosses val="autoZero"/>
        <c:auto val="1"/>
        <c:lblAlgn val="ctr"/>
        <c:lblOffset val="100"/>
      </c:catAx>
      <c:valAx>
        <c:axId val="7946918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en-CA"/>
            </a:pPr>
            <a:endParaRPr lang="en-US"/>
          </a:p>
        </c:txPr>
        <c:crossAx val="7946764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4539742414776799"/>
          <c:y val="0.12703035421396439"/>
          <c:w val="0.6729829702507496"/>
          <c:h val="0.17987388729215864"/>
        </c:manualLayout>
      </c:layout>
      <c:txPr>
        <a:bodyPr/>
        <a:lstStyle/>
        <a:p>
          <a:pPr>
            <a:defRPr lang="en-CA" sz="1200" b="1" i="0" baseline="0"/>
          </a:pPr>
          <a:endParaRPr lang="en-US"/>
        </a:p>
      </c:txPr>
    </c:legend>
    <c:plotVisOnly val="1"/>
  </c:chart>
  <c:externalData r:id="rId1"/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0.00533</cdr:x>
      <cdr:y>0.00889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0.36812</cdr:x>
      <cdr:y>0.09903</cdr:y>
    </cdr:from>
    <cdr:to>
      <cdr:x>0.56812</cdr:x>
      <cdr:y>0.43237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683027" y="27167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CA" sz="1100"/>
        </a:p>
      </cdr:txBody>
    </cdr:sp>
  </cdr:relSizeAnchor>
  <cdr:relSizeAnchor xmlns:cdr="http://schemas.openxmlformats.org/drawingml/2006/chartDrawing">
    <cdr:from>
      <cdr:x>0.15399</cdr:x>
      <cdr:y>0</cdr:y>
    </cdr:from>
    <cdr:to>
      <cdr:x>0.93022</cdr:x>
      <cdr:y>0.10626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14877" y="0"/>
          <a:ext cx="3603656" cy="2844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CA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FA3-794B-4571-8AE7-4ED384C4E4E8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4E6EE-40F6-4872-8079-0858B4B92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FA3-794B-4571-8AE7-4ED384C4E4E8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4E6EE-40F6-4872-8079-0858B4B92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FA3-794B-4571-8AE7-4ED384C4E4E8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4E6EE-40F6-4872-8079-0858B4B92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FA3-794B-4571-8AE7-4ED384C4E4E8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4E6EE-40F6-4872-8079-0858B4B92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FA3-794B-4571-8AE7-4ED384C4E4E8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4E6EE-40F6-4872-8079-0858B4B92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FA3-794B-4571-8AE7-4ED384C4E4E8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4E6EE-40F6-4872-8079-0858B4B92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FA3-794B-4571-8AE7-4ED384C4E4E8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4E6EE-40F6-4872-8079-0858B4B92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FA3-794B-4571-8AE7-4ED384C4E4E8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4E6EE-40F6-4872-8079-0858B4B92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FA3-794B-4571-8AE7-4ED384C4E4E8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4E6EE-40F6-4872-8079-0858B4B92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FA3-794B-4571-8AE7-4ED384C4E4E8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4E6EE-40F6-4872-8079-0858B4B92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FA3-794B-4571-8AE7-4ED384C4E4E8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4E6EE-40F6-4872-8079-0858B4B92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A4FA3-794B-4571-8AE7-4ED384C4E4E8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4E6EE-40F6-4872-8079-0858B4B92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ensus.gov/population/cen2000/stp-159/STP-159-Belarus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7772400" cy="1470025"/>
          </a:xfrm>
        </p:spPr>
        <p:txBody>
          <a:bodyPr/>
          <a:lstStyle/>
          <a:p>
            <a:r>
              <a:rPr lang="be-BY" dirty="0" smtClean="0"/>
              <a:t>Аб характары ўзаемаадносін беларусаў замежжа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505200"/>
            <a:ext cx="7772400" cy="1752600"/>
          </a:xfrm>
        </p:spPr>
        <p:txBody>
          <a:bodyPr>
            <a:normAutofit fontScale="92500"/>
          </a:bodyPr>
          <a:lstStyle/>
          <a:p>
            <a:r>
              <a:rPr lang="be-BY" dirty="0" smtClean="0"/>
              <a:t>Пётра Мурзёнак</a:t>
            </a:r>
          </a:p>
          <a:p>
            <a:r>
              <a:rPr lang="be-BY" dirty="0" smtClean="0"/>
              <a:t>32-я сустрэча беларусаў Паўночнай Амерыкі</a:t>
            </a:r>
          </a:p>
          <a:p>
            <a:r>
              <a:rPr lang="be-BY" sz="2600" dirty="0" smtClean="0"/>
              <a:t>3 верасня 2016 года, Аттава</a:t>
            </a:r>
            <a:endParaRPr lang="en-US" sz="2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dirty="0" smtClean="0"/>
              <a:t>Аб чым пойдзе гаворка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2438400"/>
            <a:ext cx="4267200" cy="1981200"/>
          </a:xfrm>
        </p:spPr>
        <p:txBody>
          <a:bodyPr>
            <a:normAutofit/>
          </a:bodyPr>
          <a:lstStyle/>
          <a:p>
            <a:r>
              <a:rPr lang="be-BY" dirty="0" smtClean="0"/>
              <a:t>Хто і якія мы?</a:t>
            </a:r>
          </a:p>
          <a:p>
            <a:r>
              <a:rPr lang="be-BY" dirty="0" smtClean="0"/>
              <a:t>Што мы хочам?</a:t>
            </a:r>
          </a:p>
          <a:p>
            <a:r>
              <a:rPr lang="be-BY" dirty="0" smtClean="0"/>
              <a:t>Што мы можам?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be-BY" dirty="0" smtClean="0"/>
              <a:t>Хвалі эміграцыі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066800"/>
          <a:ext cx="8534400" cy="479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1422"/>
                <a:gridCol w="3451578"/>
                <a:gridCol w="3581400"/>
              </a:tblGrid>
              <a:tr h="370840">
                <a:tc>
                  <a:txBody>
                    <a:bodyPr/>
                    <a:lstStyle/>
                    <a:p>
                      <a:r>
                        <a:rPr lang="be-BY" dirty="0" smtClean="0"/>
                        <a:t>Даты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e-BY" dirty="0" smtClean="0"/>
                        <a:t>Краіны эміграцыі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e-BY" dirty="0" smtClean="0"/>
                        <a:t>Прыблізная колькасць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e-BY" dirty="0" smtClean="0"/>
                        <a:t>1794-1795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e-BY" dirty="0" smtClean="0"/>
                        <a:t>Аўстрыя, Прусія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e-BY" dirty="0" smtClean="0"/>
                        <a:t>23.000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e-BY" dirty="0" smtClean="0"/>
                        <a:t>1830-1831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e-BY" dirty="0" smtClean="0"/>
                        <a:t>Францыя, ЗША, Бельгія, Італія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e-BY" dirty="0" smtClean="0"/>
                        <a:t>тысячы паўстанцаў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e-BY" dirty="0" smtClean="0"/>
                        <a:t>1863-1864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e-BY" dirty="0" smtClean="0"/>
                        <a:t>7.000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e-BY" dirty="0" smtClean="0"/>
                        <a:t>1897-1914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e-BY" dirty="0" smtClean="0"/>
                        <a:t>Расія</a:t>
                      </a:r>
                      <a:r>
                        <a:rPr lang="be-BY" baseline="0" dirty="0" smtClean="0"/>
                        <a:t> (Сібір)</a:t>
                      </a:r>
                    </a:p>
                    <a:p>
                      <a:r>
                        <a:rPr lang="be-BY" baseline="0" dirty="0" smtClean="0"/>
                        <a:t>Канада, ЗША, Аргенціна, Бразілія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e-BY" dirty="0" smtClean="0"/>
                        <a:t>700.000 - 800.000</a:t>
                      </a:r>
                    </a:p>
                    <a:p>
                      <a:r>
                        <a:rPr lang="be-BY" dirty="0" smtClean="0"/>
                        <a:t>500.000 - 600.000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e-BY" dirty="0" smtClean="0"/>
                        <a:t>Пасля 1918</a:t>
                      </a:r>
                      <a:r>
                        <a:rPr lang="be-BY" baseline="0" dirty="0" smtClean="0"/>
                        <a:t>г.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e-BY" dirty="0" smtClean="0"/>
                        <a:t>Літва, </a:t>
                      </a:r>
                      <a:r>
                        <a:rPr lang="be-BY" baseline="0" dirty="0" smtClean="0"/>
                        <a:t> Францыя, ЗША, Аргенціна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e-BY" dirty="0" smtClean="0"/>
                        <a:t>20-30-я г.г.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e-BY" dirty="0" smtClean="0"/>
                        <a:t>250.000</a:t>
                      </a:r>
                      <a:r>
                        <a:rPr lang="be-BY" baseline="0" dirty="0" smtClean="0"/>
                        <a:t>    </a:t>
                      </a:r>
                      <a:r>
                        <a:rPr lang="be-BY" sz="1400" baseline="0" dirty="0" smtClean="0"/>
                        <a:t>(з Зах. Беларусі)</a:t>
                      </a:r>
                    </a:p>
                    <a:p>
                      <a:r>
                        <a:rPr lang="be-BY" baseline="0" dirty="0" smtClean="0"/>
                        <a:t>600.000    </a:t>
                      </a:r>
                      <a:r>
                        <a:rPr lang="be-BY" sz="1400" baseline="0" dirty="0" smtClean="0"/>
                        <a:t>(з Сав. Беларусі у глыб СССР)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e-BY" baseline="0" dirty="0" smtClean="0"/>
                        <a:t>ІІ сусв.вайна і пасля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e-BY" dirty="0" smtClean="0"/>
                        <a:t>На Усход СССР</a:t>
                      </a:r>
                    </a:p>
                    <a:p>
                      <a:r>
                        <a:rPr lang="be-BY" dirty="0" smtClean="0"/>
                        <a:t>У Германію</a:t>
                      </a:r>
                    </a:p>
                    <a:p>
                      <a:r>
                        <a:rPr lang="be-BY" dirty="0" smtClean="0">
                          <a:solidFill>
                            <a:srgbClr val="FF0000"/>
                          </a:solidFill>
                        </a:rPr>
                        <a:t>Канада, ЗША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e-BY" dirty="0" smtClean="0"/>
                        <a:t>1.5 млн</a:t>
                      </a:r>
                    </a:p>
                    <a:p>
                      <a:r>
                        <a:rPr lang="be-BY" dirty="0" smtClean="0"/>
                        <a:t>400.000-700.000  </a:t>
                      </a:r>
                      <a:r>
                        <a:rPr lang="be-BY" sz="1400" dirty="0" smtClean="0"/>
                        <a:t>(вярнулася 520 тыс.)</a:t>
                      </a:r>
                    </a:p>
                    <a:p>
                      <a:r>
                        <a:rPr lang="be-BY" dirty="0" smtClean="0">
                          <a:solidFill>
                            <a:srgbClr val="FF0000"/>
                          </a:solidFill>
                        </a:rPr>
                        <a:t>100.000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r>
                        <a:rPr lang="be-BY" dirty="0" smtClean="0"/>
                        <a:t>0-90-я г.г.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e-BY" dirty="0" smtClean="0">
                          <a:solidFill>
                            <a:srgbClr val="FF0000"/>
                          </a:solidFill>
                        </a:rPr>
                        <a:t>Ізраіль, ЗША, Германія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12</a:t>
                      </a:r>
                      <a:r>
                        <a:rPr lang="be-BY" dirty="0" smtClean="0">
                          <a:solidFill>
                            <a:srgbClr val="FF0000"/>
                          </a:solidFill>
                        </a:rPr>
                        <a:t>0.000 бел. яўрэяў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e-BY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1991-2009 г.г. 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e-BY" dirty="0" smtClean="0">
                          <a:solidFill>
                            <a:srgbClr val="FF0000"/>
                          </a:solidFill>
                        </a:rPr>
                        <a:t>Расія, Еўропа, ЗША, Канада (??)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e-BY" sz="1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463.000  </a:t>
                      </a:r>
                      <a:r>
                        <a:rPr lang="be-BY" sz="14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(афіц.) </a:t>
                      </a:r>
                      <a:endParaRPr lang="en-US" sz="14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90600" y="6096000"/>
            <a:ext cx="7381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b="1" dirty="0" smtClean="0"/>
              <a:t>У Канадзе на сёння пражываюць прадстаўнікі </a:t>
            </a:r>
            <a:r>
              <a:rPr lang="be-BY" b="1" dirty="0" smtClean="0">
                <a:solidFill>
                  <a:srgbClr val="FF0000"/>
                </a:solidFill>
              </a:rPr>
              <a:t>трох </a:t>
            </a:r>
            <a:r>
              <a:rPr lang="be-BY" b="1" dirty="0" smtClean="0"/>
              <a:t>апошніх эміграцый</a:t>
            </a:r>
            <a:endParaRPr 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dirty="0" smtClean="0"/>
              <a:t>БЕЛАРУСЫ Ў СВЕЦЕ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386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be-BY" b="1" dirty="0" smtClean="0"/>
              <a:t>Паводле </a:t>
            </a:r>
            <a:r>
              <a:rPr lang="be-BY" b="1" dirty="0"/>
              <a:t>перапісу насельніцтва ў Беларусі ў 2009 годзе пражывала  </a:t>
            </a:r>
            <a:r>
              <a:rPr lang="be-BY" b="1" u="sng" dirty="0"/>
              <a:t>9,503,807</a:t>
            </a:r>
            <a:r>
              <a:rPr lang="be-BY" b="1" dirty="0"/>
              <a:t> чалавек. З іх</a:t>
            </a:r>
            <a:r>
              <a:rPr lang="be-BY" b="1" dirty="0" smtClean="0"/>
              <a:t>:    </a:t>
            </a:r>
            <a:endParaRPr lang="en-US" dirty="0"/>
          </a:p>
          <a:p>
            <a:r>
              <a:rPr lang="be-BY" b="1" dirty="0"/>
              <a:t>   </a:t>
            </a:r>
            <a:r>
              <a:rPr lang="be-BY" b="1" u="sng" dirty="0"/>
              <a:t>Нацыяўтвараючы этнас:</a:t>
            </a:r>
            <a:r>
              <a:rPr lang="be-BY" b="1" dirty="0"/>
              <a:t>    Беларусы – 7,957,000 або 83.7%</a:t>
            </a:r>
            <a:endParaRPr lang="en-US" dirty="0"/>
          </a:p>
          <a:p>
            <a:r>
              <a:rPr lang="be-BY" b="1" u="sng" dirty="0"/>
              <a:t>Нацыянальныя меншасці:</a:t>
            </a:r>
            <a:r>
              <a:rPr lang="be-BY" b="1" dirty="0"/>
              <a:t>  Рускія – 8.3%, Палякі – 3.1%, Украінцы – 1.7%, Габрэі – 0.14%, Армяне – 0.09%, Татары – 0.08%, Цыганы – 0.08%, Азербайджанцы – 0.06%, Літоўцы – 0.05%, Іншыя – 2.8</a:t>
            </a:r>
            <a:r>
              <a:rPr lang="be-BY" b="1" dirty="0" smtClean="0"/>
              <a:t>%</a:t>
            </a:r>
          </a:p>
          <a:p>
            <a:pPr>
              <a:buNone/>
            </a:pPr>
            <a:r>
              <a:rPr lang="be-BY" dirty="0" smtClean="0"/>
              <a:t>Па разліках часопіса </a:t>
            </a:r>
            <a:r>
              <a:rPr lang="be-BY" b="1" dirty="0" smtClean="0">
                <a:solidFill>
                  <a:srgbClr val="FF0000"/>
                </a:solidFill>
              </a:rPr>
              <a:t>“КУЛЬТУРА, НАЦЫЯ”</a:t>
            </a:r>
            <a:r>
              <a:rPr lang="be-BY" dirty="0" smtClean="0"/>
              <a:t> (№6, чэрвень 2014)</a:t>
            </a:r>
            <a:endParaRPr lang="en-US" dirty="0"/>
          </a:p>
          <a:p>
            <a:r>
              <a:rPr lang="be-BY" b="1" dirty="0" smtClean="0"/>
              <a:t>У </a:t>
            </a:r>
            <a:r>
              <a:rPr lang="be-BY" b="1" dirty="0"/>
              <a:t>блізкім замежжы – каля 1.1 мільёна </a:t>
            </a:r>
            <a:endParaRPr lang="en-US" dirty="0"/>
          </a:p>
          <a:p>
            <a:r>
              <a:rPr lang="be-BY" b="1" dirty="0">
                <a:solidFill>
                  <a:srgbClr val="FF0000"/>
                </a:solidFill>
              </a:rPr>
              <a:t>У далёкім замежжы – 0.4 - 0.5 мільёна </a:t>
            </a:r>
            <a:r>
              <a:rPr lang="be-BY" b="1" dirty="0"/>
              <a:t> </a:t>
            </a:r>
            <a:endParaRPr lang="en-US" dirty="0"/>
          </a:p>
          <a:p>
            <a:r>
              <a:rPr lang="be-BY" b="1" dirty="0"/>
              <a:t>Беларусы далёкага і блізкага замежжа разам (1.5-1.6 млн) складаюць прыблізна шостую частку (каля 16%) ад агульнай колькасці беларусаў у свеце.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be-BY" sz="4800" b="1" dirty="0" smtClean="0"/>
              <a:t>Б</a:t>
            </a:r>
            <a:r>
              <a:rPr lang="be-BY" sz="4800" b="1" dirty="0"/>
              <a:t>еларусы</a:t>
            </a:r>
            <a:r>
              <a:rPr lang="be-BY" b="1" dirty="0"/>
              <a:t> </a:t>
            </a:r>
            <a:r>
              <a:rPr lang="be-BY" b="1" dirty="0" smtClean="0"/>
              <a:t>ў</a:t>
            </a:r>
            <a:r>
              <a:rPr lang="be-BY" b="1" dirty="0"/>
              <a:t> </a:t>
            </a:r>
            <a:r>
              <a:rPr lang="be-BY" b="1" dirty="0" smtClean="0"/>
              <a:t>Канадзе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143000"/>
          <a:ext cx="80772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90600" y="5181600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dirty="0" smtClean="0"/>
              <a:t>Усяго:   1125            2030             2830             5110           10505             15565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352800" y="5867400"/>
            <a:ext cx="4436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b="1" dirty="0" smtClean="0">
                <a:solidFill>
                  <a:srgbClr val="FF0000"/>
                </a:solidFill>
              </a:rPr>
              <a:t>Прагноз на 2016 год – каля 20.000 чалавек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dirty="0" smtClean="0"/>
              <a:t>Беларусы ў ЗША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71800"/>
          </a:xfrm>
        </p:spPr>
        <p:txBody>
          <a:bodyPr/>
          <a:lstStyle/>
          <a:p>
            <a:r>
              <a:rPr lang="be-BY" dirty="0" smtClean="0"/>
              <a:t>У 2000 годзе ў ЗША пражывала </a:t>
            </a:r>
            <a:r>
              <a:rPr lang="be-BY" b="1" dirty="0" smtClean="0"/>
              <a:t>38.000 </a:t>
            </a:r>
            <a:r>
              <a:rPr lang="be-BY" dirty="0" smtClean="0"/>
              <a:t>беларусаў (</a:t>
            </a:r>
            <a:r>
              <a:rPr lang="en-US" u="sng" dirty="0" smtClean="0">
                <a:hlinkClick r:id="rId2"/>
              </a:rPr>
              <a:t>U</a:t>
            </a:r>
            <a:r>
              <a:rPr lang="be-BY" u="sng" dirty="0">
                <a:hlinkClick r:id="rId2"/>
              </a:rPr>
              <a:t>.</a:t>
            </a:r>
            <a:r>
              <a:rPr lang="en-US" u="sng" dirty="0">
                <a:hlinkClick r:id="rId2"/>
              </a:rPr>
              <a:t>S</a:t>
            </a:r>
            <a:r>
              <a:rPr lang="be-BY" u="sng" dirty="0">
                <a:hlinkClick r:id="rId2"/>
              </a:rPr>
              <a:t>. </a:t>
            </a:r>
            <a:r>
              <a:rPr lang="en-US" u="sng" dirty="0">
                <a:hlinkClick r:id="rId2"/>
              </a:rPr>
              <a:t>Census</a:t>
            </a:r>
            <a:r>
              <a:rPr lang="be-BY" u="sng" dirty="0">
                <a:hlinkClick r:id="rId2"/>
              </a:rPr>
              <a:t> </a:t>
            </a:r>
            <a:r>
              <a:rPr lang="be-BY" u="sng" dirty="0" smtClean="0">
                <a:hlinkClick r:id="rId2"/>
              </a:rPr>
              <a:t>2000</a:t>
            </a:r>
            <a:r>
              <a:rPr lang="be-BY" u="sng" dirty="0" smtClean="0"/>
              <a:t>)</a:t>
            </a:r>
            <a:r>
              <a:rPr lang="be-BY" dirty="0" smtClean="0"/>
              <a:t>.</a:t>
            </a:r>
            <a:r>
              <a:rPr lang="be-BY" b="1" dirty="0" smtClean="0"/>
              <a:t> </a:t>
            </a:r>
            <a:endParaRPr lang="be-BY" dirty="0" smtClean="0"/>
          </a:p>
          <a:p>
            <a:r>
              <a:rPr lang="be-BY" dirty="0" smtClean="0"/>
              <a:t>Па разліках часопіса “КУЛЬТУРА, НАЦЫЯ” (№6, чэрвень 2014) колькасць беларусаў у ЗША можа складаць каля </a:t>
            </a:r>
            <a:r>
              <a:rPr lang="be-BY" b="1" dirty="0" smtClean="0">
                <a:solidFill>
                  <a:srgbClr val="FF0000"/>
                </a:solidFill>
              </a:rPr>
              <a:t>150.000</a:t>
            </a:r>
            <a:r>
              <a:rPr lang="be-BY" dirty="0" smtClean="0"/>
              <a:t> чалавек.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dirty="0" smtClean="0"/>
              <a:t>Якія мы?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1"/>
            <a:ext cx="8229600" cy="4114800"/>
          </a:xfrm>
        </p:spPr>
        <p:txBody>
          <a:bodyPr>
            <a:normAutofit fontScale="62500" lnSpcReduction="20000"/>
          </a:bodyPr>
          <a:lstStyle/>
          <a:p>
            <a:r>
              <a:rPr lang="be-BY" dirty="0" smtClean="0"/>
              <a:t>Апошняя хваля эміграцыі – ў асноўным </a:t>
            </a:r>
            <a:r>
              <a:rPr lang="be-BY" dirty="0" smtClean="0">
                <a:solidFill>
                  <a:srgbClr val="FF0000"/>
                </a:solidFill>
              </a:rPr>
              <a:t>эканамічная</a:t>
            </a:r>
            <a:r>
              <a:rPr lang="be-BY" dirty="0" smtClean="0"/>
              <a:t>, у параўнанні з пасляваеннай, якая была ў асноўным палітычна матываванай</a:t>
            </a:r>
          </a:p>
          <a:p>
            <a:r>
              <a:rPr lang="be-BY" dirty="0" smtClean="0"/>
              <a:t>Апалітычнасць сучаснай эміграцыі адпавядае сітуацыі на радзіме, дзе больш 90% насельніцтва не жадае мець дачыненні да палітыкі</a:t>
            </a:r>
          </a:p>
          <a:p>
            <a:r>
              <a:rPr lang="be-BY" dirty="0" smtClean="0"/>
              <a:t>Беларусы апошняй хвалі эміграцыі маюць </a:t>
            </a:r>
            <a:r>
              <a:rPr lang="be-BY" dirty="0" smtClean="0">
                <a:solidFill>
                  <a:srgbClr val="FF0000"/>
                </a:solidFill>
              </a:rPr>
              <a:t>савецкі менталітэт</a:t>
            </a:r>
            <a:r>
              <a:rPr lang="be-BY" dirty="0" smtClean="0"/>
              <a:t>, ён не кепскі, і не цудоўны, а такі які ёсць</a:t>
            </a:r>
          </a:p>
          <a:p>
            <a:r>
              <a:rPr lang="be-BY" dirty="0" smtClean="0"/>
              <a:t>Большасць эмігрантаў </a:t>
            </a:r>
            <a:r>
              <a:rPr lang="be-BY" dirty="0" smtClean="0">
                <a:solidFill>
                  <a:srgbClr val="FF0000"/>
                </a:solidFill>
              </a:rPr>
              <a:t>не разглядаюць магчымасць вяртання </a:t>
            </a:r>
            <a:r>
              <a:rPr lang="be-BY" dirty="0" smtClean="0"/>
              <a:t>на радзіму нават пры ўмове істотных дэмакратычных і эканамічных змен</a:t>
            </a:r>
            <a:endParaRPr lang="en-US" dirty="0" smtClean="0"/>
          </a:p>
          <a:p>
            <a:r>
              <a:rPr lang="be-BY" dirty="0" smtClean="0"/>
              <a:t>Апалітычнасць і савецкая ментальнасць з’яўляюцца тымі супярэчнасцямі, якія існуюць да гэтага часу паміж паваеннай і сучаснай эміграцыяй і прыводзяць да </a:t>
            </a:r>
            <a:r>
              <a:rPr lang="be-BY" b="1" dirty="0" smtClean="0">
                <a:solidFill>
                  <a:srgbClr val="0070C0"/>
                </a:solidFill>
              </a:rPr>
              <a:t>непаразуменняў і канфліктаў.</a:t>
            </a:r>
          </a:p>
          <a:p>
            <a:r>
              <a:rPr lang="be-BY" b="1" dirty="0" smtClean="0">
                <a:solidFill>
                  <a:srgbClr val="0070C0"/>
                </a:solidFill>
              </a:rPr>
              <a:t> </a:t>
            </a:r>
            <a:r>
              <a:rPr lang="be-BY" dirty="0" smtClean="0"/>
              <a:t>Але нас аб’ядноўвае </a:t>
            </a:r>
            <a:r>
              <a:rPr lang="be-BY" b="1" dirty="0" smtClean="0">
                <a:solidFill>
                  <a:srgbClr val="0070C0"/>
                </a:solidFill>
              </a:rPr>
              <a:t>любоў да Беларусі !!!</a:t>
            </a:r>
          </a:p>
          <a:p>
            <a:endParaRPr lang="be-BY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dirty="0" smtClean="0"/>
              <a:t>Што мы хочам?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981200"/>
            <a:ext cx="6858000" cy="3124200"/>
          </a:xfrm>
        </p:spPr>
        <p:txBody>
          <a:bodyPr/>
          <a:lstStyle/>
          <a:p>
            <a:r>
              <a:rPr lang="be-BY" dirty="0" smtClean="0"/>
              <a:t>Зычэнне, каб Беларусь была </a:t>
            </a:r>
            <a:r>
              <a:rPr lang="be-BY" dirty="0" smtClean="0">
                <a:solidFill>
                  <a:srgbClr val="FF0000"/>
                </a:solidFill>
              </a:rPr>
              <a:t>больш</a:t>
            </a:r>
          </a:p>
          <a:p>
            <a:pPr>
              <a:buNone/>
            </a:pPr>
            <a:r>
              <a:rPr lang="be-BY" dirty="0" smtClean="0"/>
              <a:t>    - дэмакратычнай </a:t>
            </a:r>
          </a:p>
          <a:p>
            <a:pPr>
              <a:buNone/>
            </a:pPr>
            <a:r>
              <a:rPr lang="be-BY" dirty="0" smtClean="0"/>
              <a:t>    - беларускай</a:t>
            </a:r>
          </a:p>
          <a:p>
            <a:pPr>
              <a:buNone/>
            </a:pPr>
            <a:r>
              <a:rPr lang="be-BY" dirty="0" smtClean="0"/>
              <a:t>    - незалежнай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4648200"/>
            <a:ext cx="5551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2000" b="1" dirty="0" smtClean="0">
                <a:solidFill>
                  <a:srgbClr val="FF0000"/>
                </a:solidFill>
              </a:rPr>
              <a:t>Беларусы на радзіме гаспадары сваёй будучыні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be-BY" dirty="0" smtClean="0">
                <a:solidFill>
                  <a:srgbClr val="FF0000"/>
                </a:solidFill>
              </a:rPr>
              <a:t>Магчымасці</a:t>
            </a:r>
            <a:r>
              <a:rPr lang="be-BY" dirty="0" smtClean="0"/>
              <a:t> (значнасць) уплыву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be-BY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Палітычныя сродкі (5-10%) і культуральныя сродкі (90-95%)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be-BY" dirty="0" smtClean="0"/>
              <a:t>Праз </a:t>
            </a:r>
            <a:r>
              <a:rPr lang="be-BY" dirty="0" smtClean="0"/>
              <a:t>палітычныя сродкі – </a:t>
            </a:r>
            <a:r>
              <a:rPr lang="be-BY" b="1" dirty="0" smtClean="0">
                <a:solidFill>
                  <a:srgbClr val="FF0000"/>
                </a:solidFill>
              </a:rPr>
              <a:t>5-10% максімум</a:t>
            </a:r>
            <a:r>
              <a:rPr lang="be-BY" dirty="0" smtClean="0"/>
              <a:t>: уплыў можа быць значным па свайму дзеянню, аднак, не па аб’ёму - 93% насельніцтва Беларусі не цікавіцца палітыкай; тое ж можна казаць і пра сучасную “эканамічную” эміграцыю, якая адлюстроўвае стан на радзіме. Абсалютная большасць эмігрантаў пра палітыку слухаць не хочуць.</a:t>
            </a:r>
          </a:p>
          <a:p>
            <a:r>
              <a:rPr lang="be-BY" dirty="0" smtClean="0"/>
              <a:t>Праз культурныя сродкі – </a:t>
            </a:r>
            <a:r>
              <a:rPr lang="be-BY" b="1" dirty="0" smtClean="0">
                <a:solidFill>
                  <a:srgbClr val="FF0000"/>
                </a:solidFill>
              </a:rPr>
              <a:t>да 90%: </a:t>
            </a:r>
            <a:r>
              <a:rPr lang="be-BY" dirty="0" smtClean="0"/>
              <a:t>праз беларускія асяродкі, сучасныя сродкі інфармацыі, “Мова Нанова”, “Яваровыя людзі”, праграмы для дзяцей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dirty="0" smtClean="0">
                <a:solidFill>
                  <a:srgbClr val="FF0000"/>
                </a:solidFill>
              </a:rPr>
              <a:t>Магчымасці</a:t>
            </a:r>
            <a:r>
              <a:rPr lang="be-BY" dirty="0" smtClean="0"/>
              <a:t> (значнасць) уплыву (палітычныя)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600200"/>
            <a:ext cx="8458200" cy="110172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e-BY" sz="2000" dirty="0" smtClean="0"/>
              <a:t>       Калі на пратэстную акцыю выходзяць </a:t>
            </a:r>
            <a:r>
              <a:rPr lang="en-US" sz="2000" dirty="0" smtClean="0"/>
              <a:t>4 </a:t>
            </a:r>
            <a:r>
              <a:rPr lang="be-BY" sz="2000" dirty="0" smtClean="0"/>
              <a:t>чалавекі ў Атаве ці 25 чалавек у Таронта  (гэта прыблізна 0.4%  ад колькасці беларусаў у гэтых гарадах), то гэта раўназначна </a:t>
            </a:r>
            <a:r>
              <a:rPr lang="en-US" sz="2000" dirty="0" smtClean="0"/>
              <a:t>7</a:t>
            </a:r>
            <a:r>
              <a:rPr lang="be-BY" sz="2000" dirty="0" smtClean="0"/>
              <a:t>.</a:t>
            </a:r>
            <a:r>
              <a:rPr lang="en-US" sz="2000" dirty="0" smtClean="0"/>
              <a:t>0</a:t>
            </a:r>
            <a:r>
              <a:rPr lang="be-BY" sz="2000" dirty="0" smtClean="0"/>
              <a:t>00  чалавекам, якія сабраліся б ў Мінску</a:t>
            </a:r>
          </a:p>
          <a:p>
            <a:pPr>
              <a:buNone/>
            </a:pPr>
            <a:endParaRPr lang="be-BY" sz="2000" dirty="0" smtClean="0"/>
          </a:p>
          <a:p>
            <a:pPr>
              <a:buNone/>
            </a:pPr>
            <a:endParaRPr lang="be-BY" sz="2000" dirty="0" smtClean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505200"/>
            <a:ext cx="3536848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gdb.rferl.org/ED776A55-668E-43E0-A838-382777B25330_w987_r1_s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505200"/>
            <a:ext cx="3962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828800" y="26670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4 </a:t>
            </a:r>
            <a:r>
              <a:rPr lang="be-BY" dirty="0" smtClean="0"/>
              <a:t>чалавекі ў Атаве = 7.000 у Мінску</a:t>
            </a:r>
          </a:p>
          <a:p>
            <a:pPr algn="ctr"/>
            <a:r>
              <a:rPr lang="be-BY" dirty="0" smtClean="0"/>
              <a:t>25 чалавек у Таронта = 7.000 у Мінску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e-BY" sz="2400" b="1" dirty="0"/>
              <a:t>Колькасьць мігрантаў з Усходняй Еўропы у некаторых гарадах Канады па перапісу 2011 г. </a:t>
            </a: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7620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3708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Toronto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Edmonton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Vancouver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40055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Calgary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Winnipeg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Montreal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Ottawa-Gatineau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be-BY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Беларусы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6,215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700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1,420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40055" algn="l"/>
                        </a:tabLst>
                      </a:pPr>
                      <a:r>
                        <a:rPr lang="en-CA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980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405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1,645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995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Estonian </a:t>
                      </a:r>
                      <a:endParaRPr lang="en-U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7,880</a:t>
                      </a:r>
                      <a:endParaRPr lang="en-U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840</a:t>
                      </a:r>
                      <a:endParaRPr lang="en-U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2,095</a:t>
                      </a:r>
                      <a:endParaRPr lang="en-U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40055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985</a:t>
                      </a:r>
                      <a:endParaRPr lang="en-U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285</a:t>
                      </a:r>
                      <a:endParaRPr lang="en-U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625</a:t>
                      </a:r>
                      <a:endParaRPr lang="en-U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760</a:t>
                      </a:r>
                      <a:endParaRPr lang="en-U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Latvian 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8,690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1,005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1,980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40055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1,020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725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1,485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1,115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Lithuanian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15,590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1,900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2,980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40055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2,035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1,140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4,425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1,950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Moldovan </a:t>
                      </a:r>
                      <a:endParaRPr lang="en-U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2,100</a:t>
                      </a:r>
                      <a:endParaRPr lang="en-US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  <a:endParaRPr lang="en-US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540</a:t>
                      </a:r>
                      <a:endParaRPr lang="en-US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40055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450</a:t>
                      </a:r>
                      <a:endParaRPr lang="en-US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en-US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3,685</a:t>
                      </a:r>
                      <a:endParaRPr lang="en-US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  <a:endParaRPr lang="en-U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Polish 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214,460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68,850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63,645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40055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50,905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58,440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53,490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>
                          <a:latin typeface="Times New Roman"/>
                          <a:ea typeface="Times New Roman"/>
                          <a:cs typeface="Times New Roman"/>
                        </a:rPr>
                        <a:t>31,920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Russian 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118,090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26,055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51,510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40055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34,245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25,420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40,765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13,645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Ukrainian 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130,355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148,160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84,640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40055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81,660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115,230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26,695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b="1" dirty="0">
                          <a:latin typeface="Times New Roman"/>
                          <a:ea typeface="Times New Roman"/>
                          <a:cs typeface="Times New Roman"/>
                        </a:rPr>
                        <a:t>23,885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dirty="0">
                          <a:latin typeface="Times New Roman"/>
                          <a:ea typeface="Times New Roman"/>
                          <a:cs typeface="Times New Roman"/>
                        </a:rPr>
                        <a:t>Eastern European origins 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>
                          <a:latin typeface="Times New Roman"/>
                          <a:ea typeface="Times New Roman"/>
                          <a:cs typeface="Times New Roman"/>
                        </a:rPr>
                        <a:t>541,280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>
                          <a:latin typeface="Times New Roman"/>
                          <a:ea typeface="Times New Roman"/>
                          <a:cs typeface="Times New Roman"/>
                        </a:rPr>
                        <a:t>236,300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>
                          <a:latin typeface="Times New Roman"/>
                          <a:ea typeface="Times New Roman"/>
                          <a:cs typeface="Times New Roman"/>
                        </a:rPr>
                        <a:t>230,615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40055" algn="l"/>
                        </a:tabLst>
                      </a:pPr>
                      <a:r>
                        <a:rPr lang="en-CA" sz="1000">
                          <a:latin typeface="Times New Roman"/>
                          <a:ea typeface="Times New Roman"/>
                          <a:cs typeface="Times New Roman"/>
                        </a:rPr>
                        <a:t>183,545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>
                          <a:latin typeface="Times New Roman"/>
                          <a:ea typeface="Times New Roman"/>
                          <a:cs typeface="Times New Roman"/>
                        </a:rPr>
                        <a:t>176,295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>
                          <a:latin typeface="Times New Roman"/>
                          <a:ea typeface="Times New Roman"/>
                          <a:cs typeface="Times New Roman"/>
                        </a:rPr>
                        <a:t>175,545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CA" sz="1000" dirty="0">
                          <a:latin typeface="Times New Roman"/>
                          <a:ea typeface="Times New Roman"/>
                          <a:cs typeface="Times New Roman"/>
                        </a:rPr>
                        <a:t>83,670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8600" y="5638800"/>
            <a:ext cx="8702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dirty="0" smtClean="0"/>
              <a:t>У Канадзе ёсць 2 актыўныя беларускія суполкі – у Таронта і ў Аттаве. </a:t>
            </a:r>
          </a:p>
          <a:p>
            <a:r>
              <a:rPr lang="be-BY" dirty="0" smtClean="0"/>
              <a:t>У Манрэалі – перастала існаваць,  у Ванкуверы і Эдмантоне – стварыць не атрымалася.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dirty="0" smtClean="0"/>
              <a:t>Часопіс “Культура, Нацыя”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57400"/>
            <a:ext cx="2362200" cy="193992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be-BY" b="1" dirty="0" smtClean="0"/>
              <a:t>2013-2016</a:t>
            </a:r>
            <a:endParaRPr lang="en-US" b="1" dirty="0" smtClean="0"/>
          </a:p>
          <a:p>
            <a:r>
              <a:rPr lang="be-BY" dirty="0" smtClean="0"/>
              <a:t>14 нумароў</a:t>
            </a:r>
          </a:p>
          <a:p>
            <a:r>
              <a:rPr lang="be-BY" dirty="0" smtClean="0"/>
              <a:t>21 аўтар</a:t>
            </a:r>
          </a:p>
          <a:p>
            <a:r>
              <a:rPr lang="be-BY" dirty="0" smtClean="0"/>
              <a:t>93 матэрыялы</a:t>
            </a:r>
          </a:p>
          <a:p>
            <a:r>
              <a:rPr lang="be-BY" dirty="0" smtClean="0"/>
              <a:t>917 старонак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5600" y="2057400"/>
            <a:ext cx="3200399" cy="2057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be-BY" b="1" dirty="0" smtClean="0"/>
              <a:t>2015</a:t>
            </a:r>
            <a:endParaRPr lang="be-BY" dirty="0" smtClean="0"/>
          </a:p>
          <a:p>
            <a:r>
              <a:rPr lang="be-BY" dirty="0" smtClean="0"/>
              <a:t>4373 чытачоў з 83 краін (360 чытачоў за месяц)</a:t>
            </a:r>
          </a:p>
          <a:p>
            <a:r>
              <a:rPr lang="be-BY" dirty="0" smtClean="0"/>
              <a:t>7104 прагляды</a:t>
            </a:r>
            <a:endParaRPr lang="en-US" dirty="0"/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6248400" y="1524000"/>
            <a:ext cx="2362200" cy="2667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e-BY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2016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be-BY" sz="2400" dirty="0" smtClean="0"/>
              <a:t>Беларусь - 62%</a:t>
            </a:r>
            <a:endParaRPr kumimoji="0" lang="be-BY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be-BY" sz="2400" dirty="0" smtClean="0"/>
              <a:t>Расія – 10.5%</a:t>
            </a:r>
            <a:endParaRPr kumimoji="0" lang="be-BY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be-BY" sz="2400" dirty="0" smtClean="0"/>
              <a:t>ЗША - 5.8%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be-BY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Канада – 5%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be-BY" sz="2400" dirty="0" smtClean="0"/>
              <a:t>Бразілія – 2%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be-BY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Польшча – 2%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be-BY" sz="2400" dirty="0" smtClean="0"/>
              <a:t>Украіна – 1.8%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04800" y="4343400"/>
          <a:ext cx="6477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016000"/>
                <a:gridCol w="1079500"/>
                <a:gridCol w="1079500"/>
                <a:gridCol w="1079500"/>
                <a:gridCol w="10795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 smtClean="0"/>
                        <a:t>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 smtClean="0"/>
                        <a:t>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 smtClean="0"/>
                        <a:t>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 smtClean="0"/>
                        <a:t>2016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 smtClean="0"/>
                        <a:t>2016</a:t>
                      </a:r>
                      <a:r>
                        <a:rPr lang="be-BY" baseline="0" dirty="0" smtClean="0"/>
                        <a:t> да 2013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e-BY" b="1" dirty="0" smtClean="0">
                          <a:solidFill>
                            <a:srgbClr val="FF0000"/>
                          </a:solidFill>
                        </a:rPr>
                        <a:t>Беларусь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b="1" dirty="0" smtClean="0">
                          <a:solidFill>
                            <a:schemeClr val="tx1"/>
                          </a:solidFill>
                        </a:rPr>
                        <a:t>52%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b="1" dirty="0" smtClean="0">
                          <a:solidFill>
                            <a:schemeClr val="tx1"/>
                          </a:solidFill>
                        </a:rPr>
                        <a:t>51%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b="1" dirty="0" smtClean="0">
                          <a:solidFill>
                            <a:schemeClr val="tx1"/>
                          </a:solidFill>
                        </a:rPr>
                        <a:t>60%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b="1" dirty="0" smtClean="0">
                          <a:solidFill>
                            <a:schemeClr val="tx1"/>
                          </a:solidFill>
                        </a:rPr>
                        <a:t>62%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b="1" dirty="0" smtClean="0">
                          <a:solidFill>
                            <a:srgbClr val="FF0000"/>
                          </a:solidFill>
                        </a:rPr>
                        <a:t>+10%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e-BY" b="1" dirty="0" smtClean="0">
                          <a:solidFill>
                            <a:srgbClr val="0070C0"/>
                          </a:solidFill>
                        </a:rPr>
                        <a:t>Канада</a:t>
                      </a:r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b="1" dirty="0" smtClean="0">
                          <a:solidFill>
                            <a:schemeClr val="tx1"/>
                          </a:solidFill>
                        </a:rPr>
                        <a:t>23%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b="1" dirty="0" smtClean="0">
                          <a:solidFill>
                            <a:schemeClr val="tx1"/>
                          </a:solidFill>
                        </a:rPr>
                        <a:t>14%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b="1" dirty="0" smtClean="0">
                          <a:solidFill>
                            <a:schemeClr val="tx1"/>
                          </a:solidFill>
                        </a:rPr>
                        <a:t>9%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b="1" dirty="0" smtClean="0">
                          <a:solidFill>
                            <a:schemeClr val="tx1"/>
                          </a:solidFill>
                        </a:rPr>
                        <a:t>5%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b="1" dirty="0" smtClean="0">
                          <a:solidFill>
                            <a:srgbClr val="0070C0"/>
                          </a:solidFill>
                        </a:rPr>
                        <a:t>-18%</a:t>
                      </a:r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e-BY" dirty="0" smtClean="0"/>
                        <a:t>ЗША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 smtClean="0"/>
                        <a:t>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 smtClean="0"/>
                        <a:t>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 smtClean="0"/>
                        <a:t>5.4%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 smtClean="0"/>
                        <a:t>5.8%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 smtClean="0"/>
                        <a:t>-2.4%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e-BY" dirty="0" smtClean="0"/>
                        <a:t>Расія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 smtClean="0"/>
                        <a:t>1.5%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 smtClean="0"/>
                        <a:t>8.5%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 smtClean="0"/>
                        <a:t>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 smtClean="0"/>
                        <a:t>10.5%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 smtClean="0"/>
                        <a:t>+9%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dirty="0" smtClean="0"/>
              <a:t>Як мы можам дапамагчы будаўніцтву нацыі?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/>
          </a:bodyPr>
          <a:lstStyle/>
          <a:p>
            <a:r>
              <a:rPr lang="be-BY" sz="2400" dirty="0" smtClean="0"/>
              <a:t>Дэманстрацыяй сваёй </a:t>
            </a:r>
            <a:r>
              <a:rPr lang="be-BY" sz="2400" dirty="0" smtClean="0">
                <a:solidFill>
                  <a:srgbClr val="FF0000"/>
                </a:solidFill>
              </a:rPr>
              <a:t>еднасці</a:t>
            </a:r>
            <a:r>
              <a:rPr lang="be-BY" sz="2400" dirty="0" smtClean="0"/>
              <a:t>, сваёй прысутнасці ў свеце</a:t>
            </a:r>
          </a:p>
          <a:p>
            <a:r>
              <a:rPr lang="be-BY" sz="2400" dirty="0" smtClean="0"/>
              <a:t>Высокай культураў узаемаадносін паміж сабой і прыкладам для радзімы</a:t>
            </a:r>
          </a:p>
          <a:p>
            <a:r>
              <a:rPr lang="be-BY" sz="2400" dirty="0" smtClean="0"/>
              <a:t>Падтрымкай элементарных зносін (адказы на е-мэйлы, павага да выказвання думак)</a:t>
            </a:r>
          </a:p>
          <a:p>
            <a:r>
              <a:rPr lang="be-BY" sz="2400" dirty="0" smtClean="0"/>
              <a:t>Непрыймальнасьцю да ксенафобіі</a:t>
            </a:r>
          </a:p>
          <a:p>
            <a:r>
              <a:rPr lang="be-BY" sz="2400" dirty="0" smtClean="0"/>
              <a:t>Празрыстасцю і дэмакратычнасцю </a:t>
            </a:r>
            <a:r>
              <a:rPr lang="en-US" sz="2400" dirty="0" smtClean="0"/>
              <a:t> </a:t>
            </a:r>
            <a:r>
              <a:rPr lang="be-BY" sz="2400" dirty="0" smtClean="0"/>
              <a:t>прыняцця рашэнняў</a:t>
            </a:r>
            <a:endParaRPr lang="en-US" sz="2400" dirty="0" smtClean="0"/>
          </a:p>
          <a:p>
            <a:pPr>
              <a:buNone/>
            </a:pPr>
            <a:endParaRPr lang="be-BY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«СТРАТЭГІ</a:t>
            </a:r>
            <a:r>
              <a:rPr lang="be-BY" sz="2400" b="1" dirty="0" smtClean="0"/>
              <a:t>Я</a:t>
            </a:r>
            <a:r>
              <a:rPr lang="ru-RU" sz="2400" b="1" dirty="0" smtClean="0"/>
              <a:t> РАЗВІЦЦЯ БЕЛАРУСКАЙ НАЦЫІ»  </a:t>
            </a:r>
            <a:r>
              <a:rPr lang="ru-RU" sz="2400" b="1" i="1" dirty="0" smtClean="0"/>
              <a:t>"Культура, Нацыя", №13, сакавік 2016, с. 27-34.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“Кодэкс гонару”: </a:t>
            </a:r>
          </a:p>
          <a:p>
            <a:r>
              <a:rPr lang="ru-RU" dirty="0" smtClean="0"/>
              <a:t>лічыць, што ўдзел у будаўніцтве нацыянальнай дзяржавы гэта вялікі гонар для беларусаў і прадстаўнікоў нацыянальных меншасцяў; </a:t>
            </a:r>
          </a:p>
          <a:p>
            <a:r>
              <a:rPr lang="ru-RU" dirty="0" smtClean="0"/>
              <a:t>праяўляць узаемапавагу і падтрымку; </a:t>
            </a:r>
          </a:p>
          <a:p>
            <a:r>
              <a:rPr lang="ru-RU" dirty="0" smtClean="0"/>
              <a:t>крытычна і абгрунтавана вясці спрэчкі, не дапускаючы пры гэтым абраз і спасылак на неправераныя факты; </a:t>
            </a:r>
          </a:p>
          <a:p>
            <a:r>
              <a:rPr lang="ru-RU" dirty="0" smtClean="0"/>
              <a:t>быць талерантнымі да выказванняў апанентаў; </a:t>
            </a:r>
          </a:p>
          <a:p>
            <a:r>
              <a:rPr lang="ru-RU" dirty="0" smtClean="0"/>
              <a:t>максімальна ўжываць Мову дома і па-за домам;</a:t>
            </a:r>
          </a:p>
          <a:p>
            <a:r>
              <a:rPr lang="ru-RU" dirty="0" smtClean="0"/>
              <a:t>прытрымлівацца адзіных падыходаў пры выкананні задач Стратэгіі; </a:t>
            </a:r>
          </a:p>
          <a:p>
            <a:r>
              <a:rPr lang="ru-RU" dirty="0" smtClean="0"/>
              <a:t>пазбягаць фракцыйнасці – пабудаваць нацыянальную дзяржаву можна толькі праз адзінства людзей, незалежна ад таго, прыхільнікамі якіх партый, рухаў, рэлігійных і іншых плыняў яны з’яўляюцца.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86400" y="1981200"/>
            <a:ext cx="2743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dirty="0" smtClean="0"/>
              <a:t>Прапановы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be-BY" dirty="0" smtClean="0"/>
              <a:t>Адчуваючы сябе часткай беларускай нацыі беларусам Паўночнай Амерыкі пажадана прытрымлівацца ў сваёй дзейнасці прынцыпаў, якія б спрыялі будаўніцтву беларускай краіны больш незалежнай, свабоднай, дэмакратычнай і беларускай.</a:t>
            </a:r>
          </a:p>
          <a:p>
            <a:r>
              <a:rPr lang="be-BY" dirty="0" smtClean="0"/>
              <a:t>Засяродзіць </a:t>
            </a:r>
            <a:r>
              <a:rPr lang="be-BY" dirty="0" smtClean="0"/>
              <a:t>увагу на яднанні беларусаў замежжа на глебе культуры, якая ляжыць у аснове </a:t>
            </a:r>
            <a:r>
              <a:rPr lang="be-BY" dirty="0" smtClean="0"/>
              <a:t>будаўніцтва кожнай </a:t>
            </a:r>
            <a:r>
              <a:rPr lang="be-BY" dirty="0" smtClean="0"/>
              <a:t>нацыі, не дапушчаючы падзялення беларусаў на больш свядомых і менш свядомых у адпаведнасці з іх палітычнымі </a:t>
            </a:r>
            <a:r>
              <a:rPr lang="be-BY" dirty="0" smtClean="0"/>
              <a:t>поглядамі.</a:t>
            </a:r>
          </a:p>
          <a:p>
            <a:r>
              <a:rPr lang="be-BY" dirty="0" smtClean="0"/>
              <a:t> </a:t>
            </a:r>
            <a:r>
              <a:rPr lang="be-BY" dirty="0" smtClean="0"/>
              <a:t>Пажадана прытрылівацца ў сваёй дзейнасці прынцыпаў уключнасці, паводле якіх у беларускіх асяродках ствараюцца роўныя умовы для людзей – прыхільнікаў Беларусі, незалежна ад нацыянальнасці і выключаецца магчымасць праяўлення ксенафобіі і нацыянальнай неталерантнасці.</a:t>
            </a:r>
            <a:r>
              <a:rPr lang="be-BY" dirty="0" smtClean="0"/>
              <a:t> </a:t>
            </a:r>
          </a:p>
          <a:p>
            <a:r>
              <a:rPr lang="be-BY" dirty="0" smtClean="0"/>
              <a:t>Прымаць у беларускія асяродкі усіх людзей, якія жадаюць ведаць і вывучаць культуру і гісторыю Беларусі.</a:t>
            </a:r>
            <a:endParaRPr lang="en-US" dirty="0" smtClean="0"/>
          </a:p>
          <a:p>
            <a:r>
              <a:rPr lang="be-BY" dirty="0" smtClean="0"/>
              <a:t>Прытрымлівацца ў адносінах між сабой “Кодэкса гонару</a:t>
            </a:r>
            <a:r>
              <a:rPr lang="be-BY" dirty="0" smtClean="0"/>
              <a:t>”.</a:t>
            </a:r>
            <a:endParaRPr lang="be-BY" dirty="0" smtClean="0"/>
          </a:p>
          <a:p>
            <a:r>
              <a:rPr lang="be-BY" dirty="0" smtClean="0"/>
              <a:t>Звярнуцца да кіраўніцтва незалежных СМІ з просьбай асвятляць жыццё беларусаў ПА у больш поўнай меры.</a:t>
            </a:r>
          </a:p>
          <a:p>
            <a:r>
              <a:rPr lang="be-BY" dirty="0" smtClean="0"/>
              <a:t>Узмацніць </a:t>
            </a:r>
            <a:r>
              <a:rPr lang="be-BY" dirty="0" smtClean="0"/>
              <a:t>абмен інфармацыяй паміж беларускімі асяродкамі ў Паўночнай </a:t>
            </a:r>
            <a:r>
              <a:rPr lang="be-BY" dirty="0" smtClean="0"/>
              <a:t>Амерыцы.</a:t>
            </a:r>
            <a:endParaRPr lang="be-BY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1403</TotalTime>
  <Words>1182</Words>
  <Application>Microsoft Office PowerPoint</Application>
  <PresentationFormat>On-screen Show (4:3)</PresentationFormat>
  <Paragraphs>231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Аб характары ўзаемаадносін беларусаў замежжа</vt:lpstr>
      <vt:lpstr>Аб чым пойдзе гаворка</vt:lpstr>
      <vt:lpstr>Хвалі эміграцыі</vt:lpstr>
      <vt:lpstr>БЕЛАРУСЫ Ў СВЕЦЕ</vt:lpstr>
      <vt:lpstr>Беларусы ў Канадзе</vt:lpstr>
      <vt:lpstr>Беларусы ў ЗША</vt:lpstr>
      <vt:lpstr>Якія мы?</vt:lpstr>
      <vt:lpstr>Што мы хочам?</vt:lpstr>
      <vt:lpstr>Магчымасці (значнасць) уплыву</vt:lpstr>
      <vt:lpstr>Магчымасці (значнасць) уплыву (палітычныя)</vt:lpstr>
      <vt:lpstr>Колькасьць мігрантаў з Усходняй Еўропы у некаторых гарадах Канады па перапісу 2011 г. </vt:lpstr>
      <vt:lpstr>Часопіс “Культура, Нацыя”</vt:lpstr>
      <vt:lpstr>Як мы можам дапамагчы будаўніцтву нацыі?</vt:lpstr>
      <vt:lpstr>«СТРАТЭГІЯ РАЗВІЦЦЯ БЕЛАРУСКАЙ НАЦЫІ»  "Культура, Нацыя", №13, сакавік 2016, с. 27-34.</vt:lpstr>
      <vt:lpstr>Прапановы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Аб характары ўзаемаадносін беларусаў замежжа</dc:title>
  <dc:creator>Piotr and Natalia</dc:creator>
  <cp:lastModifiedBy>Piotr and Natalia</cp:lastModifiedBy>
  <cp:revision>83</cp:revision>
  <dcterms:created xsi:type="dcterms:W3CDTF">2016-08-07T15:28:28Z</dcterms:created>
  <dcterms:modified xsi:type="dcterms:W3CDTF">2016-08-30T01:23:09Z</dcterms:modified>
</cp:coreProperties>
</file>