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4766" r:id="rId1"/>
  </p:sldMasterIdLst>
  <p:notesMasterIdLst>
    <p:notesMasterId r:id="rId30"/>
  </p:notesMasterIdLst>
  <p:handoutMasterIdLst>
    <p:handoutMasterId r:id="rId31"/>
  </p:handoutMasterIdLst>
  <p:sldIdLst>
    <p:sldId id="256" r:id="rId2"/>
    <p:sldId id="313" r:id="rId3"/>
    <p:sldId id="257" r:id="rId4"/>
    <p:sldId id="262" r:id="rId5"/>
    <p:sldId id="263" r:id="rId6"/>
    <p:sldId id="289" r:id="rId7"/>
    <p:sldId id="312" r:id="rId8"/>
    <p:sldId id="309" r:id="rId9"/>
    <p:sldId id="311" r:id="rId10"/>
    <p:sldId id="266" r:id="rId11"/>
    <p:sldId id="302" r:id="rId12"/>
    <p:sldId id="298" r:id="rId13"/>
    <p:sldId id="303" r:id="rId14"/>
    <p:sldId id="304" r:id="rId15"/>
    <p:sldId id="264" r:id="rId16"/>
    <p:sldId id="308" r:id="rId17"/>
    <p:sldId id="287" r:id="rId18"/>
    <p:sldId id="305" r:id="rId19"/>
    <p:sldId id="301" r:id="rId20"/>
    <p:sldId id="260" r:id="rId21"/>
    <p:sldId id="282" r:id="rId22"/>
    <p:sldId id="297" r:id="rId23"/>
    <p:sldId id="300" r:id="rId24"/>
    <p:sldId id="291" r:id="rId25"/>
    <p:sldId id="294" r:id="rId26"/>
    <p:sldId id="295" r:id="rId27"/>
    <p:sldId id="296" r:id="rId28"/>
    <p:sldId id="280" r:id="rId29"/>
  </p:sldIdLst>
  <p:sldSz cx="9720263" cy="6480175"/>
  <p:notesSz cx="7772400" cy="10058400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chemeClr val="tx1"/>
    </p:penClr>
  </p:showPr>
  <p:clrMru>
    <a:srgbClr val="FF6600"/>
    <a:srgbClr val="008282"/>
    <a:srgbClr val="007878"/>
    <a:srgbClr val="006B6B"/>
    <a:srgbClr val="E9F5D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597" y="48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032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402138" y="0"/>
            <a:ext cx="3368675" cy="5032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CBF9CD-B8B9-4567-A4F0-546F7563CB9F}" type="datetimeFigureOut">
              <a:rPr lang="en-US" smtClean="0"/>
              <a:pPr/>
              <a:t>4/11/2015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53575"/>
            <a:ext cx="3368675" cy="5032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402138" y="9553575"/>
            <a:ext cx="3368675" cy="5032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A1A76A-D824-49D0-B141-3630B5F364BD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AutoShape 1"/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360" cap="sq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1126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58863" y="763588"/>
            <a:ext cx="5651500" cy="37687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sp>
      <p:sp>
        <p:nvSpPr>
          <p:cNvPr id="11267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5063" cy="452278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0263" cy="5000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endParaRPr lang="en-CA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0262" cy="5000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endParaRPr lang="en-CA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0263" cy="50006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endParaRPr lang="en-CA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0262" cy="50006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fld id="{4CABD081-3848-41D1-AEF6-C9FA673D7D67}" type="slidenum">
              <a:rPr lang="en-CA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59CABFE-65CD-4819-A7CE-0D79424D5010}" type="slidenum">
              <a:rPr lang="en-CA"/>
              <a:pPr/>
              <a:t>1</a:t>
            </a:fld>
            <a:endParaRPr lang="en-CA"/>
          </a:p>
        </p:txBody>
      </p:sp>
      <p:sp>
        <p:nvSpPr>
          <p:cNvPr id="378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057275" y="763588"/>
            <a:ext cx="565785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4CABD081-3848-41D1-AEF6-C9FA673D7D67}" type="slidenum">
              <a:rPr lang="en-CA" smtClean="0"/>
              <a:pPr/>
              <a:t>2</a:t>
            </a:fld>
            <a:endParaRPr lang="en-C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132DDED-F1AE-442F-AC83-366778EEE474}" type="slidenum">
              <a:rPr lang="en-CA"/>
              <a:pPr/>
              <a:t>3</a:t>
            </a:fld>
            <a:endParaRPr lang="en-CA"/>
          </a:p>
        </p:txBody>
      </p:sp>
      <p:sp>
        <p:nvSpPr>
          <p:cNvPr id="389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057275" y="763588"/>
            <a:ext cx="565785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AC268E7-DA28-4194-A343-732BA23A3EE6}" type="slidenum">
              <a:rPr lang="en-CA"/>
              <a:pPr/>
              <a:t>4</a:t>
            </a:fld>
            <a:endParaRPr lang="en-CA"/>
          </a:p>
        </p:txBody>
      </p:sp>
      <p:sp>
        <p:nvSpPr>
          <p:cNvPr id="440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057275" y="763588"/>
            <a:ext cx="565785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C7BBE47-2DBC-4065-9DEA-9B464DAF2918}" type="slidenum">
              <a:rPr lang="en-CA"/>
              <a:pPr/>
              <a:t>5</a:t>
            </a:fld>
            <a:endParaRPr lang="en-CA"/>
          </a:p>
        </p:txBody>
      </p:sp>
      <p:sp>
        <p:nvSpPr>
          <p:cNvPr id="450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057275" y="763588"/>
            <a:ext cx="565785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4CABD081-3848-41D1-AEF6-C9FA673D7D67}" type="slidenum">
              <a:rPr lang="en-CA" smtClean="0"/>
              <a:pPr/>
              <a:t>6</a:t>
            </a:fld>
            <a:endParaRPr lang="en-C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4CABD081-3848-41D1-AEF6-C9FA673D7D67}" type="slidenum">
              <a:rPr lang="en-CA" smtClean="0"/>
              <a:pPr/>
              <a:t>7</a:t>
            </a:fld>
            <a:endParaRPr lang="en-C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4CABD081-3848-41D1-AEF6-C9FA673D7D67}" type="slidenum">
              <a:rPr lang="en-CA" smtClean="0"/>
              <a:pPr/>
              <a:t>8</a:t>
            </a:fld>
            <a:endParaRPr lang="en-C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4CABD081-3848-41D1-AEF6-C9FA673D7D67}" type="slidenum">
              <a:rPr lang="en-CA" smtClean="0"/>
              <a:pPr/>
              <a:t>9</a:t>
            </a:fld>
            <a:endParaRPr lang="en-C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F089CF0-50DB-4932-9BB4-C1A7FD191FF8}" type="slidenum">
              <a:rPr lang="en-CA"/>
              <a:pPr/>
              <a:t>10</a:t>
            </a:fld>
            <a:endParaRPr lang="en-CA"/>
          </a:p>
        </p:txBody>
      </p:sp>
      <p:sp>
        <p:nvSpPr>
          <p:cNvPr id="481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057275" y="763588"/>
            <a:ext cx="565785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4CABD081-3848-41D1-AEF6-C9FA673D7D67}" type="slidenum">
              <a:rPr lang="en-CA" smtClean="0"/>
              <a:pPr/>
              <a:t>11</a:t>
            </a:fld>
            <a:endParaRPr lang="en-C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4CABD081-3848-41D1-AEF6-C9FA673D7D67}" type="slidenum">
              <a:rPr lang="en-CA" smtClean="0"/>
              <a:pPr/>
              <a:t>12</a:t>
            </a:fld>
            <a:endParaRPr lang="en-C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4CABD081-3848-41D1-AEF6-C9FA673D7D67}" type="slidenum">
              <a:rPr lang="en-CA" smtClean="0"/>
              <a:pPr/>
              <a:t>13</a:t>
            </a:fld>
            <a:endParaRPr lang="en-C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4CABD081-3848-41D1-AEF6-C9FA673D7D67}" type="slidenum">
              <a:rPr lang="en-CA" smtClean="0"/>
              <a:pPr/>
              <a:t>14</a:t>
            </a:fld>
            <a:endParaRPr lang="en-C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55CAB03-DD51-4887-8A74-8D8B1080DBD0}" type="slidenum">
              <a:rPr lang="en-CA"/>
              <a:pPr/>
              <a:t>15</a:t>
            </a:fld>
            <a:endParaRPr lang="en-CA"/>
          </a:p>
        </p:txBody>
      </p:sp>
      <p:sp>
        <p:nvSpPr>
          <p:cNvPr id="460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057275" y="763588"/>
            <a:ext cx="565785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4CABD081-3848-41D1-AEF6-C9FA673D7D67}" type="slidenum">
              <a:rPr lang="en-CA" smtClean="0"/>
              <a:pPr/>
              <a:t>16</a:t>
            </a:fld>
            <a:endParaRPr lang="en-C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4CABD081-3848-41D1-AEF6-C9FA673D7D67}" type="slidenum">
              <a:rPr lang="en-CA" smtClean="0"/>
              <a:pPr/>
              <a:t>17</a:t>
            </a:fld>
            <a:endParaRPr lang="en-C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4CABD081-3848-41D1-AEF6-C9FA673D7D67}" type="slidenum">
              <a:rPr lang="en-CA" smtClean="0"/>
              <a:pPr/>
              <a:t>18</a:t>
            </a:fld>
            <a:endParaRPr lang="en-C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4CABD081-3848-41D1-AEF6-C9FA673D7D67}" type="slidenum">
              <a:rPr lang="en-CA" smtClean="0"/>
              <a:pPr/>
              <a:t>19</a:t>
            </a:fld>
            <a:endParaRPr lang="en-CA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6CD3B52-0439-49C0-8823-1F936CD68C2F}" type="slidenum">
              <a:rPr lang="en-CA"/>
              <a:pPr/>
              <a:t>20</a:t>
            </a:fld>
            <a:endParaRPr lang="en-CA"/>
          </a:p>
        </p:txBody>
      </p:sp>
      <p:sp>
        <p:nvSpPr>
          <p:cNvPr id="419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057275" y="763588"/>
            <a:ext cx="565785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4CABD081-3848-41D1-AEF6-C9FA673D7D67}" type="slidenum">
              <a:rPr lang="en-CA" smtClean="0"/>
              <a:pPr/>
              <a:t>21</a:t>
            </a:fld>
            <a:endParaRPr lang="en-CA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4CABD081-3848-41D1-AEF6-C9FA673D7D67}" type="slidenum">
              <a:rPr lang="en-CA" smtClean="0"/>
              <a:pPr/>
              <a:t>22</a:t>
            </a:fld>
            <a:endParaRPr lang="en-CA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4CABD081-3848-41D1-AEF6-C9FA673D7D67}" type="slidenum">
              <a:rPr lang="en-CA" smtClean="0"/>
              <a:pPr/>
              <a:t>23</a:t>
            </a:fld>
            <a:endParaRPr lang="en-CA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4CABD081-3848-41D1-AEF6-C9FA673D7D67}" type="slidenum">
              <a:rPr lang="en-CA" smtClean="0"/>
              <a:pPr/>
              <a:t>24</a:t>
            </a:fld>
            <a:endParaRPr lang="en-CA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4CABD081-3848-41D1-AEF6-C9FA673D7D67}" type="slidenum">
              <a:rPr lang="en-CA" smtClean="0"/>
              <a:pPr/>
              <a:t>25</a:t>
            </a:fld>
            <a:endParaRPr lang="en-CA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4CABD081-3848-41D1-AEF6-C9FA673D7D67}" type="slidenum">
              <a:rPr lang="en-CA" smtClean="0"/>
              <a:pPr/>
              <a:t>26</a:t>
            </a:fld>
            <a:endParaRPr lang="en-CA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4CABD081-3848-41D1-AEF6-C9FA673D7D67}" type="slidenum">
              <a:rPr lang="en-CA" smtClean="0"/>
              <a:pPr/>
              <a:t>27</a:t>
            </a:fld>
            <a:endParaRPr lang="en-CA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21BBC76-7CF3-410E-A3F8-850536D73AA3}" type="slidenum">
              <a:rPr lang="en-CA"/>
              <a:pPr/>
              <a:t>28</a:t>
            </a:fld>
            <a:endParaRPr lang="en-CA"/>
          </a:p>
        </p:txBody>
      </p:sp>
      <p:sp>
        <p:nvSpPr>
          <p:cNvPr id="624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057275" y="763588"/>
            <a:ext cx="565785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9020" y="2013055"/>
            <a:ext cx="8262224" cy="13890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58040" y="3672099"/>
            <a:ext cx="6804184" cy="16560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D9B4-566C-4A49-9BB7-5E5B08D0BE5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CB76F-541F-4B55-AEE1-7A45C9F4AB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34" y="4164118"/>
            <a:ext cx="8262224" cy="128703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7834" y="2746575"/>
            <a:ext cx="8262224" cy="1417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18AD-868E-4968-AAEA-9A352720DA0A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6395" y="1428044"/>
            <a:ext cx="4568187" cy="40411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46580" y="1428044"/>
            <a:ext cx="4569874" cy="40411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D0FC0-337F-4E6E-BFB6-F46A1FAA286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013" y="259509"/>
            <a:ext cx="8748237" cy="108002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6013" y="1450540"/>
            <a:ext cx="4294804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13" y="2055058"/>
            <a:ext cx="4294804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7765" y="1450540"/>
            <a:ext cx="4296491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37765" y="2055058"/>
            <a:ext cx="4296491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92E4-64D5-4993-B133-DBF52AD29DD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B05C7-BA5F-4B40-AE96-9B71BA51B8D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6FF2D-879F-43C7-BF49-2E038555522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013" y="258007"/>
            <a:ext cx="3197900" cy="109803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0356" y="258007"/>
            <a:ext cx="5433897" cy="5530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013" y="1356037"/>
            <a:ext cx="3197900" cy="44326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97D4C-2D5C-44B0-A3A9-C4451A203C88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239" y="4536122"/>
            <a:ext cx="5832158" cy="53551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05239" y="579018"/>
            <a:ext cx="5832158" cy="38881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5239" y="5071637"/>
            <a:ext cx="5832158" cy="7605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906E2-7660-4788-858D-209A24E88C6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CA3E8-91DE-43FC-B0D5-E1C7E9ABD01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92708" y="244512"/>
            <a:ext cx="2323751" cy="522464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6395" y="244512"/>
            <a:ext cx="6814309" cy="522464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52BCD-2C07-4DA9-A902-1F81CFBD822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  <p:transition spd="slow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93741" y="461963"/>
            <a:ext cx="8328025" cy="8747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93741" y="1697038"/>
            <a:ext cx="4000501" cy="15414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46638" y="1697038"/>
            <a:ext cx="4002087" cy="15414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93741" y="3390906"/>
            <a:ext cx="4000501" cy="1543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46638" y="3390906"/>
            <a:ext cx="4002087" cy="1543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50875" y="5400686"/>
            <a:ext cx="2260600" cy="442913"/>
          </a:xfrm>
        </p:spPr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>
          <a:xfrm>
            <a:off x="3297238" y="5416561"/>
            <a:ext cx="3103562" cy="442913"/>
          </a:xfrm>
        </p:spPr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>
          <a:xfrm>
            <a:off x="6761163" y="5416561"/>
            <a:ext cx="2260600" cy="442913"/>
          </a:xfrm>
        </p:spPr>
        <p:txBody>
          <a:bodyPr/>
          <a:lstStyle>
            <a:lvl1pPr>
              <a:defRPr/>
            </a:lvl1pPr>
          </a:lstStyle>
          <a:p>
            <a:fld id="{F2606360-0250-4C50-BBC2-AD37DDC789E6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6013" y="259509"/>
            <a:ext cx="8748237" cy="1080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6013" y="1512041"/>
            <a:ext cx="8748237" cy="4276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6013" y="6006168"/>
            <a:ext cx="2268061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21090" y="6006168"/>
            <a:ext cx="3078083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66194" y="6006168"/>
            <a:ext cx="2268061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FD9C4-509F-4662-B1C8-39C8BE352A65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67" r:id="rId1"/>
    <p:sldLayoutId id="2147484768" r:id="rId2"/>
    <p:sldLayoutId id="2147484769" r:id="rId3"/>
    <p:sldLayoutId id="2147484770" r:id="rId4"/>
    <p:sldLayoutId id="2147484771" r:id="rId5"/>
    <p:sldLayoutId id="2147484772" r:id="rId6"/>
    <p:sldLayoutId id="2147484773" r:id="rId7"/>
    <p:sldLayoutId id="2147484774" r:id="rId8"/>
    <p:sldLayoutId id="2147484775" r:id="rId9"/>
    <p:sldLayoutId id="2147484776" r:id="rId10"/>
    <p:sldLayoutId id="2147484777" r:id="rId11"/>
    <p:sldLayoutId id="2147484778" r:id="rId12"/>
  </p:sldLayoutIdLst>
  <p:transition spd="slow">
    <p:wipe dir="r"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kavik.net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hyperlink" Target="http://be-x-old.wikipedia.org/wiki/%D0%A4%D0%B0%D0%B9%D0%BB:Viciebski_zamak._%D0%92%D1%96%D1%86%D0%B5%D0%B1%D1%81%D0%BA%D1%96_%D0%B7%D0%B0%D0%BC%D0%B0%D0%BA_(N._Orda,_XIX).jp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jpeg"/><Relationship Id="rId5" Type="http://schemas.openxmlformats.org/officeDocument/2006/relationships/hyperlink" Target="http://be-x-old.wikipedia.org/wiki/1581" TargetMode="External"/><Relationship Id="rId4" Type="http://schemas.openxmlformats.org/officeDocument/2006/relationships/image" Target="../media/image4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7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hyperlink" Target="http://www.sakavik.net/" TargetMode="External"/><Relationship Id="rId7" Type="http://schemas.openxmlformats.org/officeDocument/2006/relationships/hyperlink" Target="http://www.pinakoteka.zascianek.pl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shlachta.io.ua/" TargetMode="External"/><Relationship Id="rId5" Type="http://schemas.openxmlformats.org/officeDocument/2006/relationships/hyperlink" Target="http://www.belarus.nemiga.info/" TargetMode="External"/><Relationship Id="rId4" Type="http://schemas.openxmlformats.org/officeDocument/2006/relationships/hyperlink" Target="http://www.jivebelarus.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683667" y="359767"/>
            <a:ext cx="8331200" cy="5859626"/>
          </a:xfrm>
          <a:ln/>
        </p:spPr>
        <p:txBody>
          <a:bodyPr tIns="17640">
            <a:norm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b="1" dirty="0" smtClean="0">
                <a:solidFill>
                  <a:srgbClr val="008282"/>
                </a:solidFill>
              </a:rPr>
              <a:t> </a:t>
            </a:r>
            <a:r>
              <a:rPr lang="en-CA" sz="3100" b="1" u="sng" dirty="0" err="1" smtClean="0">
                <a:solidFill>
                  <a:srgbClr val="008282"/>
                </a:solidFill>
              </a:rPr>
              <a:t>Бібліятэка</a:t>
            </a:r>
            <a:r>
              <a:rPr lang="en-CA" sz="3100" b="1" u="sng" dirty="0" smtClean="0">
                <a:solidFill>
                  <a:srgbClr val="008282"/>
                </a:solidFill>
              </a:rPr>
              <a:t> </a:t>
            </a:r>
            <a:r>
              <a:rPr lang="en-CA" sz="3100" b="1" u="sng" dirty="0" err="1" smtClean="0">
                <a:solidFill>
                  <a:srgbClr val="008282"/>
                </a:solidFill>
              </a:rPr>
              <a:t>слайдаў</a:t>
            </a:r>
            <a:r>
              <a:rPr lang="en-CA" sz="3100" b="1" u="sng" dirty="0" smtClean="0">
                <a:solidFill>
                  <a:srgbClr val="008282"/>
                </a:solidFill>
              </a:rPr>
              <a:t> “БEЛАРУСЬ НАЗАЎСЁДЫ”</a:t>
            </a:r>
            <a:r>
              <a:rPr lang="en-CA" sz="3100" b="1" dirty="0" smtClean="0">
                <a:solidFill>
                  <a:srgbClr val="008282"/>
                </a:solidFill>
                <a:cs typeface="Arial Unicode MS" charset="0"/>
              </a:rPr>
              <a:t/>
            </a:r>
            <a:br>
              <a:rPr lang="en-CA" sz="3100" b="1" dirty="0" smtClean="0">
                <a:solidFill>
                  <a:srgbClr val="008282"/>
                </a:solidFill>
                <a:cs typeface="Arial Unicode MS" charset="0"/>
              </a:rPr>
            </a:br>
            <a:r>
              <a:rPr lang="en-CA" sz="3100" b="1" i="1" dirty="0" err="1" smtClean="0">
                <a:solidFill>
                  <a:srgbClr val="008282"/>
                </a:solidFill>
              </a:rPr>
              <a:t>Слайд-серыя</a:t>
            </a:r>
            <a:r>
              <a:rPr lang="en-CA" sz="3100" b="1" i="1" dirty="0" smtClean="0">
                <a:solidFill>
                  <a:srgbClr val="008282"/>
                </a:solidFill>
              </a:rPr>
              <a:t> №</a:t>
            </a:r>
            <a:r>
              <a:rPr lang="be-BY" sz="3100" b="1" i="1" dirty="0" smtClean="0">
                <a:solidFill>
                  <a:srgbClr val="008282"/>
                </a:solidFill>
              </a:rPr>
              <a:t>4</a:t>
            </a:r>
            <a:r>
              <a:rPr lang="be-BY" sz="9600" b="1" i="1" dirty="0" smtClean="0">
                <a:solidFill>
                  <a:srgbClr val="008282"/>
                </a:solidFill>
              </a:rPr>
              <a:t/>
            </a:r>
            <a:br>
              <a:rPr lang="be-BY" sz="9600" b="1" i="1" dirty="0" smtClean="0">
                <a:solidFill>
                  <a:srgbClr val="008282"/>
                </a:solidFill>
              </a:rPr>
            </a:br>
            <a:r>
              <a:rPr lang="en-CA" b="1" dirty="0">
                <a:solidFill>
                  <a:srgbClr val="007878"/>
                </a:solidFill>
              </a:rPr>
              <a:t/>
            </a:r>
            <a:br>
              <a:rPr lang="en-CA" b="1" dirty="0">
                <a:solidFill>
                  <a:srgbClr val="007878"/>
                </a:solidFill>
              </a:rPr>
            </a:br>
            <a:r>
              <a:rPr lang="be-BY" sz="5400" b="1" dirty="0" smtClean="0">
                <a:solidFill>
                  <a:srgbClr val="008282"/>
                </a:solidFill>
              </a:rPr>
              <a:t>ЗАМКІ </a:t>
            </a:r>
            <a:r>
              <a:rPr lang="en-CA" sz="5400" b="1" dirty="0" smtClean="0">
                <a:solidFill>
                  <a:srgbClr val="008282"/>
                </a:solidFill>
              </a:rPr>
              <a:t>БЕЛАРУС</a:t>
            </a:r>
            <a:r>
              <a:rPr lang="be-BY" sz="5400" b="1" dirty="0" smtClean="0">
                <a:solidFill>
                  <a:srgbClr val="008282"/>
                </a:solidFill>
              </a:rPr>
              <a:t>І </a:t>
            </a:r>
            <a:r>
              <a:rPr lang="en-CA" sz="4900" b="1" dirty="0" smtClean="0">
                <a:solidFill>
                  <a:srgbClr val="008282"/>
                </a:solidFill>
              </a:rPr>
              <a:t> </a:t>
            </a:r>
            <a:r>
              <a:rPr lang="en-CA" sz="4000" b="1" dirty="0">
                <a:solidFill>
                  <a:srgbClr val="007878"/>
                </a:solidFill>
              </a:rPr>
              <a:t/>
            </a:r>
            <a:br>
              <a:rPr lang="en-CA" sz="4000" b="1" dirty="0">
                <a:solidFill>
                  <a:srgbClr val="007878"/>
                </a:solidFill>
              </a:rPr>
            </a:br>
            <a:r>
              <a:rPr lang="en-CA" sz="4000" b="1" dirty="0">
                <a:solidFill>
                  <a:srgbClr val="0000FF"/>
                </a:solidFill>
              </a:rPr>
              <a:t/>
            </a:r>
            <a:br>
              <a:rPr lang="en-CA" sz="4000" b="1" dirty="0">
                <a:solidFill>
                  <a:srgbClr val="0000FF"/>
                </a:solidFill>
              </a:rPr>
            </a:br>
            <a:r>
              <a:rPr lang="be-BY" sz="4000" b="1" dirty="0" smtClean="0">
                <a:solidFill>
                  <a:srgbClr val="0000FF"/>
                </a:solidFill>
              </a:rPr>
              <a:t/>
            </a:r>
            <a:br>
              <a:rPr lang="be-BY" sz="4000" b="1" dirty="0" smtClean="0">
                <a:solidFill>
                  <a:srgbClr val="0000FF"/>
                </a:solidFill>
              </a:rPr>
            </a:br>
            <a:r>
              <a:rPr lang="en-CA" sz="4000" b="1" dirty="0" smtClean="0">
                <a:solidFill>
                  <a:srgbClr val="0000FF"/>
                </a:solidFill>
              </a:rPr>
              <a:t>      </a:t>
            </a:r>
            <a:r>
              <a:rPr lang="en-CA" sz="2000" b="1" dirty="0" err="1" smtClean="0">
                <a:solidFill>
                  <a:srgbClr val="007878"/>
                </a:solidFill>
              </a:rPr>
              <a:t>Часопіс</a:t>
            </a:r>
            <a:r>
              <a:rPr lang="en-CA" sz="2000" b="1" dirty="0" smtClean="0">
                <a:solidFill>
                  <a:srgbClr val="007878"/>
                </a:solidFill>
              </a:rPr>
              <a:t> </a:t>
            </a:r>
            <a:r>
              <a:rPr lang="en-CA" sz="2000" b="1" dirty="0">
                <a:solidFill>
                  <a:srgbClr val="007878"/>
                </a:solidFill>
              </a:rPr>
              <a:t>“САКАВІК”, </a:t>
            </a:r>
            <a:r>
              <a:rPr lang="en-CA" sz="2000" b="1" i="1" dirty="0">
                <a:solidFill>
                  <a:srgbClr val="007878"/>
                </a:solidFill>
                <a:hlinkClick r:id="rId3"/>
              </a:rPr>
              <a:t>www.sakavik.net</a:t>
            </a:r>
            <a:r>
              <a:rPr lang="en-CA" sz="2000" b="1" i="1" dirty="0">
                <a:solidFill>
                  <a:srgbClr val="007878"/>
                </a:solidFill>
              </a:rPr>
              <a:t>   </a:t>
            </a:r>
            <a:br>
              <a:rPr lang="en-CA" sz="2000" b="1" i="1" dirty="0">
                <a:solidFill>
                  <a:srgbClr val="007878"/>
                </a:solidFill>
              </a:rPr>
            </a:br>
            <a:r>
              <a:rPr lang="en-CA" sz="2000" b="1" i="1" dirty="0" smtClean="0">
                <a:solidFill>
                  <a:srgbClr val="007878"/>
                </a:solidFill>
              </a:rPr>
              <a:t>      </a:t>
            </a:r>
            <a:r>
              <a:rPr lang="be-BY" sz="2000" b="1" dirty="0" smtClean="0">
                <a:solidFill>
                  <a:srgbClr val="007878"/>
                </a:solidFill>
              </a:rPr>
              <a:t>П</a:t>
            </a:r>
            <a:r>
              <a:rPr lang="en-CA" sz="2000" b="1" dirty="0" err="1" smtClean="0">
                <a:solidFill>
                  <a:srgbClr val="007878"/>
                </a:solidFill>
              </a:rPr>
              <a:t>раект</a:t>
            </a:r>
            <a:r>
              <a:rPr lang="en-CA" sz="2000" b="1" dirty="0" smtClean="0">
                <a:solidFill>
                  <a:srgbClr val="007878"/>
                </a:solidFill>
              </a:rPr>
              <a:t> </a:t>
            </a:r>
            <a:r>
              <a:rPr lang="en-CA" sz="2000" b="1" dirty="0">
                <a:solidFill>
                  <a:srgbClr val="007878"/>
                </a:solidFill>
              </a:rPr>
              <a:t>“РАЗАМ”, </a:t>
            </a:r>
            <a:r>
              <a:rPr lang="be-BY" sz="2000" b="1" i="1" dirty="0" smtClean="0">
                <a:solidFill>
                  <a:srgbClr val="007878"/>
                </a:solidFill>
              </a:rPr>
              <a:t>май</a:t>
            </a:r>
            <a:r>
              <a:rPr lang="en-CA" sz="2000" b="1" i="1" dirty="0" smtClean="0">
                <a:solidFill>
                  <a:srgbClr val="007878"/>
                </a:solidFill>
              </a:rPr>
              <a:t> 201</a:t>
            </a:r>
            <a:r>
              <a:rPr lang="be-BY" sz="2000" b="1" i="1" dirty="0" smtClean="0">
                <a:solidFill>
                  <a:srgbClr val="007878"/>
                </a:solidFill>
              </a:rPr>
              <a:t>4</a:t>
            </a:r>
            <a:r>
              <a:rPr lang="en-CA" sz="4000" b="1" i="1" dirty="0">
                <a:solidFill>
                  <a:srgbClr val="008080"/>
                </a:solidFill>
              </a:rPr>
              <a:t/>
            </a:r>
            <a:br>
              <a:rPr lang="en-CA" sz="4000" b="1" i="1" dirty="0">
                <a:solidFill>
                  <a:srgbClr val="008080"/>
                </a:solidFill>
              </a:rPr>
            </a:br>
            <a:endParaRPr lang="en-CA" sz="4000" b="1" i="1" dirty="0">
              <a:solidFill>
                <a:srgbClr val="008080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755" y="4680247"/>
            <a:ext cx="1008063" cy="10795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3667" y="143743"/>
            <a:ext cx="8328025" cy="545876"/>
          </a:xfrm>
        </p:spPr>
        <p:txBody>
          <a:bodyPr>
            <a:normAutofit fontScale="90000"/>
          </a:bodyPr>
          <a:lstStyle/>
          <a:p>
            <a:r>
              <a:rPr lang="be-BY" b="1" dirty="0" smtClean="0">
                <a:solidFill>
                  <a:srgbClr val="008282"/>
                </a:solidFill>
              </a:rPr>
              <a:t>УВОДЗІНЫ ПРА ЗАМКІ</a:t>
            </a:r>
            <a:endParaRPr lang="en-CA" b="1" dirty="0">
              <a:solidFill>
                <a:srgbClr val="00828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068043" y="1151855"/>
            <a:ext cx="5328592" cy="324036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be-BY" sz="2000" b="1" dirty="0" smtClean="0">
                <a:solidFill>
                  <a:srgbClr val="008282"/>
                </a:solidFill>
              </a:rPr>
              <a:t>      З гісторыі вядома, што на Беларусі было </a:t>
            </a:r>
            <a:r>
              <a:rPr lang="be-BY" sz="2000" b="1" dirty="0" smtClean="0">
                <a:solidFill>
                  <a:srgbClr val="FF6600"/>
                </a:solidFill>
              </a:rPr>
              <a:t>звыш 100 замкаў</a:t>
            </a:r>
            <a:r>
              <a:rPr lang="be-BY" sz="2000" b="1" dirty="0" smtClean="0">
                <a:solidFill>
                  <a:srgbClr val="008282"/>
                </a:solidFill>
              </a:rPr>
              <a:t>. Драўляныя замкі складалі большасьць і таму многія з іх засталіся толькі ў гісторыі.  На месьце драўляных замкаў будавалі мураваныя. Да нашага часу дажылі толькі некаторыя з іх, і пра значную колькасьць мураваных замкаў напамінаюць толькі руіны.</a:t>
            </a:r>
            <a:endParaRPr lang="en-CA" sz="2000" b="1" dirty="0">
              <a:solidFill>
                <a:srgbClr val="008282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107603" y="1151855"/>
            <a:ext cx="4248472" cy="223224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be-BY" sz="2000" b="1" dirty="0" smtClean="0">
                <a:solidFill>
                  <a:srgbClr val="008282"/>
                </a:solidFill>
              </a:rPr>
              <a:t>      </a:t>
            </a:r>
            <a:r>
              <a:rPr lang="be-BY" sz="2000" b="1" dirty="0" smtClean="0">
                <a:solidFill>
                  <a:srgbClr val="FF6600"/>
                </a:solidFill>
              </a:rPr>
              <a:t>Замкам</a:t>
            </a:r>
            <a:r>
              <a:rPr lang="be-BY" sz="2000" b="1" dirty="0" smtClean="0">
                <a:solidFill>
                  <a:srgbClr val="008282"/>
                </a:solidFill>
              </a:rPr>
              <a:t> лічыцца ўмацаванае збудаваньне, з тоўстымі сьценамі, зубцамі, вежамі, акружанае равамі ці каналамі, прызначанае для абароны. Замак падчас абароны быў і домам, і крэпасьцю.</a:t>
            </a:r>
          </a:p>
          <a:p>
            <a:pPr>
              <a:buNone/>
            </a:pPr>
            <a:r>
              <a:rPr lang="en-CA" sz="2000" dirty="0" smtClean="0"/>
              <a:t> </a:t>
            </a:r>
            <a:endParaRPr lang="en-CA" sz="2000" b="1" dirty="0">
              <a:solidFill>
                <a:srgbClr val="008282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23627" y="3960167"/>
            <a:ext cx="9001000" cy="108012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be-BY" sz="2000" b="1" dirty="0" smtClean="0">
                <a:solidFill>
                  <a:srgbClr val="008282"/>
                </a:solidFill>
              </a:rPr>
              <a:t>      У гэтай серыі будуць прыведзены зьвесткі пра замкі, а таксама здымкі, малюнкі, мадэлі замкаў, якія часткова ці поўнасьцю перажылі доўгі час альбо пакінулі хоць нейкі сьлед на нашай зямлі.</a:t>
            </a:r>
            <a:endParaRPr lang="en-CA" sz="2000" b="1" dirty="0">
              <a:solidFill>
                <a:srgbClr val="008282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1619" y="5112295"/>
            <a:ext cx="8064896" cy="79236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be-BY" sz="2000" b="1" dirty="0" smtClean="0">
                <a:solidFill>
                  <a:srgbClr val="008282"/>
                </a:solidFill>
              </a:rPr>
              <a:t>      Апроч замкаў будуць прыведзены прыклады іншых старажытных, абарончых збудаваньняў – </a:t>
            </a:r>
            <a:r>
              <a:rPr lang="be-BY" sz="2000" b="1" dirty="0" smtClean="0">
                <a:solidFill>
                  <a:srgbClr val="FF6600"/>
                </a:solidFill>
              </a:rPr>
              <a:t>дом-крэпасьць, храмы.</a:t>
            </a:r>
            <a:endParaRPr lang="en-CA" sz="2000" b="1" dirty="0">
              <a:solidFill>
                <a:srgbClr val="FF6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>
          <a:xfrm>
            <a:off x="6732339" y="6037262"/>
            <a:ext cx="2260600" cy="442913"/>
          </a:xfrm>
        </p:spPr>
        <p:txBody>
          <a:bodyPr/>
          <a:lstStyle/>
          <a:p>
            <a:fld id="{F2606360-0250-4C50-BBC2-AD37DDC789E6}" type="slidenum">
              <a:rPr lang="en-CA" sz="900" smtClean="0">
                <a:solidFill>
                  <a:srgbClr val="008282"/>
                </a:solidFill>
              </a:rPr>
              <a:pPr/>
              <a:t>2</a:t>
            </a:fld>
            <a:endParaRPr lang="en-CA" sz="900" dirty="0">
              <a:solidFill>
                <a:srgbClr val="008282"/>
              </a:solidFill>
            </a:endParaRPr>
          </a:p>
        </p:txBody>
      </p:sp>
    </p:spTree>
  </p:cSld>
  <p:clrMapOvr>
    <a:masterClrMapping/>
  </p:clrMapOvr>
  <p:transition spd="slow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 sz="quarter"/>
          </p:nvPr>
        </p:nvSpPr>
        <p:spPr>
          <a:xfrm>
            <a:off x="-252437" y="0"/>
            <a:ext cx="9217024" cy="935831"/>
          </a:xfrm>
          <a:ln/>
        </p:spPr>
        <p:txBody>
          <a:bodyPr tIns="31680">
            <a:noAutofit/>
          </a:bodyPr>
          <a:lstStyle/>
          <a:p>
            <a:r>
              <a:rPr lang="ru-RU" b="1" dirty="0" smtClean="0">
                <a:solidFill>
                  <a:srgbClr val="007878"/>
                </a:solidFill>
              </a:rPr>
              <a:t>НАВАГРАДСКІ ЗАМАК</a:t>
            </a:r>
            <a:r>
              <a:rPr lang="be-BY" b="1" dirty="0" smtClean="0">
                <a:solidFill>
                  <a:srgbClr val="008282"/>
                </a:solidFill>
              </a:rPr>
              <a:t/>
            </a:r>
            <a:br>
              <a:rPr lang="be-BY" b="1" dirty="0" smtClean="0">
                <a:solidFill>
                  <a:srgbClr val="008282"/>
                </a:solidFill>
              </a:rPr>
            </a:br>
            <a:r>
              <a:rPr lang="be-BY" sz="2000" b="1" dirty="0" smtClean="0">
                <a:solidFill>
                  <a:srgbClr val="FF6600"/>
                </a:solidFill>
              </a:rPr>
              <a:t>(г. Наваградак, Гродзенская вобласьць)</a:t>
            </a:r>
            <a:endParaRPr lang="ru-RU" b="1" dirty="0">
              <a:solidFill>
                <a:srgbClr val="FF6600"/>
              </a:solidFill>
            </a:endParaRP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611659" y="3240087"/>
            <a:ext cx="2808312" cy="36004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0" tIns="17640" rIns="0" bIns="0"/>
          <a:lstStyle/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000" b="1" dirty="0" err="1" smtClean="0">
                <a:solidFill>
                  <a:srgbClr val="007878"/>
                </a:solidFill>
              </a:rPr>
              <a:t>Старажытны</a:t>
            </a:r>
            <a:r>
              <a:rPr lang="ru-RU" sz="1000" b="1" dirty="0" smtClean="0">
                <a:solidFill>
                  <a:srgbClr val="007878"/>
                </a:solidFill>
              </a:rPr>
              <a:t> </a:t>
            </a:r>
            <a:r>
              <a:rPr lang="ru-RU" sz="1000" b="1" dirty="0" err="1" smtClean="0">
                <a:solidFill>
                  <a:srgbClr val="007878"/>
                </a:solidFill>
              </a:rPr>
              <a:t>Наваградак</a:t>
            </a:r>
            <a:r>
              <a:rPr lang="ru-RU" sz="1000" b="1" dirty="0" smtClean="0">
                <a:solidFill>
                  <a:srgbClr val="007878"/>
                </a:solidFill>
              </a:rPr>
              <a:t>. </a:t>
            </a:r>
            <a:r>
              <a:rPr lang="ru-RU" sz="1000" b="1" dirty="0" err="1" smtClean="0">
                <a:solidFill>
                  <a:srgbClr val="007878"/>
                </a:solidFill>
              </a:rPr>
              <a:t>Рэканструкцыя</a:t>
            </a:r>
            <a:r>
              <a:rPr lang="ru-RU" sz="1000" b="1" dirty="0" smtClean="0">
                <a:solidFill>
                  <a:srgbClr val="007878"/>
                </a:solidFill>
              </a:rPr>
              <a:t> </a:t>
            </a:r>
            <a:r>
              <a:rPr lang="ru-RU" sz="1000" b="1" dirty="0" err="1" smtClean="0">
                <a:solidFill>
                  <a:srgbClr val="007878"/>
                </a:solidFill>
              </a:rPr>
              <a:t>Віктара</a:t>
            </a:r>
            <a:r>
              <a:rPr lang="ru-RU" sz="1000" b="1" dirty="0" smtClean="0">
                <a:solidFill>
                  <a:srgbClr val="007878"/>
                </a:solidFill>
              </a:rPr>
              <a:t> </a:t>
            </a:r>
            <a:r>
              <a:rPr lang="ru-RU" sz="1000" b="1" dirty="0" err="1" smtClean="0">
                <a:solidFill>
                  <a:srgbClr val="007878"/>
                </a:solidFill>
              </a:rPr>
              <a:t>Сташчанюка</a:t>
            </a:r>
            <a:r>
              <a:rPr lang="ru-RU" sz="1200" b="1" dirty="0" smtClean="0">
                <a:solidFill>
                  <a:srgbClr val="007878"/>
                </a:solidFill>
              </a:rPr>
              <a:t>.</a:t>
            </a:r>
            <a:endParaRPr lang="en-CA" sz="1200" b="1" dirty="0">
              <a:solidFill>
                <a:srgbClr val="007878"/>
              </a:solidFill>
              <a:cs typeface="Arial Unicode MS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>
          <a:xfrm>
            <a:off x="6948363" y="6037262"/>
            <a:ext cx="2260600" cy="442913"/>
          </a:xfrm>
        </p:spPr>
        <p:txBody>
          <a:bodyPr/>
          <a:lstStyle/>
          <a:p>
            <a:fld id="{F2606360-0250-4C50-BBC2-AD37DDC789E6}" type="slidenum">
              <a:rPr lang="en-CA" sz="900" smtClean="0">
                <a:solidFill>
                  <a:srgbClr val="006B6B"/>
                </a:solidFill>
              </a:rPr>
              <a:pPr/>
              <a:t>3</a:t>
            </a:fld>
            <a:endParaRPr lang="en-CA" sz="900" dirty="0">
              <a:solidFill>
                <a:srgbClr val="006B6B"/>
              </a:solidFill>
            </a:endParaRPr>
          </a:p>
        </p:txBody>
      </p:sp>
      <p:pic>
        <p:nvPicPr>
          <p:cNvPr id="56322" name="Picture 2" descr="&amp;Ncy;&amp;acy;&amp;vcy;&amp;acy;&amp;gcy;&amp;rcy;&amp;acy;&amp;dcy;&amp;scy;&amp;kcy;&amp;iukcy; &amp;zcy;&amp;acy;&amp;mcy;&amp;acy;&amp;k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619" y="1151855"/>
            <a:ext cx="3744416" cy="2042542"/>
          </a:xfrm>
          <a:prstGeom prst="rect">
            <a:avLst/>
          </a:prstGeom>
          <a:noFill/>
        </p:spPr>
      </p:pic>
      <p:pic>
        <p:nvPicPr>
          <p:cNvPr id="8" name="Picture 2" descr="&amp;Ncy;&amp;acy;&amp;vcy;&amp;acy;&amp;gcy;&amp;rcy;&amp;ucy;&amp;dcy;&amp;acy;&amp;kcy; (&amp;Mcy;&amp;iukcy;&amp;ncy;&amp;scy;&amp;kcy;&amp;acy;&amp;yacy; &amp;gcy;&amp;ucy;&amp;bcy;&amp;iecy;&amp;rcy;&amp;ncy;&amp;yacy;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619" y="3672135"/>
            <a:ext cx="3744416" cy="2376265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467643" y="6120407"/>
            <a:ext cx="2537874" cy="226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7000"/>
              </a:lnSpc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e-BY" sz="1000" b="1" dirty="0" smtClean="0">
                <a:solidFill>
                  <a:srgbClr val="006B6B"/>
                </a:solidFill>
                <a:cs typeface="Arial Unicode MS" charset="0"/>
              </a:rPr>
              <a:t>Наваградак. Малюнак Н. Орды (1876)</a:t>
            </a:r>
            <a:endParaRPr lang="en-CA" sz="1000" b="1" dirty="0">
              <a:solidFill>
                <a:srgbClr val="006B6B"/>
              </a:solidFill>
              <a:cs typeface="Arial Unicode MS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72099" y="1151855"/>
            <a:ext cx="4824536" cy="2411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08282"/>
                </a:solidFill>
              </a:rPr>
              <a:t>Найболей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старадаўні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беларускіх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замкаў</a:t>
            </a:r>
            <a:r>
              <a:rPr lang="ru-RU" b="1" dirty="0" smtClean="0">
                <a:solidFill>
                  <a:srgbClr val="008282"/>
                </a:solidFill>
              </a:rPr>
              <a:t>. </a:t>
            </a:r>
            <a:r>
              <a:rPr lang="ru-RU" b="1" dirty="0" err="1" smtClean="0">
                <a:solidFill>
                  <a:srgbClr val="008282"/>
                </a:solidFill>
              </a:rPr>
              <a:t>Першапачатковая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пабудова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належыць</a:t>
            </a:r>
            <a:r>
              <a:rPr lang="ru-RU" b="1" dirty="0" smtClean="0">
                <a:solidFill>
                  <a:srgbClr val="008282"/>
                </a:solidFill>
              </a:rPr>
              <a:t> да </a:t>
            </a:r>
            <a:r>
              <a:rPr lang="ru-RU" b="1" dirty="0" err="1" smtClean="0">
                <a:solidFill>
                  <a:srgbClr val="FF6600"/>
                </a:solidFill>
              </a:rPr>
              <a:t>сярэдзіны</a:t>
            </a:r>
            <a:r>
              <a:rPr lang="ru-RU" b="1" dirty="0" smtClean="0">
                <a:solidFill>
                  <a:srgbClr val="FF6600"/>
                </a:solidFill>
              </a:rPr>
              <a:t> </a:t>
            </a:r>
            <a:r>
              <a:rPr lang="be-BY" b="1" dirty="0" smtClean="0">
                <a:solidFill>
                  <a:srgbClr val="FF6600"/>
                </a:solidFill>
              </a:rPr>
              <a:t>13 ст</a:t>
            </a:r>
            <a:r>
              <a:rPr lang="ru-RU" b="1" dirty="0" smtClean="0">
                <a:solidFill>
                  <a:srgbClr val="FF6600"/>
                </a:solidFill>
              </a:rPr>
              <a:t>.</a:t>
            </a:r>
          </a:p>
          <a:p>
            <a:endParaRPr lang="ru-RU" b="1" dirty="0" smtClean="0">
              <a:solidFill>
                <a:srgbClr val="008282"/>
              </a:solidFill>
            </a:endParaRPr>
          </a:p>
          <a:p>
            <a:r>
              <a:rPr lang="ru-RU" b="1" dirty="0" err="1" smtClean="0">
                <a:solidFill>
                  <a:srgbClr val="008282"/>
                </a:solidFill>
              </a:rPr>
              <a:t>Каранаваньне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Міндоўга</a:t>
            </a:r>
            <a:r>
              <a:rPr lang="ru-RU" b="1" dirty="0" smtClean="0">
                <a:solidFill>
                  <a:srgbClr val="008282"/>
                </a:solidFill>
              </a:rPr>
              <a:t>, </a:t>
            </a:r>
            <a:r>
              <a:rPr lang="ru-RU" b="1" dirty="0" err="1" smtClean="0">
                <a:solidFill>
                  <a:srgbClr val="008282"/>
                </a:solidFill>
              </a:rPr>
              <a:t>караля</a:t>
            </a:r>
            <a:r>
              <a:rPr lang="ru-RU" b="1" dirty="0" smtClean="0">
                <a:solidFill>
                  <a:srgbClr val="008282"/>
                </a:solidFill>
              </a:rPr>
              <a:t> ВКЛ, </a:t>
            </a:r>
            <a:r>
              <a:rPr lang="ru-RU" b="1" dirty="0" err="1" smtClean="0">
                <a:solidFill>
                  <a:srgbClr val="008282"/>
                </a:solidFill>
              </a:rPr>
              <a:t>адбылося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Наваградку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</a:t>
            </a:r>
            <a:r>
              <a:rPr lang="ru-RU" b="1" dirty="0" smtClean="0">
                <a:solidFill>
                  <a:srgbClr val="008282"/>
                </a:solidFill>
              </a:rPr>
              <a:t> 1253 </a:t>
            </a:r>
            <a:r>
              <a:rPr lang="ru-RU" b="1" dirty="0" err="1" smtClean="0">
                <a:solidFill>
                  <a:srgbClr val="008282"/>
                </a:solidFill>
              </a:rPr>
              <a:t>годзе</a:t>
            </a:r>
            <a:r>
              <a:rPr lang="ru-RU" b="1" dirty="0" smtClean="0">
                <a:solidFill>
                  <a:srgbClr val="008282"/>
                </a:solidFill>
              </a:rPr>
              <a:t>. </a:t>
            </a:r>
          </a:p>
          <a:p>
            <a:endParaRPr lang="ru-RU" b="1" dirty="0" smtClean="0">
              <a:solidFill>
                <a:srgbClr val="008282"/>
              </a:solidFill>
            </a:endParaRPr>
          </a:p>
          <a:p>
            <a:r>
              <a:rPr lang="ru-RU" b="1" dirty="0" err="1" smtClean="0">
                <a:solidFill>
                  <a:srgbClr val="008282"/>
                </a:solidFill>
              </a:rPr>
              <a:t>Апошняя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перабудова</a:t>
            </a:r>
            <a:r>
              <a:rPr lang="ru-RU" b="1" dirty="0" smtClean="0">
                <a:solidFill>
                  <a:srgbClr val="008282"/>
                </a:solidFill>
              </a:rPr>
              <a:t> замка </a:t>
            </a:r>
            <a:r>
              <a:rPr lang="ru-RU" b="1" dirty="0" err="1" smtClean="0">
                <a:solidFill>
                  <a:srgbClr val="008282"/>
                </a:solidFill>
              </a:rPr>
              <a:t>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ўмацаваньне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прыпадае</a:t>
            </a:r>
            <a:r>
              <a:rPr lang="ru-RU" b="1" dirty="0" smtClean="0">
                <a:solidFill>
                  <a:srgbClr val="008282"/>
                </a:solidFill>
              </a:rPr>
              <a:t> на 1505 год. </a:t>
            </a:r>
          </a:p>
        </p:txBody>
      </p:sp>
      <p:pic>
        <p:nvPicPr>
          <p:cNvPr id="62466" name="Picture 2" descr="http://zamki-belarusi.ru/catalog/n/novogrudok_c_0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107" y="3744143"/>
            <a:ext cx="4104456" cy="208823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6300291" y="5976391"/>
            <a:ext cx="1263487" cy="226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7000"/>
              </a:lnSpc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e-BY" sz="1000" b="1" dirty="0" smtClean="0">
                <a:solidFill>
                  <a:srgbClr val="006B6B"/>
                </a:solidFill>
                <a:cs typeface="Arial Unicode MS" charset="0"/>
              </a:rPr>
              <a:t>Сучасны выгляд</a:t>
            </a:r>
            <a:endParaRPr lang="en-CA" sz="1000" b="1" dirty="0">
              <a:solidFill>
                <a:srgbClr val="006B6B"/>
              </a:solidFill>
              <a:cs typeface="Arial Unicode MS" charset="0"/>
            </a:endParaRPr>
          </a:p>
        </p:txBody>
      </p:sp>
      <p:sp>
        <p:nvSpPr>
          <p:cNvPr id="11" name="Rectangle 1"/>
          <p:cNvSpPr txBox="1">
            <a:spLocks noChangeArrowheads="1"/>
          </p:cNvSpPr>
          <p:nvPr/>
        </p:nvSpPr>
        <p:spPr>
          <a:xfrm>
            <a:off x="683667" y="143743"/>
            <a:ext cx="8331200" cy="792088"/>
          </a:xfrm>
          <a:prstGeom prst="rect">
            <a:avLst/>
          </a:prstGeom>
          <a:ln/>
        </p:spPr>
        <p:txBody>
          <a:bodyPr vert="horz" lIns="91440" tIns="5904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87000"/>
              </a:lnSpc>
              <a:spcBef>
                <a:spcPct val="0"/>
              </a:spcBef>
              <a:spcAft>
                <a:spcPts val="0"/>
              </a:spcAft>
              <a:buClrTx/>
              <a:buSzPct val="45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be-BY" sz="4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28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br>
              <a:rPr kumimoji="0" lang="be-BY" sz="4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28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CA" sz="2200" b="1" i="1" u="none" strike="noStrike" kern="1200" cap="none" spc="0" normalizeH="0" baseline="0" noProof="0" dirty="0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 sz="quarter"/>
          </p:nvPr>
        </p:nvSpPr>
        <p:spPr>
          <a:xfrm>
            <a:off x="1331739" y="215751"/>
            <a:ext cx="6840537" cy="536575"/>
          </a:xfrm>
          <a:ln/>
        </p:spPr>
        <p:txBody>
          <a:bodyPr tIns="59040">
            <a:noAutofit/>
          </a:bodyPr>
          <a:lstStyle/>
          <a:p>
            <a:pPr>
              <a:lnSpc>
                <a:spcPct val="87000"/>
              </a:lnSpc>
              <a:buClrTx/>
              <a:buSzPct val="45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e-BY" b="1" dirty="0" smtClean="0">
                <a:solidFill>
                  <a:srgbClr val="008282"/>
                </a:solidFill>
              </a:rPr>
              <a:t>КАМЯНЕЦ. БЕЛАЯ ВЕЖА</a:t>
            </a:r>
            <a:endParaRPr lang="en-CA" b="1" dirty="0">
              <a:solidFill>
                <a:srgbClr val="008282"/>
              </a:solidFill>
            </a:endParaRP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395635" y="3312095"/>
            <a:ext cx="2447925" cy="3238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71280" rIns="90000" bIns="45000"/>
          <a:lstStyle/>
          <a:p>
            <a:pPr>
              <a:lnSpc>
                <a:spcPct val="87000"/>
              </a:lnSpc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CA" sz="1600" b="1" dirty="0">
              <a:solidFill>
                <a:srgbClr val="006B6B"/>
              </a:solidFill>
              <a:cs typeface="Arial Unicode MS" charset="0"/>
            </a:endParaRP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1152525" y="5832483"/>
            <a:ext cx="3024188" cy="3778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0" tIns="10440" rIns="0" bIns="0"/>
          <a:lstStyle/>
          <a:p>
            <a:pPr algn="ctr"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e-BY" sz="1200" b="1">
                <a:solidFill>
                  <a:srgbClr val="006B6B"/>
                </a:solidFill>
                <a:cs typeface="Arial Unicode MS" charset="0"/>
              </a:rPr>
              <a:t>     </a:t>
            </a:r>
            <a:r>
              <a:rPr lang="be-BY" sz="1600" b="1">
                <a:solidFill>
                  <a:srgbClr val="006B6B"/>
                </a:solidFill>
                <a:cs typeface="Arial Unicode MS" charset="0"/>
              </a:rPr>
              <a:t>           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idx="12"/>
          </p:nvPr>
        </p:nvSpPr>
        <p:spPr>
          <a:xfrm>
            <a:off x="6732339" y="6037262"/>
            <a:ext cx="2260600" cy="442913"/>
          </a:xfrm>
        </p:spPr>
        <p:txBody>
          <a:bodyPr/>
          <a:lstStyle/>
          <a:p>
            <a:fld id="{F2606360-0250-4C50-BBC2-AD37DDC789E6}" type="slidenum">
              <a:rPr lang="en-CA" sz="900" smtClean="0">
                <a:solidFill>
                  <a:srgbClr val="006B6B"/>
                </a:solidFill>
              </a:rPr>
              <a:pPr/>
              <a:t>4</a:t>
            </a:fld>
            <a:endParaRPr lang="en-CA" sz="900" dirty="0">
              <a:solidFill>
                <a:srgbClr val="006B6B"/>
              </a:solidFill>
            </a:endParaRPr>
          </a:p>
        </p:txBody>
      </p:sp>
      <p:pic>
        <p:nvPicPr>
          <p:cNvPr id="48130" name="Picture 2" descr="&amp;Kcy;&amp;acy;&amp;mcy;&amp;yacy;&amp;ncy;&amp;iecy;&amp;tscy;-&amp;Lcy;&amp;iukcy;&amp;tcy;&amp;ocy;&amp;ubrcy;&amp;scy;&amp;kcy;&amp;iukcy; (&amp;Gcy;&amp;rcy;&amp;ocy;&amp;dcy;&amp;zcy;&amp;iecy;&amp;ncy;&amp;scy;&amp;kcy;&amp;acy;&amp;yacy; &amp;gcy;&amp;ucy;&amp;bcy;&amp;iecy;&amp;rcy;&amp;ncy;&amp;yacy;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651" y="1007839"/>
            <a:ext cx="3600400" cy="2592288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683667" y="3744143"/>
            <a:ext cx="2937022" cy="226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7000"/>
              </a:lnSpc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e-BY" sz="1000" b="1" dirty="0" smtClean="0">
                <a:solidFill>
                  <a:srgbClr val="006B6B"/>
                </a:solidFill>
                <a:cs typeface="Arial Unicode MS" charset="0"/>
              </a:rPr>
              <a:t>Камянец-Літоўскі. Малюнак Н. Орды (1876) </a:t>
            </a:r>
            <a:endParaRPr lang="en-CA" sz="1000" b="1" dirty="0">
              <a:solidFill>
                <a:srgbClr val="006B6B"/>
              </a:solidFill>
              <a:cs typeface="Arial Unicode MS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39651" y="4392215"/>
            <a:ext cx="8712968" cy="1380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e-BY" b="1" dirty="0" smtClean="0">
                <a:solidFill>
                  <a:srgbClr val="008282"/>
                </a:solidFill>
              </a:rPr>
              <a:t>Пабудаваны </a:t>
            </a:r>
            <a:r>
              <a:rPr lang="be-BY" b="1" dirty="0" smtClean="0">
                <a:solidFill>
                  <a:srgbClr val="FF6600"/>
                </a:solidFill>
              </a:rPr>
              <a:t>паміж 1276 і 1288  </a:t>
            </a:r>
            <a:r>
              <a:rPr lang="be-BY" b="1" dirty="0" smtClean="0">
                <a:solidFill>
                  <a:srgbClr val="008282"/>
                </a:solidFill>
              </a:rPr>
              <a:t>гадамі, на граніцы з Белавежскай пушчай, недалёка ад Брэста</a:t>
            </a:r>
            <a:r>
              <a:rPr lang="en-CA" b="1" dirty="0" smtClean="0">
                <a:solidFill>
                  <a:srgbClr val="008282"/>
                </a:solidFill>
              </a:rPr>
              <a:t> (</a:t>
            </a:r>
            <a:r>
              <a:rPr lang="be-BY" b="1" dirty="0" smtClean="0">
                <a:solidFill>
                  <a:srgbClr val="FF6600"/>
                </a:solidFill>
              </a:rPr>
              <a:t>Камянецкі раён, Брэсцкая вобласьць</a:t>
            </a:r>
            <a:r>
              <a:rPr lang="be-BY" b="1" dirty="0" smtClean="0">
                <a:solidFill>
                  <a:srgbClr val="008282"/>
                </a:solidFill>
              </a:rPr>
              <a:t>). </a:t>
            </a:r>
          </a:p>
          <a:p>
            <a:endParaRPr lang="be-BY" b="1" dirty="0" smtClean="0">
              <a:solidFill>
                <a:srgbClr val="008282"/>
              </a:solidFill>
            </a:endParaRPr>
          </a:p>
          <a:p>
            <a:r>
              <a:rPr lang="ru-RU" b="1" dirty="0" smtClean="0">
                <a:solidFill>
                  <a:srgbClr val="008282"/>
                </a:solidFill>
              </a:rPr>
              <a:t>Вежа </a:t>
            </a:r>
            <a:r>
              <a:rPr lang="ru-RU" b="1" dirty="0" err="1" smtClean="0">
                <a:solidFill>
                  <a:srgbClr val="008282"/>
                </a:solidFill>
              </a:rPr>
              <a:t>збудавана</a:t>
            </a:r>
            <a:r>
              <a:rPr lang="ru-RU" b="1" dirty="0" smtClean="0">
                <a:solidFill>
                  <a:srgbClr val="008282"/>
                </a:solidFill>
              </a:rPr>
              <a:t> як </a:t>
            </a:r>
            <a:r>
              <a:rPr lang="ru-RU" b="1" dirty="0" err="1" smtClean="0">
                <a:solidFill>
                  <a:srgbClr val="008282"/>
                </a:solidFill>
              </a:rPr>
              <a:t>абарончы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замак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супраць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ятвягаў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дойлідам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Алескам</a:t>
            </a:r>
            <a:r>
              <a:rPr lang="ru-RU" b="1" dirty="0" smtClean="0">
                <a:solidFill>
                  <a:srgbClr val="008282"/>
                </a:solidFill>
              </a:rPr>
              <a:t> па </a:t>
            </a:r>
            <a:r>
              <a:rPr lang="ru-RU" b="1" dirty="0" err="1" smtClean="0">
                <a:solidFill>
                  <a:srgbClr val="008282"/>
                </a:solidFill>
              </a:rPr>
              <a:t>загаду</a:t>
            </a:r>
            <a:r>
              <a:rPr lang="ru-RU" b="1" dirty="0" smtClean="0">
                <a:solidFill>
                  <a:srgbClr val="008282"/>
                </a:solidFill>
              </a:rPr>
              <a:t> князя </a:t>
            </a:r>
            <a:r>
              <a:rPr lang="ru-RU" b="1" dirty="0" err="1" smtClean="0">
                <a:solidFill>
                  <a:srgbClr val="008282"/>
                </a:solidFill>
              </a:rPr>
              <a:t>Ўладзіміра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Валынскага</a:t>
            </a:r>
            <a:r>
              <a:rPr lang="ru-RU" b="1" dirty="0" smtClean="0">
                <a:solidFill>
                  <a:srgbClr val="008282"/>
                </a:solidFill>
              </a:rPr>
              <a:t>.</a:t>
            </a:r>
            <a:endParaRPr lang="en-CA" b="1" dirty="0">
              <a:solidFill>
                <a:srgbClr val="008282"/>
              </a:solidFill>
            </a:endParaRPr>
          </a:p>
        </p:txBody>
      </p:sp>
      <p:pic>
        <p:nvPicPr>
          <p:cNvPr id="58370" name="Picture 2" descr="https://irs3.4sqi.net/img/general/width960/49504901_CNEbVDB1pIGP5jGA2xVpLIoYAbbGyY1xSaYtrQALo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243" y="1007839"/>
            <a:ext cx="2952328" cy="2952056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6660331" y="4032175"/>
            <a:ext cx="1263487" cy="226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7000"/>
              </a:lnSpc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e-BY" sz="1000" b="1" dirty="0" smtClean="0">
                <a:solidFill>
                  <a:srgbClr val="006B6B"/>
                </a:solidFill>
                <a:cs typeface="Arial Unicode MS" charset="0"/>
              </a:rPr>
              <a:t>Сучасны выгляд</a:t>
            </a:r>
            <a:endParaRPr lang="en-CA" sz="1000" b="1" dirty="0">
              <a:solidFill>
                <a:srgbClr val="006B6B"/>
              </a:solidFill>
              <a:cs typeface="Arial Unicode MS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title" sz="quarter"/>
          </p:nvPr>
        </p:nvSpPr>
        <p:spPr>
          <a:xfrm>
            <a:off x="755675" y="215751"/>
            <a:ext cx="8331200" cy="669925"/>
          </a:xfrm>
          <a:ln/>
        </p:spPr>
        <p:txBody>
          <a:bodyPr tIns="59040">
            <a:normAutofit fontScale="90000"/>
          </a:bodyPr>
          <a:lstStyle/>
          <a:p>
            <a:pPr>
              <a:lnSpc>
                <a:spcPct val="87000"/>
              </a:lnSpc>
              <a:buClrTx/>
              <a:buSzPct val="45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e-BY" sz="4900" b="1" dirty="0" smtClean="0">
                <a:solidFill>
                  <a:srgbClr val="008282"/>
                </a:solidFill>
              </a:rPr>
              <a:t>КРЭЎСКІ ЗАМАК </a:t>
            </a:r>
            <a:br>
              <a:rPr lang="be-BY" sz="4900" b="1" dirty="0" smtClean="0">
                <a:solidFill>
                  <a:srgbClr val="008282"/>
                </a:solidFill>
              </a:rPr>
            </a:br>
            <a:r>
              <a:rPr lang="be-BY" sz="2000" b="1" dirty="0" smtClean="0">
                <a:solidFill>
                  <a:srgbClr val="FF6600"/>
                </a:solidFill>
              </a:rPr>
              <a:t>(в. Крэва, Смаргонскі раён, Гродзенская вобласьць)</a:t>
            </a:r>
            <a:endParaRPr lang="en-CA" sz="2200" b="1" i="1" dirty="0">
              <a:solidFill>
                <a:srgbClr val="FF6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>
          <a:xfrm>
            <a:off x="6732339" y="6120407"/>
            <a:ext cx="2260600" cy="359768"/>
          </a:xfrm>
        </p:spPr>
        <p:txBody>
          <a:bodyPr/>
          <a:lstStyle/>
          <a:p>
            <a:fld id="{F2606360-0250-4C50-BBC2-AD37DDC789E6}" type="slidenum">
              <a:rPr lang="en-CA" sz="900" smtClean="0">
                <a:solidFill>
                  <a:srgbClr val="006B6B"/>
                </a:solidFill>
              </a:rPr>
              <a:pPr/>
              <a:t>5</a:t>
            </a:fld>
            <a:endParaRPr lang="en-CA" sz="900" dirty="0">
              <a:solidFill>
                <a:srgbClr val="006B6B"/>
              </a:solidFill>
            </a:endParaRPr>
          </a:p>
        </p:txBody>
      </p:sp>
      <p:pic>
        <p:nvPicPr>
          <p:cNvPr id="46082" name="Picture 2" descr="&amp;Kcy;&amp;rcy;&amp;ecy;&amp;vcy;&amp;acy; (&amp;Vcy;&amp;iukcy;&amp;lcy;&amp;iecy;&amp;ncy;&amp;scy;&amp;kcy;&amp;acy;&amp;yacy; &amp;gcy;&amp;ucy;&amp;bcy;&amp;iecy;&amp;rcy;&amp;ncy;&amp;yacy;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643" y="1223863"/>
            <a:ext cx="3744416" cy="2347491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6372299" y="5832375"/>
            <a:ext cx="1263487" cy="226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7000"/>
              </a:lnSpc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e-BY" sz="1000" b="1" dirty="0" smtClean="0">
                <a:solidFill>
                  <a:srgbClr val="006B6B"/>
                </a:solidFill>
                <a:cs typeface="Arial Unicode MS" charset="0"/>
              </a:rPr>
              <a:t>Сучасны выгляд</a:t>
            </a:r>
            <a:endParaRPr lang="en-CA" sz="1000" b="1" dirty="0">
              <a:solidFill>
                <a:srgbClr val="006B6B"/>
              </a:solidFill>
              <a:cs typeface="Arial Unicode MS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16115" y="1295871"/>
            <a:ext cx="4320480" cy="2153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08282"/>
                </a:solidFill>
              </a:rPr>
              <a:t>Збудаваны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FF6600"/>
                </a:solidFill>
              </a:rPr>
              <a:t>пачатку</a:t>
            </a:r>
            <a:r>
              <a:rPr lang="ru-RU" b="1" dirty="0" smtClean="0">
                <a:solidFill>
                  <a:srgbClr val="FF6600"/>
                </a:solidFill>
              </a:rPr>
              <a:t> </a:t>
            </a:r>
            <a:r>
              <a:rPr lang="be-BY" b="1" dirty="0" smtClean="0">
                <a:solidFill>
                  <a:srgbClr val="FF6600"/>
                </a:solidFill>
              </a:rPr>
              <a:t>14</a:t>
            </a:r>
            <a:r>
              <a:rPr lang="en-CA" b="1" dirty="0" smtClean="0">
                <a:solidFill>
                  <a:srgbClr val="FF6600"/>
                </a:solidFill>
              </a:rPr>
              <a:t> </a:t>
            </a:r>
            <a:r>
              <a:rPr lang="ru-RU" b="1" dirty="0" smtClean="0">
                <a:solidFill>
                  <a:srgbClr val="FF6600"/>
                </a:solidFill>
              </a:rPr>
              <a:t>ст. </a:t>
            </a:r>
            <a:r>
              <a:rPr lang="ru-RU" b="1" dirty="0" smtClean="0">
                <a:solidFill>
                  <a:srgbClr val="008282"/>
                </a:solidFill>
              </a:rPr>
              <a:t>у часы </a:t>
            </a:r>
          </a:p>
          <a:p>
            <a:r>
              <a:rPr lang="ru-RU" b="1" dirty="0" err="1" smtClean="0">
                <a:solidFill>
                  <a:srgbClr val="008282"/>
                </a:solidFill>
              </a:rPr>
              <a:t>Гедыміна</a:t>
            </a:r>
            <a:r>
              <a:rPr lang="ru-RU" b="1" dirty="0" smtClean="0">
                <a:solidFill>
                  <a:srgbClr val="008282"/>
                </a:solidFill>
              </a:rPr>
              <a:t>. </a:t>
            </a:r>
            <a:r>
              <a:rPr lang="ru-RU" b="1" dirty="0" err="1" smtClean="0">
                <a:solidFill>
                  <a:srgbClr val="008282"/>
                </a:solidFill>
              </a:rPr>
              <a:t>Пазьней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замак</a:t>
            </a:r>
            <a:r>
              <a:rPr lang="ru-RU" b="1" dirty="0" smtClean="0">
                <a:solidFill>
                  <a:srgbClr val="008282"/>
                </a:solidFill>
              </a:rPr>
              <a:t> у </a:t>
            </a:r>
            <a:r>
              <a:rPr lang="ru-RU" b="1" dirty="0" err="1" smtClean="0">
                <a:solidFill>
                  <a:srgbClr val="008282"/>
                </a:solidFill>
              </a:rPr>
              <a:t>Крэве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зьяўляўся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сталай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рэзыдэнцыяй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Альгерда</a:t>
            </a:r>
            <a:r>
              <a:rPr lang="ru-RU" b="1" dirty="0" smtClean="0">
                <a:solidFill>
                  <a:srgbClr val="008282"/>
                </a:solidFill>
              </a:rPr>
              <a:t>.</a:t>
            </a:r>
          </a:p>
          <a:p>
            <a:r>
              <a:rPr lang="ru-RU" b="1" dirty="0" smtClean="0">
                <a:solidFill>
                  <a:srgbClr val="008282"/>
                </a:solidFill>
              </a:rPr>
              <a:t>Тут, у 1382 г. </a:t>
            </a:r>
            <a:r>
              <a:rPr lang="ru-RU" b="1" dirty="0" err="1" smtClean="0">
                <a:solidFill>
                  <a:srgbClr val="008282"/>
                </a:solidFill>
              </a:rPr>
              <a:t>быў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забіты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Кейстут</a:t>
            </a:r>
            <a:r>
              <a:rPr lang="ru-RU" b="1" dirty="0" smtClean="0">
                <a:solidFill>
                  <a:srgbClr val="008282"/>
                </a:solidFill>
              </a:rPr>
              <a:t>. </a:t>
            </a:r>
          </a:p>
          <a:p>
            <a:endParaRPr lang="ru-RU" b="1" dirty="0" smtClean="0">
              <a:solidFill>
                <a:srgbClr val="008282"/>
              </a:solidFill>
            </a:endParaRPr>
          </a:p>
          <a:p>
            <a:r>
              <a:rPr lang="ru-RU" b="1" dirty="0" smtClean="0">
                <a:solidFill>
                  <a:srgbClr val="008282"/>
                </a:solidFill>
              </a:rPr>
              <a:t>У 1385 г. у замку  </a:t>
            </a:r>
            <a:r>
              <a:rPr lang="ru-RU" b="1" dirty="0" err="1" smtClean="0">
                <a:solidFill>
                  <a:srgbClr val="008282"/>
                </a:solidFill>
              </a:rPr>
              <a:t>заключаны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</a:p>
          <a:p>
            <a:r>
              <a:rPr lang="ru-RU" b="1" dirty="0" err="1" smtClean="0">
                <a:solidFill>
                  <a:srgbClr val="008282"/>
                </a:solidFill>
              </a:rPr>
              <a:t>шлюбны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кантракт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Ягайлы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Ядвігі</a:t>
            </a:r>
            <a:r>
              <a:rPr lang="ru-RU" b="1" dirty="0" smtClean="0">
                <a:solidFill>
                  <a:srgbClr val="008282"/>
                </a:solidFill>
              </a:rPr>
              <a:t>. </a:t>
            </a:r>
            <a:endParaRPr lang="ru-RU" b="1" dirty="0">
              <a:solidFill>
                <a:srgbClr val="008282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43707" y="3600127"/>
            <a:ext cx="2537874" cy="226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7000"/>
              </a:lnSpc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e-BY" sz="1000" b="1" dirty="0" smtClean="0">
                <a:solidFill>
                  <a:srgbClr val="006B6B"/>
                </a:solidFill>
                <a:cs typeface="Arial Unicode MS" charset="0"/>
              </a:rPr>
              <a:t>Навагрудак. Малюнак Н. Орды (1877)</a:t>
            </a:r>
            <a:endParaRPr lang="en-CA" sz="1000" b="1" dirty="0">
              <a:solidFill>
                <a:srgbClr val="006B6B"/>
              </a:solidFill>
              <a:cs typeface="Arial Unicode MS" charset="0"/>
            </a:endParaRPr>
          </a:p>
        </p:txBody>
      </p:sp>
      <p:pic>
        <p:nvPicPr>
          <p:cNvPr id="60418" name="Picture 2" descr="http://www.radzima.org/images/pamatniki/1718/hrsmkrev01-2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131" y="3744143"/>
            <a:ext cx="3816424" cy="2016224"/>
          </a:xfrm>
          <a:prstGeom prst="rect">
            <a:avLst/>
          </a:prstGeom>
          <a:noFill/>
        </p:spPr>
      </p:pic>
      <p:pic>
        <p:nvPicPr>
          <p:cNvPr id="60420" name="Picture 4" descr="http://www.radzima.org/images/pamatniki/1718/hrsmkrev01-0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643" y="3960167"/>
            <a:ext cx="3744416" cy="2016225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/>
        </p:nvSpPr>
        <p:spPr>
          <a:xfrm>
            <a:off x="1475755" y="5976391"/>
            <a:ext cx="1160895" cy="226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7000"/>
              </a:lnSpc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e-BY" sz="1000" b="1" dirty="0" smtClean="0">
                <a:solidFill>
                  <a:srgbClr val="006B6B"/>
                </a:solidFill>
                <a:cs typeface="Arial Unicode MS" charset="0"/>
              </a:rPr>
              <a:t>Рэканструкцыя</a:t>
            </a:r>
            <a:endParaRPr lang="en-CA" sz="1000" b="1" dirty="0">
              <a:solidFill>
                <a:srgbClr val="006B6B"/>
              </a:solidFill>
              <a:cs typeface="Arial Unicode MS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3996035" y="143743"/>
            <a:ext cx="5472608" cy="719807"/>
          </a:xfrm>
        </p:spPr>
        <p:txBody>
          <a:bodyPr>
            <a:normAutofit fontScale="90000"/>
          </a:bodyPr>
          <a:lstStyle/>
          <a:p>
            <a:r>
              <a:rPr lang="be-BY" b="1" dirty="0" smtClean="0">
                <a:solidFill>
                  <a:srgbClr val="007878"/>
                </a:solidFill>
              </a:rPr>
              <a:t>ЛІДСКІ ЗАМАК </a:t>
            </a:r>
            <a:br>
              <a:rPr lang="be-BY" b="1" dirty="0" smtClean="0">
                <a:solidFill>
                  <a:srgbClr val="007878"/>
                </a:solidFill>
              </a:rPr>
            </a:br>
            <a:r>
              <a:rPr lang="be-BY" sz="2000" b="1" dirty="0" smtClean="0">
                <a:solidFill>
                  <a:srgbClr val="FF6600"/>
                </a:solidFill>
              </a:rPr>
              <a:t>(Лідскі  раён, Гродзенская вобласьць)</a:t>
            </a:r>
            <a:endParaRPr lang="en-CA" sz="2000" b="1" dirty="0">
              <a:solidFill>
                <a:srgbClr val="FF6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>
          <a:xfrm>
            <a:off x="6732339" y="6037262"/>
            <a:ext cx="2260600" cy="442913"/>
          </a:xfrm>
        </p:spPr>
        <p:txBody>
          <a:bodyPr/>
          <a:lstStyle/>
          <a:p>
            <a:fld id="{F2606360-0250-4C50-BBC2-AD37DDC789E6}" type="slidenum">
              <a:rPr lang="en-CA" sz="900" smtClean="0">
                <a:solidFill>
                  <a:srgbClr val="008282"/>
                </a:solidFill>
              </a:rPr>
              <a:pPr/>
              <a:t>6</a:t>
            </a:fld>
            <a:endParaRPr lang="en-CA" sz="900" dirty="0">
              <a:solidFill>
                <a:srgbClr val="008282"/>
              </a:solidFill>
            </a:endParaRPr>
          </a:p>
        </p:txBody>
      </p:sp>
      <p:pic>
        <p:nvPicPr>
          <p:cNvPr id="46082" name="Picture 2" descr="Ліда над ракой Лідзеяй (Віленская губерня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627" y="791815"/>
            <a:ext cx="3888432" cy="2376264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4788123" y="1439887"/>
            <a:ext cx="4464496" cy="4214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08282"/>
                </a:solidFill>
              </a:rPr>
              <a:t>Паводле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Стрыйкоўскага</a:t>
            </a:r>
            <a:r>
              <a:rPr lang="ru-RU" b="1" dirty="0" smtClean="0">
                <a:solidFill>
                  <a:srgbClr val="008282"/>
                </a:solidFill>
              </a:rPr>
              <a:t>, </a:t>
            </a:r>
            <a:r>
              <a:rPr lang="ru-RU" b="1" dirty="0" err="1" smtClean="0">
                <a:solidFill>
                  <a:srgbClr val="008282"/>
                </a:solidFill>
              </a:rPr>
              <a:t>замак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быў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заснаваны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smtClean="0">
                <a:solidFill>
                  <a:srgbClr val="FF6600"/>
                </a:solidFill>
              </a:rPr>
              <a:t>1323 г.  </a:t>
            </a:r>
          </a:p>
          <a:p>
            <a:endParaRPr lang="ru-RU" b="1" dirty="0" smtClean="0">
              <a:solidFill>
                <a:srgbClr val="008282"/>
              </a:solidFill>
            </a:endParaRPr>
          </a:p>
          <a:p>
            <a:r>
              <a:rPr lang="ru-RU" b="1" dirty="0" err="1" smtClean="0">
                <a:solidFill>
                  <a:srgbClr val="008282"/>
                </a:solidFill>
              </a:rPr>
              <a:t>Вядомыя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разбурэньні</a:t>
            </a:r>
            <a:r>
              <a:rPr lang="ru-RU" b="1" dirty="0" smtClean="0">
                <a:solidFill>
                  <a:srgbClr val="008282"/>
                </a:solidFill>
              </a:rPr>
              <a:t> замку </a:t>
            </a:r>
            <a:r>
              <a:rPr lang="ru-RU" b="1" dirty="0" err="1" smtClean="0">
                <a:solidFill>
                  <a:srgbClr val="008282"/>
                </a:solidFill>
              </a:rPr>
              <a:t>былі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</a:t>
            </a:r>
            <a:r>
              <a:rPr lang="ru-RU" b="1" dirty="0" smtClean="0">
                <a:solidFill>
                  <a:srgbClr val="008282"/>
                </a:solidFill>
              </a:rPr>
              <a:t> часе нападу </a:t>
            </a:r>
            <a:r>
              <a:rPr lang="ru-RU" b="1" dirty="0" err="1" smtClean="0">
                <a:solidFill>
                  <a:srgbClr val="008282"/>
                </a:solidFill>
              </a:rPr>
              <a:t>крыжакоў</a:t>
            </a:r>
            <a:r>
              <a:rPr lang="ru-RU" b="1" dirty="0" smtClean="0">
                <a:solidFill>
                  <a:srgbClr val="008282"/>
                </a:solidFill>
              </a:rPr>
              <a:t>, далей у 1655 </a:t>
            </a:r>
            <a:r>
              <a:rPr lang="ru-RU" b="1" dirty="0" err="1" smtClean="0">
                <a:solidFill>
                  <a:srgbClr val="008282"/>
                </a:solidFill>
              </a:rPr>
              <a:t>і</a:t>
            </a:r>
            <a:r>
              <a:rPr lang="ru-RU" b="1" dirty="0" smtClean="0">
                <a:solidFill>
                  <a:srgbClr val="008282"/>
                </a:solidFill>
              </a:rPr>
              <a:t> 1659 г.г. </a:t>
            </a:r>
            <a:r>
              <a:rPr lang="ru-RU" b="1" dirty="0" err="1" smtClean="0">
                <a:solidFill>
                  <a:srgbClr val="008282"/>
                </a:solidFill>
              </a:rPr>
              <a:t>падчас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вайны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Масквою</a:t>
            </a:r>
            <a:r>
              <a:rPr lang="ru-RU" b="1" dirty="0" smtClean="0">
                <a:solidFill>
                  <a:srgbClr val="008282"/>
                </a:solidFill>
              </a:rPr>
              <a:t>, </a:t>
            </a:r>
            <a:r>
              <a:rPr lang="ru-RU" b="1" dirty="0" err="1" smtClean="0">
                <a:solidFill>
                  <a:srgbClr val="008282"/>
                </a:solidFill>
              </a:rPr>
              <a:t>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нарэшце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пачатку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be-BY" b="1" dirty="0" smtClean="0">
                <a:solidFill>
                  <a:srgbClr val="008282"/>
                </a:solidFill>
              </a:rPr>
              <a:t>18 ст. </a:t>
            </a:r>
            <a:r>
              <a:rPr lang="ru-RU" b="1" dirty="0" smtClean="0">
                <a:solidFill>
                  <a:srgbClr val="008282"/>
                </a:solidFill>
              </a:rPr>
              <a:t>у </a:t>
            </a:r>
            <a:r>
              <a:rPr lang="ru-RU" b="1" dirty="0" err="1" smtClean="0">
                <a:solidFill>
                  <a:srgbClr val="008282"/>
                </a:solidFill>
              </a:rPr>
              <a:t>цягу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вайны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са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шведамі</a:t>
            </a:r>
            <a:r>
              <a:rPr lang="ru-RU" b="1" dirty="0" smtClean="0">
                <a:solidFill>
                  <a:srgbClr val="008282"/>
                </a:solidFill>
              </a:rPr>
              <a:t>. </a:t>
            </a:r>
          </a:p>
          <a:p>
            <a:endParaRPr lang="ru-RU" b="1" dirty="0" smtClean="0">
              <a:solidFill>
                <a:srgbClr val="008282"/>
              </a:solidFill>
            </a:endParaRPr>
          </a:p>
          <a:p>
            <a:r>
              <a:rPr lang="ru-RU" b="1" dirty="0" err="1" smtClean="0">
                <a:solidFill>
                  <a:srgbClr val="008282"/>
                </a:solidFill>
              </a:rPr>
              <a:t>Асноўны</a:t>
            </a:r>
            <a:r>
              <a:rPr lang="ru-RU" b="1" dirty="0" smtClean="0">
                <a:solidFill>
                  <a:srgbClr val="008282"/>
                </a:solidFill>
              </a:rPr>
              <a:t>, </a:t>
            </a:r>
            <a:r>
              <a:rPr lang="ru-RU" b="1" dirty="0" err="1" smtClean="0">
                <a:solidFill>
                  <a:srgbClr val="008282"/>
                </a:solidFill>
              </a:rPr>
              <a:t>каменны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масіў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захоўваўся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больш-менш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цалкам</a:t>
            </a:r>
            <a:r>
              <a:rPr lang="ru-RU" b="1" dirty="0" smtClean="0">
                <a:solidFill>
                  <a:srgbClr val="008282"/>
                </a:solidFill>
              </a:rPr>
              <a:t> аж да 1794 году, </a:t>
            </a:r>
            <a:r>
              <a:rPr lang="ru-RU" b="1" dirty="0" err="1" smtClean="0">
                <a:solidFill>
                  <a:srgbClr val="008282"/>
                </a:solidFill>
              </a:rPr>
              <a:t>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толькі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пачынаючы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таго</a:t>
            </a:r>
            <a:r>
              <a:rPr lang="ru-RU" b="1" dirty="0" smtClean="0">
                <a:solidFill>
                  <a:srgbClr val="008282"/>
                </a:solidFill>
              </a:rPr>
              <a:t> часу </a:t>
            </a:r>
            <a:r>
              <a:rPr lang="ru-RU" b="1" dirty="0" err="1" smtClean="0">
                <a:solidFill>
                  <a:srgbClr val="008282"/>
                </a:solidFill>
              </a:rPr>
              <a:t>пачаў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паступова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нішчыцца</a:t>
            </a:r>
            <a:r>
              <a:rPr lang="ru-RU" b="1" dirty="0" smtClean="0">
                <a:solidFill>
                  <a:srgbClr val="008282"/>
                </a:solidFill>
              </a:rPr>
              <a:t>.</a:t>
            </a:r>
          </a:p>
          <a:p>
            <a:endParaRPr lang="ru-RU" b="1" dirty="0" smtClean="0">
              <a:solidFill>
                <a:srgbClr val="008282"/>
              </a:solidFill>
            </a:endParaRPr>
          </a:p>
          <a:p>
            <a:r>
              <a:rPr lang="ru-RU" b="1" dirty="0" err="1" smtClean="0">
                <a:solidFill>
                  <a:srgbClr val="008282"/>
                </a:solidFill>
              </a:rPr>
              <a:t>Рэканструкцыю</a:t>
            </a:r>
            <a:r>
              <a:rPr lang="ru-RU" b="1" dirty="0" smtClean="0">
                <a:solidFill>
                  <a:srgbClr val="008282"/>
                </a:solidFill>
              </a:rPr>
              <a:t> замка </a:t>
            </a:r>
            <a:r>
              <a:rPr lang="ru-RU" b="1" dirty="0" err="1" smtClean="0">
                <a:solidFill>
                  <a:srgbClr val="008282"/>
                </a:solidFill>
              </a:rPr>
              <a:t>плануецца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скончыць</a:t>
            </a:r>
            <a:r>
              <a:rPr lang="ru-RU" b="1" dirty="0" smtClean="0">
                <a:solidFill>
                  <a:srgbClr val="008282"/>
                </a:solidFill>
              </a:rPr>
              <a:t> у 2014 г.</a:t>
            </a:r>
            <a:endParaRPr lang="en-CA" b="1" dirty="0">
              <a:solidFill>
                <a:srgbClr val="008282"/>
              </a:solidFill>
            </a:endParaRPr>
          </a:p>
        </p:txBody>
      </p:sp>
      <p:pic>
        <p:nvPicPr>
          <p:cNvPr id="48130" name="Picture 2" descr="http://shampan.by/upload/medialibrary/815/8152661ba5ab494c0cb3b1a6cfa5c55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651" y="3456111"/>
            <a:ext cx="3816424" cy="2448271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1403747" y="3240087"/>
            <a:ext cx="2084225" cy="226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7000"/>
              </a:lnSpc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e-BY" sz="1000" b="1" dirty="0" smtClean="0">
                <a:solidFill>
                  <a:srgbClr val="006B6B"/>
                </a:solidFill>
                <a:cs typeface="Arial Unicode MS" charset="0"/>
              </a:rPr>
              <a:t>Ліда. Малюнак Н. Орды (1876)</a:t>
            </a:r>
            <a:endParaRPr lang="en-CA" sz="1000" b="1" dirty="0">
              <a:solidFill>
                <a:srgbClr val="006B6B"/>
              </a:solidFill>
              <a:cs typeface="Arial Unicode MS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59731" y="5976391"/>
            <a:ext cx="1263487" cy="226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7000"/>
              </a:lnSpc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e-BY" sz="1000" b="1" dirty="0" smtClean="0">
                <a:solidFill>
                  <a:srgbClr val="006B6B"/>
                </a:solidFill>
                <a:cs typeface="Arial Unicode MS" charset="0"/>
              </a:rPr>
              <a:t>Сучасны выгляд</a:t>
            </a:r>
            <a:endParaRPr lang="en-CA" sz="1000" b="1" dirty="0">
              <a:solidFill>
                <a:srgbClr val="006B6B"/>
              </a:solidFill>
              <a:cs typeface="Arial Unicode MS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643" y="143743"/>
            <a:ext cx="8748237" cy="604314"/>
          </a:xfrm>
        </p:spPr>
        <p:txBody>
          <a:bodyPr>
            <a:normAutofit fontScale="90000"/>
          </a:bodyPr>
          <a:lstStyle/>
          <a:p>
            <a:r>
              <a:rPr lang="be-BY" b="1" dirty="0" smtClean="0">
                <a:solidFill>
                  <a:srgbClr val="008282"/>
                </a:solidFill>
              </a:rPr>
              <a:t>ВІЦЕБСКІ ЗАМАК</a:t>
            </a:r>
            <a:endParaRPr lang="en-CA" b="1" dirty="0">
              <a:solidFill>
                <a:srgbClr val="008282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804347" y="6135166"/>
            <a:ext cx="2268061" cy="345009"/>
          </a:xfrm>
        </p:spPr>
        <p:txBody>
          <a:bodyPr/>
          <a:lstStyle/>
          <a:p>
            <a:fld id="{87BB05C7-BA5F-4B40-AE96-9B71BA51B8D7}" type="slidenum">
              <a:rPr lang="en-CA" sz="900" smtClean="0">
                <a:solidFill>
                  <a:srgbClr val="008282"/>
                </a:solidFill>
              </a:rPr>
              <a:pPr/>
              <a:t>7</a:t>
            </a:fld>
            <a:endParaRPr lang="en-CA" sz="900" dirty="0">
              <a:solidFill>
                <a:srgbClr val="008282"/>
              </a:solidFill>
            </a:endParaRPr>
          </a:p>
        </p:txBody>
      </p:sp>
      <p:pic>
        <p:nvPicPr>
          <p:cNvPr id="2050" name="Picture 2" descr="Файл:Viciebski zamak. Віцебскі замак (N. Orda, XIX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611" y="863823"/>
            <a:ext cx="3744416" cy="230425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51619" y="3312095"/>
            <a:ext cx="3509788" cy="235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err="1" smtClean="0">
                <a:solidFill>
                  <a:srgbClr val="008282"/>
                </a:solidFill>
              </a:rPr>
              <a:t>Руіны</a:t>
            </a:r>
            <a:r>
              <a:rPr lang="ru-RU" sz="1000" b="1" dirty="0" smtClean="0">
                <a:solidFill>
                  <a:srgbClr val="008282"/>
                </a:solidFill>
              </a:rPr>
              <a:t> </a:t>
            </a:r>
            <a:r>
              <a:rPr lang="ru-RU" sz="1000" b="1" dirty="0" err="1" smtClean="0">
                <a:solidFill>
                  <a:srgbClr val="008282"/>
                </a:solidFill>
              </a:rPr>
              <a:t>Віцебскага</a:t>
            </a:r>
            <a:r>
              <a:rPr lang="ru-RU" sz="1000" b="1" dirty="0" smtClean="0">
                <a:solidFill>
                  <a:srgbClr val="008282"/>
                </a:solidFill>
              </a:rPr>
              <a:t> замка. Н. Орда 2-я </a:t>
            </a:r>
            <a:r>
              <a:rPr lang="ru-RU" sz="1000" b="1" dirty="0" err="1" smtClean="0">
                <a:solidFill>
                  <a:srgbClr val="008282"/>
                </a:solidFill>
              </a:rPr>
              <a:t>палова</a:t>
            </a:r>
            <a:r>
              <a:rPr lang="ru-RU" sz="1000" b="1" dirty="0" smtClean="0">
                <a:solidFill>
                  <a:srgbClr val="008282"/>
                </a:solidFill>
              </a:rPr>
              <a:t> XIX ст.</a:t>
            </a:r>
            <a:endParaRPr lang="en-CA" sz="1000" b="1" dirty="0">
              <a:solidFill>
                <a:srgbClr val="008282"/>
              </a:solidFill>
            </a:endParaRP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4212059" y="1007839"/>
            <a:ext cx="5364188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 hangingPunct="1">
              <a:lnSpc>
                <a:spcPct val="100000"/>
              </a:lnSpc>
              <a:buClrTx/>
              <a:buSzTx/>
            </a:pPr>
            <a:r>
              <a:rPr lang="ru-RU" sz="1600" b="1" dirty="0" err="1" smtClean="0">
                <a:solidFill>
                  <a:srgbClr val="008282"/>
                </a:solidFill>
              </a:rPr>
              <a:t>Віцебскія</a:t>
            </a:r>
            <a:r>
              <a:rPr lang="ru-RU" sz="1600" b="1" dirty="0" smtClean="0">
                <a:solidFill>
                  <a:srgbClr val="008282"/>
                </a:solidFill>
              </a:rPr>
              <a:t> </a:t>
            </a:r>
            <a:r>
              <a:rPr lang="ru-RU" sz="1600" b="1" dirty="0" err="1" smtClean="0">
                <a:solidFill>
                  <a:srgbClr val="008282"/>
                </a:solidFill>
              </a:rPr>
              <a:t>замкі</a:t>
            </a:r>
            <a:r>
              <a:rPr lang="ru-RU" sz="1600" b="1" dirty="0" smtClean="0">
                <a:solidFill>
                  <a:srgbClr val="008282"/>
                </a:solidFill>
              </a:rPr>
              <a:t>  - </a:t>
            </a:r>
            <a:r>
              <a:rPr lang="ru-RU" sz="1600" b="1" dirty="0" err="1" smtClean="0">
                <a:solidFill>
                  <a:srgbClr val="008282"/>
                </a:solidFill>
              </a:rPr>
              <a:t>сістэма</a:t>
            </a:r>
            <a:r>
              <a:rPr lang="ru-RU" sz="1600" b="1" dirty="0" smtClean="0">
                <a:solidFill>
                  <a:srgbClr val="008282"/>
                </a:solidFill>
              </a:rPr>
              <a:t> </a:t>
            </a:r>
            <a:r>
              <a:rPr lang="ru-RU" sz="1600" b="1" dirty="0" err="1" smtClean="0">
                <a:solidFill>
                  <a:srgbClr val="008282"/>
                </a:solidFill>
              </a:rPr>
              <a:t>абарончых</a:t>
            </a:r>
            <a:r>
              <a:rPr lang="ru-RU" sz="1600" b="1" dirty="0" smtClean="0">
                <a:solidFill>
                  <a:srgbClr val="008282"/>
                </a:solidFill>
              </a:rPr>
              <a:t> </a:t>
            </a:r>
            <a:r>
              <a:rPr lang="ru-RU" sz="1600" b="1" dirty="0" err="1" smtClean="0">
                <a:solidFill>
                  <a:srgbClr val="008282"/>
                </a:solidFill>
              </a:rPr>
              <a:t>збудаваньняў</a:t>
            </a:r>
            <a:r>
              <a:rPr lang="ru-RU" sz="1600" b="1" dirty="0" smtClean="0">
                <a:solidFill>
                  <a:srgbClr val="008282"/>
                </a:solidFill>
              </a:rPr>
              <a:t>.  </a:t>
            </a:r>
            <a:r>
              <a:rPr lang="ru-RU" sz="1600" b="1" dirty="0" err="1" smtClean="0">
                <a:solidFill>
                  <a:srgbClr val="008282"/>
                </a:solidFill>
              </a:rPr>
              <a:t>Складаліся</a:t>
            </a:r>
            <a:r>
              <a:rPr lang="ru-RU" sz="1600" b="1" dirty="0" smtClean="0">
                <a:solidFill>
                  <a:srgbClr val="008282"/>
                </a:solidFill>
              </a:rPr>
              <a:t> </a:t>
            </a:r>
            <a:r>
              <a:rPr lang="ru-RU" sz="1600" b="1" dirty="0" err="1" smtClean="0">
                <a:solidFill>
                  <a:srgbClr val="008282"/>
                </a:solidFill>
              </a:rPr>
              <a:t>з</a:t>
            </a:r>
            <a:r>
              <a:rPr lang="ru-RU" sz="1600" b="1" dirty="0" smtClean="0">
                <a:solidFill>
                  <a:srgbClr val="008282"/>
                </a:solidFill>
              </a:rPr>
              <a:t> </a:t>
            </a:r>
            <a:r>
              <a:rPr lang="ru-RU" sz="1600" b="1" dirty="0" err="1" smtClean="0">
                <a:solidFill>
                  <a:srgbClr val="008282"/>
                </a:solidFill>
              </a:rPr>
              <a:t>Горнага</a:t>
            </a:r>
            <a:r>
              <a:rPr lang="ru-RU" sz="1600" b="1" dirty="0" smtClean="0">
                <a:solidFill>
                  <a:srgbClr val="008282"/>
                </a:solidFill>
              </a:rPr>
              <a:t>, </a:t>
            </a:r>
            <a:r>
              <a:rPr lang="ru-RU" sz="1600" b="1" dirty="0" err="1" smtClean="0">
                <a:solidFill>
                  <a:srgbClr val="008282"/>
                </a:solidFill>
              </a:rPr>
              <a:t>Ніжняга</a:t>
            </a:r>
            <a:r>
              <a:rPr lang="ru-RU" sz="1600" b="1" dirty="0" smtClean="0">
                <a:solidFill>
                  <a:srgbClr val="008282"/>
                </a:solidFill>
              </a:rPr>
              <a:t> </a:t>
            </a:r>
            <a:r>
              <a:rPr lang="ru-RU" sz="1600" b="1" dirty="0" err="1" smtClean="0">
                <a:solidFill>
                  <a:srgbClr val="008282"/>
                </a:solidFill>
              </a:rPr>
              <a:t>і</a:t>
            </a:r>
            <a:r>
              <a:rPr lang="ru-RU" sz="1600" b="1" dirty="0" smtClean="0">
                <a:solidFill>
                  <a:srgbClr val="008282"/>
                </a:solidFill>
              </a:rPr>
              <a:t> </a:t>
            </a:r>
            <a:r>
              <a:rPr lang="ru-RU" sz="1600" b="1" dirty="0" err="1" smtClean="0">
                <a:solidFill>
                  <a:srgbClr val="008282"/>
                </a:solidFill>
              </a:rPr>
              <a:t>Ўзгорскага</a:t>
            </a:r>
            <a:r>
              <a:rPr lang="ru-RU" sz="1600" b="1" dirty="0" smtClean="0">
                <a:solidFill>
                  <a:srgbClr val="008282"/>
                </a:solidFill>
              </a:rPr>
              <a:t> </a:t>
            </a:r>
            <a:r>
              <a:rPr lang="ru-RU" sz="1600" b="1" dirty="0" err="1" smtClean="0">
                <a:solidFill>
                  <a:srgbClr val="008282"/>
                </a:solidFill>
              </a:rPr>
              <a:t>замкаў</a:t>
            </a:r>
            <a:r>
              <a:rPr lang="ru-RU" sz="1600" b="1" dirty="0" smtClean="0">
                <a:solidFill>
                  <a:srgbClr val="008282"/>
                </a:solidFill>
              </a:rPr>
              <a:t>. </a:t>
            </a:r>
            <a:r>
              <a:rPr lang="ru-RU" sz="1600" b="1" dirty="0" err="1" smtClean="0">
                <a:solidFill>
                  <a:srgbClr val="008282"/>
                </a:solidFill>
              </a:rPr>
              <a:t>Існавалі</a:t>
            </a:r>
            <a:r>
              <a:rPr lang="ru-RU" sz="1600" b="1" dirty="0" smtClean="0">
                <a:solidFill>
                  <a:srgbClr val="008282"/>
                </a:solidFill>
              </a:rPr>
              <a:t> </a:t>
            </a:r>
            <a:r>
              <a:rPr lang="ru-RU" sz="1600" b="1" dirty="0" err="1" smtClean="0">
                <a:solidFill>
                  <a:srgbClr val="008282"/>
                </a:solidFill>
              </a:rPr>
              <a:t>ў</a:t>
            </a:r>
            <a:r>
              <a:rPr lang="ru-RU" sz="1600" b="1" dirty="0" smtClean="0">
                <a:solidFill>
                  <a:srgbClr val="008282"/>
                </a:solidFill>
              </a:rPr>
              <a:t> </a:t>
            </a:r>
            <a:r>
              <a:rPr lang="be-BY" sz="1600" b="1" dirty="0" smtClean="0">
                <a:solidFill>
                  <a:srgbClr val="008282"/>
                </a:solidFill>
              </a:rPr>
              <a:t>14-18 ст</a:t>
            </a:r>
            <a:r>
              <a:rPr lang="ru-RU" sz="1600" b="1" dirty="0" smtClean="0">
                <a:solidFill>
                  <a:srgbClr val="008282"/>
                </a:solidFill>
              </a:rPr>
              <a:t>. </a:t>
            </a:r>
          </a:p>
          <a:p>
            <a:pPr lvl="0" defTabSz="914400" hangingPunct="1">
              <a:lnSpc>
                <a:spcPct val="100000"/>
              </a:lnSpc>
              <a:buClrTx/>
              <a:buSzTx/>
            </a:pP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Па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далучэньні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Віцебску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да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Вялікага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Княства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Літоўскага</a:t>
            </a:r>
            <a:r>
              <a:rPr kumimoji="0" lang="be-BY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(ВКЛ)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be-BY" sz="1600" b="1" i="0" u="none" strike="noStrike" cap="none" normalizeH="0" baseline="0" dirty="0" smtClean="0">
                <a:ln>
                  <a:noFill/>
                </a:ln>
                <a:solidFill>
                  <a:srgbClr val="FF6600"/>
                </a:solidFill>
                <a:effectLst/>
                <a:latin typeface="Arial" charset="0"/>
                <a:cs typeface="Arial" charset="0"/>
              </a:rPr>
              <a:t>у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FF6600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lang="be-BY" sz="1600" b="1" dirty="0" smtClean="0">
                <a:solidFill>
                  <a:srgbClr val="FF6600"/>
                </a:solidFill>
                <a:cs typeface="Arial" charset="0"/>
              </a:rPr>
              <a:t>14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FF6600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FF6600"/>
                </a:solidFill>
                <a:effectLst/>
                <a:latin typeface="Arial" charset="0"/>
                <a:cs typeface="Arial" charset="0"/>
              </a:rPr>
              <a:t>ст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FF6600"/>
                </a:solidFill>
                <a:effectLst/>
                <a:latin typeface="Arial" charset="0"/>
                <a:cs typeface="Arial" charset="0"/>
              </a:rPr>
              <a:t>.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вялікі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князь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Альгерд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узьвёў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мураваныя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ўмацаваньні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вакол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Горнага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і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Ніжняга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замкаў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. </a:t>
            </a:r>
            <a:endParaRPr kumimoji="0" lang="be-BY" sz="1600" b="1" i="0" u="none" strike="noStrike" cap="none" normalizeH="0" baseline="0" dirty="0" smtClean="0">
              <a:ln>
                <a:noFill/>
              </a:ln>
              <a:solidFill>
                <a:srgbClr val="008282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e-BY" sz="1600" b="1" i="0" u="none" strike="noStrike" cap="none" normalizeH="0" baseline="0" dirty="0" smtClean="0">
              <a:ln>
                <a:noFill/>
              </a:ln>
              <a:solidFill>
                <a:srgbClr val="008282"/>
              </a:solidFill>
              <a:effectLst/>
              <a:latin typeface="Arial" charset="0"/>
              <a:cs typeface="Arial" charset="0"/>
            </a:endParaRPr>
          </a:p>
          <a:p>
            <a:pPr lvl="0" defTabSz="914400" hangingPunct="1">
              <a:lnSpc>
                <a:spcPct val="100000"/>
              </a:lnSpc>
              <a:buClrTx/>
              <a:buSzTx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У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спробе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здабыць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вялікакняскі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тытул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Віцебск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двойчы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lang="be-BY" sz="1600" b="1" dirty="0" smtClean="0">
                <a:solidFill>
                  <a:srgbClr val="008282"/>
                </a:solidFill>
                <a:cs typeface="Arial" charset="0"/>
              </a:rPr>
              <a:t>(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1435</a:t>
            </a:r>
            <a:r>
              <a:rPr lang="be-BY" sz="1600" b="1" dirty="0" smtClean="0">
                <a:solidFill>
                  <a:srgbClr val="008282"/>
                </a:solidFill>
                <a:cs typeface="Arial" charset="0"/>
              </a:rPr>
              <a:t>,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1437</a:t>
            </a:r>
            <a:r>
              <a:rPr lang="be-BY" sz="1600" b="1" dirty="0" smtClean="0">
                <a:solidFill>
                  <a:srgbClr val="008282"/>
                </a:solidFill>
                <a:cs typeface="Arial" charset="0"/>
              </a:rPr>
              <a:t>)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браў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у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аблогу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Міхал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Жыгімонтавіч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.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Тройчы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lang="en-US" sz="1600" b="1" dirty="0" err="1" smtClean="0">
                <a:solidFill>
                  <a:srgbClr val="008282"/>
                </a:solidFill>
                <a:cs typeface="Arial" charset="0"/>
              </a:rPr>
              <a:t>яго</a:t>
            </a:r>
            <a:r>
              <a:rPr lang="en-US" sz="1600" b="1" dirty="0" smtClean="0">
                <a:solidFill>
                  <a:srgbClr val="008282"/>
                </a:solidFill>
                <a:cs typeface="Arial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бе</a:t>
            </a:r>
            <a:r>
              <a:rPr kumimoji="0" lang="be-BY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з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пасьпяхова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штурмавалі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маскоўскія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захопнікі</a:t>
            </a:r>
            <a:r>
              <a:rPr lang="be-BY" sz="1600" b="1" dirty="0" smtClean="0">
                <a:solidFill>
                  <a:srgbClr val="008282"/>
                </a:solidFill>
                <a:cs typeface="Arial" charset="0"/>
              </a:rPr>
              <a:t> (</a:t>
            </a:r>
            <a:r>
              <a:rPr lang="en-US" sz="1600" b="1" dirty="0" smtClean="0">
                <a:solidFill>
                  <a:srgbClr val="008282"/>
                </a:solidFill>
                <a:cs typeface="Arial" charset="0"/>
              </a:rPr>
              <a:t>1516, 1519, 1568</a:t>
            </a:r>
            <a:r>
              <a:rPr lang="be-BY" sz="1600" b="1" dirty="0" smtClean="0">
                <a:solidFill>
                  <a:srgbClr val="008282"/>
                </a:solidFill>
                <a:cs typeface="Arial" charset="0"/>
              </a:rPr>
              <a:t>)</a:t>
            </a:r>
            <a:r>
              <a:rPr lang="en-US" sz="1600" b="1" dirty="0" smtClean="0">
                <a:solidFill>
                  <a:srgbClr val="008282"/>
                </a:solidFill>
                <a:cs typeface="Arial" charset="0"/>
              </a:rPr>
              <a:t>.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rgbClr val="008282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  <a:hlinkClick r:id="rId4"/>
              </a:rPr>
              <a:t>  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rgbClr val="008282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У 1614 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годзе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адбыўся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вялікі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пажар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, у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выніку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якога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большая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драўляная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частка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Ніжняга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і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Горнага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замкаў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ушчэнт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згарэла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. У </a:t>
            </a:r>
            <a:r>
              <a:rPr lang="be-BY" sz="1600" b="1" dirty="0" smtClean="0">
                <a:solidFill>
                  <a:srgbClr val="008282"/>
                </a:solidFill>
                <a:cs typeface="Arial" charset="0"/>
              </a:rPr>
              <a:t>13-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гадовую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вайну</a:t>
            </a:r>
            <a:r>
              <a:rPr kumimoji="0" lang="be-BY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з Масковіяй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(1654—1667)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Віцебскія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замкі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пратрымаліся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даўжэй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за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іншыя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вялікалітоўскія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ўмацаваньні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charset="0"/>
                <a:cs typeface="Arial" charset="0"/>
              </a:rPr>
              <a:t>. </a:t>
            </a:r>
          </a:p>
        </p:txBody>
      </p:sp>
      <p:pic>
        <p:nvPicPr>
          <p:cNvPr id="2053" name="Picture 5" descr="http://bits.wikimedia.org/static-1.23wmf22/skins/common/images/magnify-clip.png">
            <a:hlinkClick r:id="rId4" tooltip="Павялічыць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3825" y="160338"/>
            <a:ext cx="142875" cy="104775"/>
          </a:xfrm>
          <a:prstGeom prst="rect">
            <a:avLst/>
          </a:prstGeom>
          <a:noFill/>
        </p:spPr>
      </p:pic>
      <p:pic>
        <p:nvPicPr>
          <p:cNvPr id="56322" name="Picture 2" descr="Файл:Viciebsk-Pahonia. Віцебск-Пагоня (1672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659" y="3672135"/>
            <a:ext cx="2448272" cy="2016224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827683" y="5760367"/>
            <a:ext cx="2206053" cy="3499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b="1" dirty="0" smtClean="0">
                <a:solidFill>
                  <a:srgbClr val="008282"/>
                </a:solidFill>
              </a:rPr>
              <a:t>Герб </a:t>
            </a:r>
            <a:r>
              <a:rPr lang="ru-RU" sz="1000" b="1" u="sng" dirty="0" err="1" smtClean="0">
                <a:solidFill>
                  <a:srgbClr val="008282"/>
                </a:solidFill>
              </a:rPr>
              <a:t>Віцебскага</a:t>
            </a:r>
            <a:r>
              <a:rPr lang="ru-RU" sz="1000" b="1" u="sng" dirty="0" smtClean="0">
                <a:solidFill>
                  <a:srgbClr val="008282"/>
                </a:solidFill>
              </a:rPr>
              <a:t> </a:t>
            </a:r>
            <a:r>
              <a:rPr lang="ru-RU" sz="1000" b="1" u="sng" dirty="0" err="1" smtClean="0">
                <a:solidFill>
                  <a:srgbClr val="008282"/>
                </a:solidFill>
              </a:rPr>
              <a:t>княства</a:t>
            </a:r>
            <a:r>
              <a:rPr lang="ru-RU" sz="1000" b="1" u="sng" dirty="0" smtClean="0">
                <a:solidFill>
                  <a:srgbClr val="008282"/>
                </a:solidFill>
              </a:rPr>
              <a:t> (1672)</a:t>
            </a:r>
            <a:r>
              <a:rPr lang="ru-RU" dirty="0" smtClean="0"/>
              <a:t> </a:t>
            </a:r>
            <a:endParaRPr lang="en-CA" dirty="0"/>
          </a:p>
        </p:txBody>
      </p:sp>
    </p:spTree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643" y="143743"/>
            <a:ext cx="8748237" cy="648072"/>
          </a:xfrm>
        </p:spPr>
        <p:txBody>
          <a:bodyPr>
            <a:normAutofit fontScale="90000"/>
          </a:bodyPr>
          <a:lstStyle/>
          <a:p>
            <a:r>
              <a:rPr lang="be-BY" b="1" dirty="0" smtClean="0">
                <a:solidFill>
                  <a:srgbClr val="008282"/>
                </a:solidFill>
              </a:rPr>
              <a:t>СТАРЫ ЗАМАК. </a:t>
            </a:r>
            <a:r>
              <a:rPr lang="be-BY" b="1" dirty="0" smtClean="0">
                <a:solidFill>
                  <a:srgbClr val="FF6600"/>
                </a:solidFill>
              </a:rPr>
              <a:t>ГРОДНА</a:t>
            </a:r>
            <a:r>
              <a:rPr lang="en-CA" b="1" dirty="0" smtClean="0">
                <a:solidFill>
                  <a:srgbClr val="FF6600"/>
                </a:solidFill>
              </a:rPr>
              <a:t> </a:t>
            </a:r>
            <a:r>
              <a:rPr lang="en-CA" sz="1800" b="1" dirty="0" smtClean="0">
                <a:solidFill>
                  <a:srgbClr val="FF6600"/>
                </a:solidFill>
              </a:rPr>
              <a:t>(1)</a:t>
            </a:r>
            <a:endParaRPr lang="en-CA" sz="1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020371" y="6135166"/>
            <a:ext cx="2268061" cy="345009"/>
          </a:xfrm>
        </p:spPr>
        <p:txBody>
          <a:bodyPr/>
          <a:lstStyle/>
          <a:p>
            <a:fld id="{87BB05C7-BA5F-4B40-AE96-9B71BA51B8D7}" type="slidenum">
              <a:rPr lang="en-CA" sz="900" smtClean="0">
                <a:solidFill>
                  <a:srgbClr val="008282"/>
                </a:solidFill>
              </a:rPr>
              <a:pPr/>
              <a:t>8</a:t>
            </a:fld>
            <a:endParaRPr lang="en-CA" sz="900" dirty="0">
              <a:solidFill>
                <a:srgbClr val="008282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2099" y="1151855"/>
            <a:ext cx="4464496" cy="4214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08282"/>
                </a:solidFill>
              </a:rPr>
              <a:t>Перабудаваны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Вітаўтам</a:t>
            </a:r>
            <a:r>
              <a:rPr lang="ru-RU" b="1" dirty="0" smtClean="0">
                <a:solidFill>
                  <a:srgbClr val="008282"/>
                </a:solidFill>
              </a:rPr>
              <a:t> у </a:t>
            </a:r>
            <a:r>
              <a:rPr lang="ru-RU" b="1" dirty="0" smtClean="0">
                <a:solidFill>
                  <a:srgbClr val="FF6600"/>
                </a:solidFill>
              </a:rPr>
              <a:t>1398</a:t>
            </a:r>
            <a:r>
              <a:rPr lang="ru-RU" b="1" dirty="0" smtClean="0">
                <a:solidFill>
                  <a:srgbClr val="008282"/>
                </a:solidFill>
              </a:rPr>
              <a:t> г. </a:t>
            </a:r>
            <a:r>
              <a:rPr lang="ru-RU" b="1" dirty="0" err="1" smtClean="0">
                <a:solidFill>
                  <a:srgbClr val="008282"/>
                </a:solidFill>
              </a:rPr>
              <a:t>з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драўлянага</a:t>
            </a:r>
            <a:r>
              <a:rPr lang="ru-RU" b="1" dirty="0" smtClean="0">
                <a:solidFill>
                  <a:srgbClr val="008282"/>
                </a:solidFill>
              </a:rPr>
              <a:t> замка (</a:t>
            </a:r>
            <a:r>
              <a:rPr lang="ru-RU" b="1" dirty="0" err="1" smtClean="0">
                <a:solidFill>
                  <a:srgbClr val="008282"/>
                </a:solidFill>
              </a:rPr>
              <a:t>існаваў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</a:t>
            </a:r>
            <a:r>
              <a:rPr lang="ru-RU" b="1" dirty="0" smtClean="0">
                <a:solidFill>
                  <a:srgbClr val="008282"/>
                </a:solidFill>
              </a:rPr>
              <a:t> 11 ст.) у </a:t>
            </a:r>
            <a:r>
              <a:rPr lang="ru-RU" b="1" dirty="0" err="1" smtClean="0">
                <a:solidFill>
                  <a:srgbClr val="008282"/>
                </a:solidFill>
              </a:rPr>
              <a:t>каменны</a:t>
            </a:r>
            <a:r>
              <a:rPr lang="ru-RU" b="1" dirty="0" smtClean="0">
                <a:solidFill>
                  <a:srgbClr val="008282"/>
                </a:solidFill>
              </a:rPr>
              <a:t>, </a:t>
            </a:r>
            <a:r>
              <a:rPr lang="ru-RU" b="1" dirty="0" err="1" smtClean="0">
                <a:solidFill>
                  <a:srgbClr val="008282"/>
                </a:solidFill>
              </a:rPr>
              <a:t>пазьней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стаў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рэзідэнцыяй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Стэфана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Баторыя</a:t>
            </a:r>
            <a:r>
              <a:rPr lang="ru-RU" b="1" dirty="0" smtClean="0">
                <a:solidFill>
                  <a:srgbClr val="008282"/>
                </a:solidFill>
              </a:rPr>
              <a:t> (1580).</a:t>
            </a:r>
          </a:p>
          <a:p>
            <a:endParaRPr lang="ru-RU" b="1" dirty="0" smtClean="0">
              <a:solidFill>
                <a:srgbClr val="008282"/>
              </a:solidFill>
            </a:endParaRPr>
          </a:p>
          <a:p>
            <a:r>
              <a:rPr lang="ru-RU" b="1" dirty="0" err="1" smtClean="0">
                <a:solidFill>
                  <a:srgbClr val="008282"/>
                </a:solidFill>
              </a:rPr>
              <a:t>Замак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Вітаўта</a:t>
            </a:r>
            <a:r>
              <a:rPr lang="en-CA" b="1" dirty="0" smtClean="0">
                <a:solidFill>
                  <a:srgbClr val="008282"/>
                </a:solidFill>
              </a:rPr>
              <a:t>/</a:t>
            </a:r>
            <a:r>
              <a:rPr lang="ru-RU" b="1" dirty="0" err="1" smtClean="0">
                <a:solidFill>
                  <a:srgbClr val="008282"/>
                </a:solidFill>
              </a:rPr>
              <a:t>Баторыя</a:t>
            </a:r>
            <a:r>
              <a:rPr lang="ru-RU" b="1" dirty="0" smtClean="0">
                <a:solidFill>
                  <a:srgbClr val="008282"/>
                </a:solidFill>
              </a:rPr>
              <a:t> - </a:t>
            </a:r>
            <a:r>
              <a:rPr lang="ru-RU" b="1" dirty="0" err="1" smtClean="0">
                <a:solidFill>
                  <a:srgbClr val="008282"/>
                </a:solidFill>
              </a:rPr>
              <a:t>адзін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найстаражытнейшых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помнікаў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архітэктуры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Беларусі</a:t>
            </a:r>
            <a:r>
              <a:rPr lang="ru-RU" b="1" dirty="0" smtClean="0">
                <a:solidFill>
                  <a:srgbClr val="008282"/>
                </a:solidFill>
              </a:rPr>
              <a:t>, комплекс </a:t>
            </a:r>
            <a:r>
              <a:rPr lang="ru-RU" b="1" dirty="0" err="1" smtClean="0">
                <a:solidFill>
                  <a:srgbClr val="008282"/>
                </a:solidFill>
              </a:rPr>
              <a:t>абарончых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збудаваньняў</a:t>
            </a:r>
            <a:r>
              <a:rPr lang="ru-RU" b="1" dirty="0" smtClean="0">
                <a:solidFill>
                  <a:srgbClr val="008282"/>
                </a:solidFill>
              </a:rPr>
              <a:t>, </a:t>
            </a:r>
            <a:r>
              <a:rPr lang="ru-RU" b="1" dirty="0" err="1" smtClean="0">
                <a:solidFill>
                  <a:srgbClr val="008282"/>
                </a:solidFill>
              </a:rPr>
              <a:t>культавых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сьвецкіх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будынкаў</a:t>
            </a:r>
            <a:r>
              <a:rPr lang="ru-RU" b="1" dirty="0" smtClean="0">
                <a:solidFill>
                  <a:srgbClr val="008282"/>
                </a:solidFill>
              </a:rPr>
              <a:t> 11-19 ст. </a:t>
            </a:r>
          </a:p>
          <a:p>
            <a:endParaRPr lang="ru-RU" b="1" dirty="0" smtClean="0">
              <a:solidFill>
                <a:srgbClr val="008282"/>
              </a:solidFill>
            </a:endParaRPr>
          </a:p>
          <a:p>
            <a:r>
              <a:rPr lang="ru-RU" b="1" dirty="0" err="1" smtClean="0">
                <a:solidFill>
                  <a:srgbClr val="008282"/>
                </a:solidFill>
              </a:rPr>
              <a:t>Разьмешчаны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гістарычным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цэнтры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FF6600"/>
                </a:solidFill>
              </a:rPr>
              <a:t>Гродна</a:t>
            </a:r>
            <a:r>
              <a:rPr lang="ru-RU" b="1" dirty="0" smtClean="0">
                <a:solidFill>
                  <a:srgbClr val="FF6600"/>
                </a:solidFill>
              </a:rPr>
              <a:t> (</a:t>
            </a:r>
            <a:r>
              <a:rPr lang="ru-RU" b="1" dirty="0" err="1" smtClean="0">
                <a:solidFill>
                  <a:srgbClr val="FF6600"/>
                </a:solidFill>
              </a:rPr>
              <a:t>вуліца</a:t>
            </a:r>
            <a:r>
              <a:rPr lang="ru-RU" b="1" dirty="0" smtClean="0">
                <a:solidFill>
                  <a:srgbClr val="FF6600"/>
                </a:solidFill>
              </a:rPr>
              <a:t> </a:t>
            </a:r>
            <a:r>
              <a:rPr lang="ru-RU" b="1" dirty="0" err="1" smtClean="0">
                <a:solidFill>
                  <a:srgbClr val="FF6600"/>
                </a:solidFill>
              </a:rPr>
              <a:t>Замкавая</a:t>
            </a:r>
            <a:r>
              <a:rPr lang="ru-RU" b="1" dirty="0" smtClean="0">
                <a:solidFill>
                  <a:srgbClr val="FF6600"/>
                </a:solidFill>
              </a:rPr>
              <a:t>, 21) </a:t>
            </a:r>
            <a:r>
              <a:rPr lang="ru-RU" b="1" dirty="0" smtClean="0">
                <a:solidFill>
                  <a:srgbClr val="008282"/>
                </a:solidFill>
              </a:rPr>
              <a:t>на </a:t>
            </a:r>
            <a:r>
              <a:rPr lang="ru-RU" b="1" dirty="0" err="1" smtClean="0">
                <a:solidFill>
                  <a:srgbClr val="008282"/>
                </a:solidFill>
              </a:rPr>
              <a:t>высокім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узгорку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на</a:t>
            </a:r>
            <a:r>
              <a:rPr lang="ru-RU" b="1" dirty="0" smtClean="0">
                <a:solidFill>
                  <a:srgbClr val="008282"/>
                </a:solidFill>
              </a:rPr>
              <a:t> правым </a:t>
            </a:r>
            <a:r>
              <a:rPr lang="ru-RU" b="1" dirty="0" err="1" smtClean="0">
                <a:solidFill>
                  <a:srgbClr val="008282"/>
                </a:solidFill>
              </a:rPr>
              <a:t>беразе</a:t>
            </a:r>
            <a:r>
              <a:rPr lang="ru-RU" b="1" dirty="0" smtClean="0">
                <a:solidFill>
                  <a:srgbClr val="008282"/>
                </a:solidFill>
              </a:rPr>
              <a:t> Нёмана </a:t>
            </a:r>
            <a:r>
              <a:rPr lang="ru-RU" b="1" dirty="0" err="1" smtClean="0">
                <a:solidFill>
                  <a:srgbClr val="008282"/>
                </a:solidFill>
              </a:rPr>
              <a:t>пры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ўпадзеньні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яго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рэчкі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Гараднічанкі</a:t>
            </a:r>
            <a:r>
              <a:rPr lang="ru-RU" b="1" dirty="0" smtClean="0">
                <a:solidFill>
                  <a:srgbClr val="008282"/>
                </a:solidFill>
              </a:rPr>
              <a:t>. </a:t>
            </a:r>
            <a:endParaRPr lang="en-CA" b="1" dirty="0">
              <a:solidFill>
                <a:srgbClr val="008282"/>
              </a:solidFill>
            </a:endParaRPr>
          </a:p>
        </p:txBody>
      </p:sp>
      <p:pic>
        <p:nvPicPr>
          <p:cNvPr id="76806" name="Picture 6" descr="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619" y="935831"/>
            <a:ext cx="3528392" cy="2375991"/>
          </a:xfrm>
          <a:prstGeom prst="rect">
            <a:avLst/>
          </a:prstGeom>
          <a:noFill/>
        </p:spPr>
      </p:pic>
      <p:sp>
        <p:nvSpPr>
          <p:cNvPr id="15" name="Rectangle 14"/>
          <p:cNvSpPr/>
          <p:nvPr/>
        </p:nvSpPr>
        <p:spPr>
          <a:xfrm>
            <a:off x="395635" y="3240087"/>
            <a:ext cx="3312368" cy="349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err="1" smtClean="0">
                <a:solidFill>
                  <a:srgbClr val="008282"/>
                </a:solidFill>
              </a:rPr>
              <a:t>Рэканструкцыя</a:t>
            </a:r>
            <a:r>
              <a:rPr lang="ru-RU" sz="1000" b="1" dirty="0" smtClean="0">
                <a:solidFill>
                  <a:srgbClr val="008282"/>
                </a:solidFill>
              </a:rPr>
              <a:t> (А. </a:t>
            </a:r>
            <a:r>
              <a:rPr lang="ru-RU" sz="1000" b="1" dirty="0" err="1" smtClean="0">
                <a:solidFill>
                  <a:srgbClr val="008282"/>
                </a:solidFill>
              </a:rPr>
              <a:t>Краўцэвіча</a:t>
            </a:r>
            <a:r>
              <a:rPr lang="ru-RU" sz="1000" b="1" dirty="0" smtClean="0">
                <a:solidFill>
                  <a:srgbClr val="008282"/>
                </a:solidFill>
              </a:rPr>
              <a:t>, 1993; А. </a:t>
            </a:r>
            <a:r>
              <a:rPr lang="ru-RU" sz="1000" b="1" dirty="0" err="1" smtClean="0">
                <a:solidFill>
                  <a:srgbClr val="008282"/>
                </a:solidFill>
              </a:rPr>
              <a:t>Трусаў</a:t>
            </a:r>
            <a:r>
              <a:rPr lang="ru-RU" sz="1000" b="1" dirty="0" smtClean="0">
                <a:solidFill>
                  <a:srgbClr val="008282"/>
                </a:solidFill>
              </a:rPr>
              <a:t>)</a:t>
            </a:r>
            <a:r>
              <a:rPr lang="ru-RU" dirty="0" smtClean="0"/>
              <a:t>):</a:t>
            </a:r>
            <a:endParaRPr lang="en-CA" dirty="0"/>
          </a:p>
        </p:txBody>
      </p:sp>
      <p:pic>
        <p:nvPicPr>
          <p:cNvPr id="16" name="Picture 2" descr="Файл:Hrodna Vitawt Castle and Kalozha Church 2006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619" y="3672135"/>
            <a:ext cx="3528392" cy="2304528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755675" y="5976391"/>
            <a:ext cx="2232248" cy="235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err="1" smtClean="0">
                <a:solidFill>
                  <a:srgbClr val="008282"/>
                </a:solidFill>
              </a:rPr>
              <a:t>Рэшткі</a:t>
            </a:r>
            <a:r>
              <a:rPr lang="ru-RU" sz="1000" b="1" dirty="0" smtClean="0">
                <a:solidFill>
                  <a:srgbClr val="008282"/>
                </a:solidFill>
              </a:rPr>
              <a:t> </a:t>
            </a:r>
            <a:r>
              <a:rPr lang="ru-RU" sz="1000" b="1" dirty="0" err="1" smtClean="0">
                <a:solidFill>
                  <a:srgbClr val="008282"/>
                </a:solidFill>
              </a:rPr>
              <a:t>сьценаў</a:t>
            </a:r>
            <a:r>
              <a:rPr lang="ru-RU" sz="1000" b="1" dirty="0" smtClean="0">
                <a:solidFill>
                  <a:srgbClr val="008282"/>
                </a:solidFill>
              </a:rPr>
              <a:t> </a:t>
            </a:r>
            <a:r>
              <a:rPr lang="be-BY" sz="1000" b="1" dirty="0" smtClean="0">
                <a:solidFill>
                  <a:srgbClr val="008282"/>
                </a:solidFill>
              </a:rPr>
              <a:t>замка Вітаўта</a:t>
            </a:r>
            <a:endParaRPr lang="ru-RU" sz="1000" b="1" dirty="0">
              <a:solidFill>
                <a:srgbClr val="008282"/>
              </a:solidFill>
            </a:endParaRPr>
          </a:p>
        </p:txBody>
      </p:sp>
    </p:spTree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627" y="215751"/>
            <a:ext cx="7398454" cy="460298"/>
          </a:xfrm>
        </p:spPr>
        <p:txBody>
          <a:bodyPr>
            <a:normAutofit fontScale="90000"/>
          </a:bodyPr>
          <a:lstStyle/>
          <a:p>
            <a:r>
              <a:rPr lang="be-BY" b="1" dirty="0" smtClean="0">
                <a:solidFill>
                  <a:srgbClr val="008282"/>
                </a:solidFill>
              </a:rPr>
              <a:t>СТАРЫ ЗАМАК. </a:t>
            </a:r>
            <a:r>
              <a:rPr lang="be-BY" b="1" dirty="0" smtClean="0">
                <a:solidFill>
                  <a:srgbClr val="FF6600"/>
                </a:solidFill>
              </a:rPr>
              <a:t>ГРОДНА</a:t>
            </a:r>
            <a:r>
              <a:rPr lang="en-CA" b="1" dirty="0" smtClean="0">
                <a:solidFill>
                  <a:srgbClr val="FF6600"/>
                </a:solidFill>
              </a:rPr>
              <a:t> </a:t>
            </a:r>
            <a:r>
              <a:rPr lang="en-CA" sz="1600" b="1" dirty="0" smtClean="0">
                <a:solidFill>
                  <a:srgbClr val="FF6600"/>
                </a:solidFill>
              </a:rPr>
              <a:t>(2)</a:t>
            </a:r>
            <a:endParaRPr lang="en-CA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948363" y="6135166"/>
            <a:ext cx="2268061" cy="345009"/>
          </a:xfrm>
        </p:spPr>
        <p:txBody>
          <a:bodyPr/>
          <a:lstStyle/>
          <a:p>
            <a:fld id="{87BB05C7-BA5F-4B40-AE96-9B71BA51B8D7}" type="slidenum">
              <a:rPr lang="en-CA" sz="900" smtClean="0">
                <a:solidFill>
                  <a:srgbClr val="008282"/>
                </a:solidFill>
              </a:rPr>
              <a:pPr/>
              <a:t>9</a:t>
            </a:fld>
            <a:endParaRPr lang="en-CA" sz="900" dirty="0">
              <a:solidFill>
                <a:srgbClr val="008282"/>
              </a:solidFill>
            </a:endParaRPr>
          </a:p>
        </p:txBody>
      </p:sp>
      <p:pic>
        <p:nvPicPr>
          <p:cNvPr id="4" name="Picture 2" descr="Файл:Old Castle in Grodno 04 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643" y="1079847"/>
            <a:ext cx="2808312" cy="252028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23627" y="3672135"/>
            <a:ext cx="3024336" cy="235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31800" indent="-322263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be-BY" sz="1000" b="1" dirty="0" smtClean="0">
                <a:solidFill>
                  <a:srgbClr val="006B6B"/>
                </a:solidFill>
                <a:cs typeface="Arial Unicode MS" charset="0"/>
              </a:rPr>
              <a:t>Стары замак, від з боку Новага замка, 2012</a:t>
            </a:r>
            <a:endParaRPr lang="en-CA" sz="1000" b="1" dirty="0">
              <a:solidFill>
                <a:srgbClr val="006B6B"/>
              </a:solidFill>
              <a:cs typeface="Arial Unicode MS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3627" y="4032175"/>
            <a:ext cx="3600400" cy="2153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8282"/>
                </a:solidFill>
              </a:rPr>
              <a:t>Да </a:t>
            </a:r>
            <a:r>
              <a:rPr lang="ru-RU" b="1" dirty="0" err="1" smtClean="0">
                <a:solidFill>
                  <a:srgbClr val="008282"/>
                </a:solidFill>
              </a:rPr>
              <a:t>нашых</a:t>
            </a:r>
            <a:r>
              <a:rPr lang="ru-RU" b="1" dirty="0" smtClean="0">
                <a:solidFill>
                  <a:srgbClr val="008282"/>
                </a:solidFill>
              </a:rPr>
              <a:t> дзён </a:t>
            </a:r>
            <a:r>
              <a:rPr lang="ru-RU" b="1" dirty="0" err="1" smtClean="0">
                <a:solidFill>
                  <a:srgbClr val="008282"/>
                </a:solidFill>
              </a:rPr>
              <a:t>захаваліся</a:t>
            </a:r>
            <a:r>
              <a:rPr lang="ru-RU" b="1" dirty="0" smtClean="0">
                <a:solidFill>
                  <a:srgbClr val="008282"/>
                </a:solidFill>
              </a:rPr>
              <a:t> палац, фрагменты </a:t>
            </a:r>
            <a:r>
              <a:rPr lang="ru-RU" b="1" dirty="0" err="1" smtClean="0">
                <a:solidFill>
                  <a:srgbClr val="008282"/>
                </a:solidFill>
              </a:rPr>
              <a:t>абарончых</a:t>
            </a:r>
            <a:r>
              <a:rPr lang="ru-RU" b="1" dirty="0" smtClean="0">
                <a:solidFill>
                  <a:srgbClr val="008282"/>
                </a:solidFill>
              </a:rPr>
              <a:t> сцен, </a:t>
            </a:r>
            <a:r>
              <a:rPr lang="ru-RU" b="1" dirty="0" err="1" smtClean="0">
                <a:solidFill>
                  <a:srgbClr val="008282"/>
                </a:solidFill>
              </a:rPr>
              <a:t>руіны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Ніжняй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Верхняй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цэркваў</a:t>
            </a:r>
            <a:r>
              <a:rPr lang="ru-RU" b="1" dirty="0" smtClean="0">
                <a:solidFill>
                  <a:srgbClr val="008282"/>
                </a:solidFill>
              </a:rPr>
              <a:t>, </a:t>
            </a:r>
            <a:r>
              <a:rPr lang="ru-RU" b="1" dirty="0" err="1" smtClean="0">
                <a:solidFill>
                  <a:srgbClr val="008282"/>
                </a:solidFill>
              </a:rPr>
              <a:t>княжацкіх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пакояў</a:t>
            </a:r>
            <a:r>
              <a:rPr lang="ru-RU" b="1" dirty="0" smtClean="0">
                <a:solidFill>
                  <a:srgbClr val="008282"/>
                </a:solidFill>
              </a:rPr>
              <a:t>, мост </a:t>
            </a:r>
            <a:r>
              <a:rPr lang="ru-RU" b="1" dirty="0" err="1" smtClean="0">
                <a:solidFill>
                  <a:srgbClr val="008282"/>
                </a:solidFill>
              </a:rPr>
              <a:t>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замчышча</a:t>
            </a:r>
            <a:r>
              <a:rPr lang="ru-RU" b="1" dirty="0" smtClean="0">
                <a:solidFill>
                  <a:srgbClr val="008282"/>
                </a:solidFill>
              </a:rPr>
              <a:t>. </a:t>
            </a:r>
            <a:r>
              <a:rPr lang="ru-RU" b="1" dirty="0" err="1" smtClean="0">
                <a:solidFill>
                  <a:srgbClr val="008282"/>
                </a:solidFill>
              </a:rPr>
              <a:t>Цяпер</a:t>
            </a:r>
            <a:r>
              <a:rPr lang="ru-RU" b="1" dirty="0" smtClean="0">
                <a:solidFill>
                  <a:srgbClr val="008282"/>
                </a:solidFill>
              </a:rPr>
              <a:t> у замку </a:t>
            </a:r>
            <a:r>
              <a:rPr lang="ru-RU" b="1" dirty="0" err="1" smtClean="0">
                <a:solidFill>
                  <a:srgbClr val="008282"/>
                </a:solidFill>
              </a:rPr>
              <a:t>размяшчаецца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гісторыка-археалагічны</a:t>
            </a:r>
            <a:r>
              <a:rPr lang="ru-RU" b="1" dirty="0" smtClean="0">
                <a:solidFill>
                  <a:srgbClr val="008282"/>
                </a:solidFill>
              </a:rPr>
              <a:t> музей. </a:t>
            </a:r>
            <a:endParaRPr lang="ru-RU" b="1" dirty="0">
              <a:solidFill>
                <a:srgbClr val="008282"/>
              </a:solidFill>
            </a:endParaRPr>
          </a:p>
        </p:txBody>
      </p:sp>
      <p:pic>
        <p:nvPicPr>
          <p:cNvPr id="7" name="Picture 2" descr="http://harodnia.com/images/articles/old/01/a43_8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163" y="935831"/>
            <a:ext cx="3456384" cy="2303983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5076155" y="3312095"/>
            <a:ext cx="4032448" cy="235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rgbClr val="008282"/>
                </a:solidFill>
              </a:rPr>
              <a:t>Стары </a:t>
            </a:r>
            <a:r>
              <a:rPr lang="ru-RU" sz="1000" b="1" dirty="0" err="1" smtClean="0">
                <a:solidFill>
                  <a:srgbClr val="008282"/>
                </a:solidFill>
              </a:rPr>
              <a:t>Замак</a:t>
            </a:r>
            <a:r>
              <a:rPr lang="ru-RU" sz="1000" b="1" dirty="0" smtClean="0">
                <a:solidFill>
                  <a:srgbClr val="008282"/>
                </a:solidFill>
              </a:rPr>
              <a:t> у </a:t>
            </a:r>
            <a:r>
              <a:rPr lang="ru-RU" sz="1000" b="1" dirty="0" err="1" smtClean="0">
                <a:solidFill>
                  <a:srgbClr val="008282"/>
                </a:solidFill>
              </a:rPr>
              <a:t>Горадні</a:t>
            </a:r>
            <a:r>
              <a:rPr lang="ru-RU" sz="1000" b="1" dirty="0" smtClean="0">
                <a:solidFill>
                  <a:srgbClr val="008282"/>
                </a:solidFill>
              </a:rPr>
              <a:t>, </a:t>
            </a:r>
            <a:r>
              <a:rPr lang="ru-RU" sz="1000" b="1" dirty="0" err="1" smtClean="0">
                <a:solidFill>
                  <a:srgbClr val="008282"/>
                </a:solidFill>
              </a:rPr>
              <a:t>від</a:t>
            </a:r>
            <a:r>
              <a:rPr lang="ru-RU" sz="1000" b="1" dirty="0" smtClean="0">
                <a:solidFill>
                  <a:srgbClr val="008282"/>
                </a:solidFill>
              </a:rPr>
              <a:t> </a:t>
            </a:r>
            <a:r>
              <a:rPr lang="ru-RU" sz="1000" b="1" dirty="0" err="1" smtClean="0">
                <a:solidFill>
                  <a:srgbClr val="008282"/>
                </a:solidFill>
              </a:rPr>
              <a:t>з</a:t>
            </a:r>
            <a:r>
              <a:rPr lang="ru-RU" sz="1000" b="1" dirty="0" smtClean="0">
                <a:solidFill>
                  <a:srgbClr val="008282"/>
                </a:solidFill>
              </a:rPr>
              <a:t> </a:t>
            </a:r>
            <a:r>
              <a:rPr lang="ru-RU" sz="1000" b="1" dirty="0" err="1" smtClean="0">
                <a:solidFill>
                  <a:srgbClr val="008282"/>
                </a:solidFill>
              </a:rPr>
              <a:t>усходу</a:t>
            </a:r>
            <a:r>
              <a:rPr lang="ru-RU" sz="1000" b="1" dirty="0" smtClean="0">
                <a:solidFill>
                  <a:srgbClr val="008282"/>
                </a:solidFill>
              </a:rPr>
              <a:t>. Мал. арх. </a:t>
            </a:r>
            <a:r>
              <a:rPr lang="ru-RU" sz="1000" b="1" dirty="0" err="1" smtClean="0">
                <a:solidFill>
                  <a:srgbClr val="008282"/>
                </a:solidFill>
              </a:rPr>
              <a:t>Бачкова</a:t>
            </a:r>
            <a:endParaRPr lang="en-CA" sz="1000" b="1" dirty="0">
              <a:solidFill>
                <a:srgbClr val="008282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35995" y="3672135"/>
            <a:ext cx="5832648" cy="2411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8282"/>
                </a:solidFill>
              </a:rPr>
              <a:t>У 1655 </a:t>
            </a:r>
            <a:r>
              <a:rPr lang="ru-RU" b="1" dirty="0" err="1" smtClean="0">
                <a:solidFill>
                  <a:srgbClr val="008282"/>
                </a:solidFill>
              </a:rPr>
              <a:t>годзе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замак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быў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дашчэнту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зьнішчаны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маскоўскімі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войскамі</a:t>
            </a:r>
            <a:r>
              <a:rPr lang="ru-RU" b="1" dirty="0" smtClean="0">
                <a:solidFill>
                  <a:srgbClr val="008282"/>
                </a:solidFill>
              </a:rPr>
              <a:t>. Яго </a:t>
            </a:r>
            <a:r>
              <a:rPr lang="ru-RU" b="1" dirty="0" err="1" smtClean="0">
                <a:solidFill>
                  <a:srgbClr val="008282"/>
                </a:solidFill>
              </a:rPr>
              <a:t>адбудаваў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вялікі</a:t>
            </a:r>
            <a:r>
              <a:rPr lang="ru-RU" b="1" dirty="0" smtClean="0">
                <a:solidFill>
                  <a:srgbClr val="008282"/>
                </a:solidFill>
              </a:rPr>
              <a:t> канцлер </a:t>
            </a:r>
            <a:r>
              <a:rPr lang="ru-RU" b="1" dirty="0" err="1" smtClean="0">
                <a:solidFill>
                  <a:srgbClr val="008282"/>
                </a:solidFill>
              </a:rPr>
              <a:t>літоўскі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стараста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гарадзенскі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Крыштаф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Жыгімонт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Пац</a:t>
            </a:r>
            <a:r>
              <a:rPr lang="ru-RU" b="1" dirty="0" smtClean="0">
                <a:solidFill>
                  <a:srgbClr val="008282"/>
                </a:solidFill>
              </a:rPr>
              <a:t>. </a:t>
            </a:r>
          </a:p>
          <a:p>
            <a:endParaRPr lang="ru-RU" b="1" dirty="0" smtClean="0">
              <a:solidFill>
                <a:srgbClr val="008282"/>
              </a:solidFill>
            </a:endParaRPr>
          </a:p>
          <a:p>
            <a:r>
              <a:rPr lang="ru-RU" b="1" dirty="0" smtClean="0">
                <a:solidFill>
                  <a:srgbClr val="008282"/>
                </a:solidFill>
              </a:rPr>
              <a:t>На </a:t>
            </a:r>
            <a:r>
              <a:rPr lang="ru-RU" b="1" dirty="0" err="1" smtClean="0">
                <a:solidFill>
                  <a:srgbClr val="008282"/>
                </a:solidFill>
              </a:rPr>
              <a:t>пачатку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be-BY" b="1" dirty="0" smtClean="0">
                <a:solidFill>
                  <a:srgbClr val="008282"/>
                </a:solidFill>
              </a:rPr>
              <a:t>18</a:t>
            </a:r>
            <a:r>
              <a:rPr lang="en-CA" b="1" dirty="0" smtClean="0">
                <a:solidFill>
                  <a:srgbClr val="008282"/>
                </a:solidFill>
              </a:rPr>
              <a:t> </a:t>
            </a:r>
            <a:r>
              <a:rPr lang="ru-RU" b="1" dirty="0" smtClean="0">
                <a:solidFill>
                  <a:srgbClr val="008282"/>
                </a:solidFill>
              </a:rPr>
              <a:t>ст. </a:t>
            </a:r>
            <a:r>
              <a:rPr lang="ru-RU" b="1" dirty="0" err="1" smtClean="0">
                <a:solidFill>
                  <a:srgbClr val="008282"/>
                </a:solidFill>
              </a:rPr>
              <a:t>быў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зьнішчаны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шведамі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падчас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Паўночнай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вайны</a:t>
            </a:r>
            <a:r>
              <a:rPr lang="ru-RU" b="1" dirty="0" smtClean="0">
                <a:solidFill>
                  <a:srgbClr val="008282"/>
                </a:solidFill>
              </a:rPr>
              <a:t>.  У </a:t>
            </a:r>
            <a:r>
              <a:rPr lang="ru-RU" b="1" dirty="0" err="1" smtClean="0">
                <a:solidFill>
                  <a:srgbClr val="008282"/>
                </a:solidFill>
              </a:rPr>
              <a:t>сярэдзіне</a:t>
            </a:r>
            <a:r>
              <a:rPr lang="ru-RU" b="1" dirty="0" smtClean="0">
                <a:solidFill>
                  <a:srgbClr val="008282"/>
                </a:solidFill>
              </a:rPr>
              <a:t> 18 ст. </a:t>
            </a:r>
            <a:r>
              <a:rPr lang="ru-RU" b="1" dirty="0" err="1" smtClean="0">
                <a:solidFill>
                  <a:srgbClr val="008282"/>
                </a:solidFill>
              </a:rPr>
              <a:t>быў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пабудаваны</a:t>
            </a:r>
            <a:r>
              <a:rPr lang="ru-RU" b="1" dirty="0" smtClean="0">
                <a:solidFill>
                  <a:srgbClr val="008282"/>
                </a:solidFill>
              </a:rPr>
              <a:t> новы </a:t>
            </a:r>
            <a:r>
              <a:rPr lang="ru-RU" b="1" dirty="0" err="1" smtClean="0">
                <a:solidFill>
                  <a:srgbClr val="008282"/>
                </a:solidFill>
              </a:rPr>
              <a:t>замак</a:t>
            </a:r>
            <a:r>
              <a:rPr lang="ru-RU" b="1" dirty="0" smtClean="0">
                <a:solidFill>
                  <a:srgbClr val="008282"/>
                </a:solidFill>
              </a:rPr>
              <a:t>, а стары </a:t>
            </a:r>
            <a:r>
              <a:rPr lang="ru-RU" b="1" dirty="0" err="1" smtClean="0">
                <a:solidFill>
                  <a:srgbClr val="008282"/>
                </a:solidFill>
              </a:rPr>
              <a:t>перастаў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выконваць</a:t>
            </a:r>
            <a:r>
              <a:rPr lang="ru-RU" b="1" dirty="0" smtClean="0">
                <a:solidFill>
                  <a:srgbClr val="008282"/>
                </a:solidFill>
              </a:rPr>
              <a:t> свае </a:t>
            </a:r>
            <a:r>
              <a:rPr lang="ru-RU" b="1" dirty="0" err="1" smtClean="0">
                <a:solidFill>
                  <a:srgbClr val="008282"/>
                </a:solidFill>
              </a:rPr>
              <a:t>функцыі</a:t>
            </a:r>
            <a:r>
              <a:rPr lang="ru-RU" b="1" dirty="0" smtClean="0">
                <a:solidFill>
                  <a:srgbClr val="008282"/>
                </a:solidFill>
              </a:rPr>
              <a:t>.</a:t>
            </a:r>
            <a:endParaRPr lang="en-CA" b="1" dirty="0">
              <a:solidFill>
                <a:srgbClr val="008282"/>
              </a:solidFill>
            </a:endParaRPr>
          </a:p>
        </p:txBody>
      </p:sp>
    </p:spTree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Grp="1" noChangeArrowheads="1"/>
          </p:cNvSpPr>
          <p:nvPr>
            <p:ph type="title" sz="quarter"/>
          </p:nvPr>
        </p:nvSpPr>
        <p:spPr>
          <a:xfrm>
            <a:off x="539651" y="143743"/>
            <a:ext cx="8331200" cy="617537"/>
          </a:xfrm>
          <a:ln/>
        </p:spPr>
        <p:txBody>
          <a:bodyPr tIns="31680">
            <a:no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e-BY" b="1" dirty="0" smtClean="0">
                <a:solidFill>
                  <a:srgbClr val="008282"/>
                </a:solidFill>
              </a:rPr>
              <a:t>ГЕРАНЁНЫ </a:t>
            </a:r>
            <a:r>
              <a:rPr lang="be-BY" sz="1800" b="1" dirty="0" smtClean="0">
                <a:solidFill>
                  <a:srgbClr val="FF6600"/>
                </a:solidFill>
              </a:rPr>
              <a:t> (Іўеўскі раён, Гродзенская вобласьць)</a:t>
            </a:r>
            <a:endParaRPr lang="be-BY" sz="1800" b="1" dirty="0">
              <a:solidFill>
                <a:srgbClr val="FF6600"/>
              </a:solidFill>
            </a:endParaRP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693745" y="1697049"/>
            <a:ext cx="3981450" cy="154463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>
          <a:xfrm>
            <a:off x="6804347" y="6037262"/>
            <a:ext cx="2260600" cy="442913"/>
          </a:xfrm>
        </p:spPr>
        <p:txBody>
          <a:bodyPr/>
          <a:lstStyle/>
          <a:p>
            <a:fld id="{F2606360-0250-4C50-BBC2-AD37DDC789E6}" type="slidenum">
              <a:rPr lang="en-CA" sz="900" smtClean="0">
                <a:solidFill>
                  <a:srgbClr val="008282"/>
                </a:solidFill>
              </a:rPr>
              <a:pPr/>
              <a:t>10</a:t>
            </a:fld>
            <a:endParaRPr lang="en-CA" sz="900" dirty="0">
              <a:solidFill>
                <a:srgbClr val="008282"/>
              </a:solidFill>
            </a:endParaRPr>
          </a:p>
        </p:txBody>
      </p:sp>
      <p:pic>
        <p:nvPicPr>
          <p:cNvPr id="35842" name="Picture 2" descr="http://upload.wikimedia.org/wikipedia/commons/2/2d/Gieraniony._%D0%93%D0%B5%D1%80%D0%B0%D0%BD%D1%91%D0%BD%D1%8B_%28N._Orda%2C_1875%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603" y="1079847"/>
            <a:ext cx="3096344" cy="2088232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467643" y="3312095"/>
            <a:ext cx="2432076" cy="226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7000"/>
              </a:lnSpc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e-BY" sz="1000" b="1" dirty="0" smtClean="0">
                <a:solidFill>
                  <a:srgbClr val="006B6B"/>
                </a:solidFill>
                <a:cs typeface="Arial Unicode MS" charset="0"/>
              </a:rPr>
              <a:t>Геранёны. Малюнак Н. Орды (1875)</a:t>
            </a:r>
            <a:endParaRPr lang="en-CA" sz="1000" b="1" dirty="0">
              <a:solidFill>
                <a:srgbClr val="006B6B"/>
              </a:solidFill>
              <a:cs typeface="Arial Unicode MS" charset="0"/>
            </a:endParaRPr>
          </a:p>
        </p:txBody>
      </p:sp>
      <p:pic>
        <p:nvPicPr>
          <p:cNvPr id="37890" name="Picture 2" descr="Файл:Геранёны. Рэшткі зам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971" y="2015951"/>
            <a:ext cx="2592288" cy="1728192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/>
        </p:nvSpPr>
        <p:spPr>
          <a:xfrm>
            <a:off x="3347963" y="4248199"/>
            <a:ext cx="6120680" cy="1638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8282"/>
                </a:solidFill>
              </a:rPr>
              <a:t>У </a:t>
            </a:r>
            <a:r>
              <a:rPr lang="ru-RU" b="1" dirty="0" err="1" smtClean="0">
                <a:solidFill>
                  <a:srgbClr val="008282"/>
                </a:solidFill>
              </a:rPr>
              <a:t>вайну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Расіі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Рэччу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Паспалітай</a:t>
            </a:r>
            <a:r>
              <a:rPr lang="ru-RU" b="1" dirty="0" smtClean="0">
                <a:solidFill>
                  <a:srgbClr val="008282"/>
                </a:solidFill>
              </a:rPr>
              <a:t> (1654-1667) </a:t>
            </a:r>
            <a:r>
              <a:rPr lang="ru-RU" b="1" dirty="0" err="1" smtClean="0">
                <a:solidFill>
                  <a:srgbClr val="008282"/>
                </a:solidFill>
              </a:rPr>
              <a:t>замак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разбурыла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рускае</a:t>
            </a:r>
            <a:r>
              <a:rPr lang="ru-RU" b="1" dirty="0" smtClean="0">
                <a:solidFill>
                  <a:srgbClr val="008282"/>
                </a:solidFill>
              </a:rPr>
              <a:t> войска, </a:t>
            </a:r>
            <a:r>
              <a:rPr lang="ru-RU" b="1" dirty="0" err="1" smtClean="0">
                <a:solidFill>
                  <a:srgbClr val="008282"/>
                </a:solidFill>
              </a:rPr>
              <a:t>але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хутка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пасьля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гэтага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быў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адноўлены</a:t>
            </a:r>
            <a:r>
              <a:rPr lang="ru-RU" b="1" dirty="0" smtClean="0">
                <a:solidFill>
                  <a:srgbClr val="008282"/>
                </a:solidFill>
              </a:rPr>
              <a:t>. У 1708 г. у замку </a:t>
            </a:r>
            <a:r>
              <a:rPr lang="ru-RU" b="1" dirty="0" err="1" smtClean="0">
                <a:solidFill>
                  <a:srgbClr val="008282"/>
                </a:solidFill>
              </a:rPr>
              <a:t>з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атрадам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шведскага</a:t>
            </a:r>
            <a:r>
              <a:rPr lang="ru-RU" b="1" dirty="0" smtClean="0">
                <a:solidFill>
                  <a:srgbClr val="008282"/>
                </a:solidFill>
              </a:rPr>
              <a:t> войска </a:t>
            </a:r>
            <a:r>
              <a:rPr lang="ru-RU" b="1" dirty="0" err="1" smtClean="0">
                <a:solidFill>
                  <a:srgbClr val="008282"/>
                </a:solidFill>
              </a:rPr>
              <a:t>разьмяшчаўся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польскі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кароль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Станіслаў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Ляшчынскі</a:t>
            </a:r>
            <a:r>
              <a:rPr lang="ru-RU" b="1" dirty="0" smtClean="0">
                <a:solidFill>
                  <a:srgbClr val="008282"/>
                </a:solidFill>
              </a:rPr>
              <a:t>. </a:t>
            </a:r>
            <a:r>
              <a:rPr lang="ru-RU" b="1" dirty="0" err="1" smtClean="0">
                <a:solidFill>
                  <a:srgbClr val="008282"/>
                </a:solidFill>
              </a:rPr>
              <a:t>Пасля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Паўночнай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вайны</a:t>
            </a:r>
            <a:r>
              <a:rPr lang="ru-RU" b="1" dirty="0" smtClean="0">
                <a:solidFill>
                  <a:srgbClr val="008282"/>
                </a:solidFill>
              </a:rPr>
              <a:t> (1700-1721) </a:t>
            </a:r>
            <a:r>
              <a:rPr lang="ru-RU" b="1" dirty="0" err="1" smtClean="0">
                <a:solidFill>
                  <a:srgbClr val="008282"/>
                </a:solidFill>
              </a:rPr>
              <a:t>замак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прыйшоў</a:t>
            </a:r>
            <a:r>
              <a:rPr lang="ru-RU" b="1" dirty="0" smtClean="0">
                <a:solidFill>
                  <a:srgbClr val="008282"/>
                </a:solidFill>
              </a:rPr>
              <a:t> у </a:t>
            </a:r>
            <a:r>
              <a:rPr lang="ru-RU" b="1" dirty="0" err="1" smtClean="0">
                <a:solidFill>
                  <a:srgbClr val="008282"/>
                </a:solidFill>
              </a:rPr>
              <a:t>заняпад</a:t>
            </a:r>
            <a:r>
              <a:rPr lang="ru-RU" dirty="0" smtClean="0">
                <a:solidFill>
                  <a:srgbClr val="008282"/>
                </a:solidFill>
              </a:rPr>
              <a:t>.</a:t>
            </a:r>
            <a:endParaRPr lang="en-CA" dirty="0">
              <a:solidFill>
                <a:srgbClr val="008282"/>
              </a:solidFill>
            </a:endParaRPr>
          </a:p>
        </p:txBody>
      </p:sp>
      <p:pic>
        <p:nvPicPr>
          <p:cNvPr id="37892" name="Picture 4" descr="http://i.io.ua/img_su/large/0021/03/00210361_n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603" y="3600127"/>
            <a:ext cx="2952328" cy="2376265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971699" y="6048399"/>
            <a:ext cx="1160895" cy="226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7000"/>
              </a:lnSpc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e-BY" sz="1000" b="1" dirty="0" smtClean="0">
                <a:solidFill>
                  <a:srgbClr val="006B6B"/>
                </a:solidFill>
                <a:cs typeface="Arial Unicode MS" charset="0"/>
              </a:rPr>
              <a:t>Рэканструкцыя</a:t>
            </a:r>
            <a:endParaRPr lang="en-CA" sz="1000" b="1" dirty="0">
              <a:solidFill>
                <a:srgbClr val="006B6B"/>
              </a:solidFill>
              <a:cs typeface="Arial Unicode MS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212059" y="3816151"/>
            <a:ext cx="1070806" cy="2354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31800" indent="-322263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be-BY" sz="1000" b="1" dirty="0" smtClean="0">
                <a:solidFill>
                  <a:srgbClr val="006B6B"/>
                </a:solidFill>
                <a:cs typeface="Arial Unicode MS" charset="0"/>
              </a:rPr>
              <a:t>Руіны замка</a:t>
            </a:r>
            <a:endParaRPr lang="en-CA" sz="1000" b="1" dirty="0">
              <a:solidFill>
                <a:srgbClr val="006B6B"/>
              </a:solidFill>
              <a:cs typeface="Arial Unicode MS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780011" y="863823"/>
            <a:ext cx="5256584" cy="1122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08282"/>
                </a:solidFill>
              </a:rPr>
              <a:t>Замак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пабудаваны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smtClean="0">
                <a:solidFill>
                  <a:srgbClr val="FF6600"/>
                </a:solidFill>
              </a:rPr>
              <a:t>на </a:t>
            </a:r>
            <a:r>
              <a:rPr lang="ru-RU" b="1" dirty="0" err="1" smtClean="0">
                <a:solidFill>
                  <a:srgbClr val="FF6600"/>
                </a:solidFill>
              </a:rPr>
              <a:t>мяжы</a:t>
            </a:r>
            <a:r>
              <a:rPr lang="ru-RU" b="1" dirty="0" smtClean="0">
                <a:solidFill>
                  <a:srgbClr val="FF6600"/>
                </a:solidFill>
              </a:rPr>
              <a:t> </a:t>
            </a:r>
            <a:r>
              <a:rPr lang="be-BY" b="1" dirty="0" smtClean="0">
                <a:solidFill>
                  <a:srgbClr val="FF6600"/>
                </a:solidFill>
              </a:rPr>
              <a:t>15-16</a:t>
            </a:r>
            <a:r>
              <a:rPr lang="en-CA" b="1" dirty="0" smtClean="0">
                <a:solidFill>
                  <a:srgbClr val="FF6600"/>
                </a:solidFill>
              </a:rPr>
              <a:t> </a:t>
            </a:r>
            <a:r>
              <a:rPr lang="ru-RU" b="1" dirty="0" smtClean="0">
                <a:solidFill>
                  <a:srgbClr val="FF6600"/>
                </a:solidFill>
              </a:rPr>
              <a:t>ст.</a:t>
            </a:r>
            <a:r>
              <a:rPr lang="ru-RU" b="1" dirty="0" smtClean="0">
                <a:solidFill>
                  <a:srgbClr val="008282"/>
                </a:solidFill>
              </a:rPr>
              <a:t>, </a:t>
            </a:r>
            <a:r>
              <a:rPr lang="ru-RU" b="1" dirty="0" err="1" smtClean="0">
                <a:solidFill>
                  <a:srgbClr val="008282"/>
                </a:solidFill>
              </a:rPr>
              <a:t>калі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Геранёнамі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валодаў</a:t>
            </a:r>
            <a:r>
              <a:rPr lang="ru-RU" b="1" dirty="0" smtClean="0">
                <a:solidFill>
                  <a:srgbClr val="008282"/>
                </a:solidFill>
              </a:rPr>
              <a:t> канцлер ВКЛ </a:t>
            </a:r>
            <a:r>
              <a:rPr lang="ru-RU" b="1" dirty="0" err="1" smtClean="0">
                <a:solidFill>
                  <a:srgbClr val="008282"/>
                </a:solidFill>
              </a:rPr>
              <a:t>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віленскі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ваявода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Войцех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Гаштольд</a:t>
            </a:r>
            <a:r>
              <a:rPr lang="ru-RU" b="1" dirty="0" smtClean="0">
                <a:solidFill>
                  <a:srgbClr val="008282"/>
                </a:solidFill>
              </a:rPr>
              <a:t>. </a:t>
            </a:r>
          </a:p>
          <a:p>
            <a:endParaRPr lang="ru-RU" b="1" dirty="0" smtClean="0">
              <a:solidFill>
                <a:srgbClr val="008282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28283" y="1943943"/>
            <a:ext cx="3312368" cy="2153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8282"/>
                </a:solidFill>
              </a:rPr>
              <a:t>Да 1542 замкам </a:t>
            </a:r>
            <a:r>
              <a:rPr lang="ru-RU" b="1" dirty="0" err="1" smtClean="0">
                <a:solidFill>
                  <a:srgbClr val="008282"/>
                </a:solidFill>
              </a:rPr>
              <a:t>валодалі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Гаштольды</a:t>
            </a:r>
            <a:r>
              <a:rPr lang="ru-RU" b="1" dirty="0" smtClean="0">
                <a:solidFill>
                  <a:srgbClr val="008282"/>
                </a:solidFill>
              </a:rPr>
              <a:t>, </a:t>
            </a:r>
            <a:r>
              <a:rPr lang="ru-RU" b="1" dirty="0" err="1" smtClean="0">
                <a:solidFill>
                  <a:srgbClr val="008282"/>
                </a:solidFill>
              </a:rPr>
              <a:t>потым</a:t>
            </a:r>
            <a:r>
              <a:rPr lang="ru-RU" b="1" dirty="0" smtClean="0">
                <a:solidFill>
                  <a:srgbClr val="008282"/>
                </a:solidFill>
              </a:rPr>
              <a:t> - </a:t>
            </a:r>
            <a:r>
              <a:rPr lang="ru-RU" b="1" dirty="0" err="1" smtClean="0">
                <a:solidFill>
                  <a:srgbClr val="008282"/>
                </a:solidFill>
              </a:rPr>
              <a:t>вялікія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князі</a:t>
            </a:r>
            <a:r>
              <a:rPr lang="ru-RU" b="1" dirty="0" smtClean="0">
                <a:solidFill>
                  <a:srgbClr val="008282"/>
                </a:solidFill>
              </a:rPr>
              <a:t> ВКЛ </a:t>
            </a:r>
            <a:r>
              <a:rPr lang="ru-RU" b="1" dirty="0" err="1" smtClean="0">
                <a:solidFill>
                  <a:srgbClr val="008282"/>
                </a:solidFill>
              </a:rPr>
              <a:t>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каралі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Польшчы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Жыгімонт</a:t>
            </a:r>
            <a:r>
              <a:rPr lang="ru-RU" b="1" dirty="0" smtClean="0">
                <a:solidFill>
                  <a:srgbClr val="008282"/>
                </a:solidFill>
              </a:rPr>
              <a:t> Стары </a:t>
            </a:r>
            <a:r>
              <a:rPr lang="ru-RU" b="1" dirty="0" err="1" smtClean="0">
                <a:solidFill>
                  <a:srgbClr val="008282"/>
                </a:solidFill>
              </a:rPr>
              <a:t>і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Жыгімонт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en-CA" b="1" dirty="0" smtClean="0">
                <a:solidFill>
                  <a:srgbClr val="008282"/>
                </a:solidFill>
              </a:rPr>
              <a:t>II </a:t>
            </a:r>
            <a:r>
              <a:rPr lang="ru-RU" b="1" dirty="0" err="1" smtClean="0">
                <a:solidFill>
                  <a:srgbClr val="008282"/>
                </a:solidFill>
              </a:rPr>
              <a:t>Аўгуст</a:t>
            </a:r>
            <a:r>
              <a:rPr lang="ru-RU" b="1" dirty="0" smtClean="0">
                <a:solidFill>
                  <a:srgbClr val="008282"/>
                </a:solidFill>
              </a:rPr>
              <a:t>, да 1588 - </a:t>
            </a:r>
            <a:r>
              <a:rPr lang="ru-RU" b="1" dirty="0" err="1" smtClean="0">
                <a:solidFill>
                  <a:srgbClr val="008282"/>
                </a:solidFill>
              </a:rPr>
              <a:t>розныя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асобы</a:t>
            </a:r>
            <a:r>
              <a:rPr lang="ru-RU" b="1" dirty="0" smtClean="0">
                <a:solidFill>
                  <a:srgbClr val="008282"/>
                </a:solidFill>
              </a:rPr>
              <a:t>, </a:t>
            </a:r>
            <a:r>
              <a:rPr lang="ru-RU" b="1" dirty="0" err="1" smtClean="0">
                <a:solidFill>
                  <a:srgbClr val="008282"/>
                </a:solidFill>
              </a:rPr>
              <a:t>пазней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Сапегі</a:t>
            </a:r>
            <a:r>
              <a:rPr lang="ru-RU" b="1" dirty="0" smtClean="0">
                <a:solidFill>
                  <a:srgbClr val="008282"/>
                </a:solidFill>
              </a:rPr>
              <a:t>, </a:t>
            </a:r>
            <a:r>
              <a:rPr lang="ru-RU" b="1" dirty="0" err="1" smtClean="0">
                <a:solidFill>
                  <a:srgbClr val="008282"/>
                </a:solidFill>
              </a:rPr>
              <a:t>з</a:t>
            </a:r>
            <a:r>
              <a:rPr lang="ru-RU" b="1" dirty="0" smtClean="0">
                <a:solidFill>
                  <a:srgbClr val="008282"/>
                </a:solidFill>
              </a:rPr>
              <a:t> 1643 - </a:t>
            </a:r>
            <a:r>
              <a:rPr lang="ru-RU" b="1" dirty="0" err="1" smtClean="0">
                <a:solidFill>
                  <a:srgbClr val="008282"/>
                </a:solidFill>
              </a:rPr>
              <a:t>падскарбі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Мікалай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Кішка</a:t>
            </a:r>
            <a:r>
              <a:rPr lang="ru-RU" b="1" dirty="0" smtClean="0">
                <a:solidFill>
                  <a:srgbClr val="008282"/>
                </a:solidFill>
              </a:rPr>
              <a:t>. 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643" y="0"/>
            <a:ext cx="8748237" cy="604314"/>
          </a:xfrm>
        </p:spPr>
        <p:txBody>
          <a:bodyPr>
            <a:normAutofit fontScale="90000"/>
          </a:bodyPr>
          <a:lstStyle/>
          <a:p>
            <a:r>
              <a:rPr lang="be-BY" b="1" dirty="0" smtClean="0">
                <a:solidFill>
                  <a:srgbClr val="008282"/>
                </a:solidFill>
              </a:rPr>
              <a:t>МЯДЗЕЛЬСКІ ЗАМАК</a:t>
            </a:r>
            <a:endParaRPr lang="en-CA" b="1" dirty="0">
              <a:solidFill>
                <a:srgbClr val="008282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948363" y="6135166"/>
            <a:ext cx="2268061" cy="345009"/>
          </a:xfrm>
        </p:spPr>
        <p:txBody>
          <a:bodyPr/>
          <a:lstStyle/>
          <a:p>
            <a:fld id="{87BB05C7-BA5F-4B40-AE96-9B71BA51B8D7}" type="slidenum">
              <a:rPr lang="en-CA" sz="900" smtClean="0">
                <a:solidFill>
                  <a:srgbClr val="008282"/>
                </a:solidFill>
              </a:rPr>
              <a:pPr/>
              <a:t>11</a:t>
            </a:fld>
            <a:endParaRPr lang="en-CA" sz="900" dirty="0">
              <a:solidFill>
                <a:srgbClr val="00828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55675" y="3816151"/>
            <a:ext cx="8784976" cy="1895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08282"/>
                </a:solidFill>
              </a:rPr>
              <a:t>Замак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існаваў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smtClean="0">
                <a:solidFill>
                  <a:srgbClr val="FF6600"/>
                </a:solidFill>
              </a:rPr>
              <a:t>у 15 - </a:t>
            </a:r>
            <a:r>
              <a:rPr lang="ru-RU" b="1" dirty="0" err="1" smtClean="0">
                <a:solidFill>
                  <a:srgbClr val="FF6600"/>
                </a:solidFill>
              </a:rPr>
              <a:t>пачатку</a:t>
            </a:r>
            <a:r>
              <a:rPr lang="ru-RU" b="1" dirty="0" smtClean="0">
                <a:solidFill>
                  <a:srgbClr val="FF6600"/>
                </a:solidFill>
              </a:rPr>
              <a:t> 18 ст. </a:t>
            </a:r>
            <a:r>
              <a:rPr lang="ru-RU" b="1" dirty="0" err="1" smtClean="0">
                <a:solidFill>
                  <a:srgbClr val="008282"/>
                </a:solidFill>
              </a:rPr>
              <a:t>Меў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дзве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лініі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абароны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бастыёнамі</a:t>
            </a:r>
            <a:r>
              <a:rPr lang="ru-RU" b="1" dirty="0" smtClean="0">
                <a:solidFill>
                  <a:srgbClr val="008282"/>
                </a:solidFill>
              </a:rPr>
              <a:t>. </a:t>
            </a:r>
          </a:p>
          <a:p>
            <a:endParaRPr lang="ru-RU" b="1" dirty="0" smtClean="0">
              <a:solidFill>
                <a:srgbClr val="008282"/>
              </a:solidFill>
            </a:endParaRPr>
          </a:p>
          <a:p>
            <a:r>
              <a:rPr lang="ru-RU" b="1" dirty="0" smtClean="0">
                <a:solidFill>
                  <a:srgbClr val="008282"/>
                </a:solidFill>
              </a:rPr>
              <a:t>2-я пал. 16 - </a:t>
            </a:r>
            <a:r>
              <a:rPr lang="ru-RU" b="1" dirty="0" err="1" smtClean="0">
                <a:solidFill>
                  <a:srgbClr val="008282"/>
                </a:solidFill>
              </a:rPr>
              <a:t>пачатак</a:t>
            </a:r>
            <a:r>
              <a:rPr lang="ru-RU" b="1" dirty="0" smtClean="0">
                <a:solidFill>
                  <a:srgbClr val="008282"/>
                </a:solidFill>
              </a:rPr>
              <a:t> 17 ст. - </a:t>
            </a:r>
            <a:r>
              <a:rPr lang="ru-RU" b="1" dirty="0" err="1" smtClean="0">
                <a:solidFill>
                  <a:srgbClr val="008282"/>
                </a:solidFill>
              </a:rPr>
              <a:t>будаўніцтва</a:t>
            </a:r>
            <a:r>
              <a:rPr lang="ru-RU" b="1" dirty="0" smtClean="0">
                <a:solidFill>
                  <a:srgbClr val="008282"/>
                </a:solidFill>
              </a:rPr>
              <a:t> на </a:t>
            </a:r>
            <a:r>
              <a:rPr lang="ru-RU" b="1" dirty="0" err="1" smtClean="0">
                <a:solidFill>
                  <a:srgbClr val="008282"/>
                </a:solidFill>
              </a:rPr>
              <a:t>востраве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Мястра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мураванага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каралеўскага</a:t>
            </a:r>
            <a:r>
              <a:rPr lang="ru-RU" b="1" dirty="0" smtClean="0">
                <a:solidFill>
                  <a:srgbClr val="008282"/>
                </a:solidFill>
              </a:rPr>
              <a:t> замка.</a:t>
            </a:r>
          </a:p>
          <a:p>
            <a:endParaRPr lang="ru-RU" b="1" dirty="0" smtClean="0">
              <a:solidFill>
                <a:srgbClr val="008282"/>
              </a:solidFill>
            </a:endParaRPr>
          </a:p>
          <a:p>
            <a:r>
              <a:rPr lang="ru-RU" b="1" dirty="0" err="1" smtClean="0">
                <a:solidFill>
                  <a:srgbClr val="008282"/>
                </a:solidFill>
              </a:rPr>
              <a:t>Разбураны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падчас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Паўночнай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вайны</a:t>
            </a:r>
            <a:r>
              <a:rPr lang="ru-RU" b="1" dirty="0" smtClean="0">
                <a:solidFill>
                  <a:srgbClr val="008282"/>
                </a:solidFill>
              </a:rPr>
              <a:t> (1700-1721).</a:t>
            </a:r>
          </a:p>
          <a:p>
            <a:endParaRPr lang="ru-RU" b="1" dirty="0">
              <a:solidFill>
                <a:srgbClr val="008282"/>
              </a:solidFill>
            </a:endParaRPr>
          </a:p>
        </p:txBody>
      </p:sp>
      <p:pic>
        <p:nvPicPr>
          <p:cNvPr id="103426" name="Picture 2" descr="Файл:Castle of Miadzie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611" y="935831"/>
            <a:ext cx="3744416" cy="2304256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395635" y="3312095"/>
            <a:ext cx="3672408" cy="235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err="1" smtClean="0">
                <a:solidFill>
                  <a:srgbClr val="008282"/>
                </a:solidFill>
              </a:rPr>
              <a:t>Выява</a:t>
            </a:r>
            <a:r>
              <a:rPr lang="ru-RU" sz="1000" b="1" dirty="0" smtClean="0">
                <a:solidFill>
                  <a:srgbClr val="008282"/>
                </a:solidFill>
              </a:rPr>
              <a:t> </a:t>
            </a:r>
            <a:r>
              <a:rPr lang="ru-RU" sz="1000" b="1" dirty="0" err="1" smtClean="0">
                <a:solidFill>
                  <a:srgbClr val="008282"/>
                </a:solidFill>
              </a:rPr>
              <a:t>Мядзельскага</a:t>
            </a:r>
            <a:r>
              <a:rPr lang="ru-RU" sz="1000" b="1" dirty="0" smtClean="0">
                <a:solidFill>
                  <a:srgbClr val="008282"/>
                </a:solidFill>
              </a:rPr>
              <a:t> замка </a:t>
            </a:r>
            <a:r>
              <a:rPr lang="ru-RU" sz="1000" b="1" dirty="0" err="1" smtClean="0">
                <a:solidFill>
                  <a:srgbClr val="008282"/>
                </a:solidFill>
              </a:rPr>
              <a:t>са</a:t>
            </a:r>
            <a:r>
              <a:rPr lang="ru-RU" sz="1000" b="1" dirty="0" smtClean="0">
                <a:solidFill>
                  <a:srgbClr val="008282"/>
                </a:solidFill>
              </a:rPr>
              <a:t> </a:t>
            </a:r>
            <a:r>
              <a:rPr lang="ru-RU" sz="1000" b="1" dirty="0" err="1" smtClean="0">
                <a:solidFill>
                  <a:srgbClr val="008282"/>
                </a:solidFill>
              </a:rPr>
              <a:t>старажытнай</a:t>
            </a:r>
            <a:r>
              <a:rPr lang="ru-RU" sz="1000" b="1" dirty="0" smtClean="0">
                <a:solidFill>
                  <a:srgbClr val="008282"/>
                </a:solidFill>
              </a:rPr>
              <a:t> карты</a:t>
            </a:r>
            <a:endParaRPr lang="en-CA" sz="1000" b="1" dirty="0">
              <a:solidFill>
                <a:srgbClr val="00828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84067" y="1007839"/>
            <a:ext cx="5184576" cy="2153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08282"/>
                </a:solidFill>
              </a:rPr>
              <a:t>Мядзельскі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замак</a:t>
            </a:r>
            <a:r>
              <a:rPr lang="ru-RU" b="1" dirty="0" smtClean="0">
                <a:solidFill>
                  <a:srgbClr val="008282"/>
                </a:solidFill>
              </a:rPr>
              <a:t> — </a:t>
            </a:r>
            <a:r>
              <a:rPr lang="ru-RU" b="1" dirty="0" err="1" smtClean="0">
                <a:solidFill>
                  <a:srgbClr val="008282"/>
                </a:solidFill>
              </a:rPr>
              <a:t>помнік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абарончай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архітэктуры</a:t>
            </a:r>
            <a:r>
              <a:rPr lang="ru-RU" b="1" dirty="0" smtClean="0">
                <a:solidFill>
                  <a:srgbClr val="008282"/>
                </a:solidFill>
              </a:rPr>
              <a:t>. </a:t>
            </a:r>
            <a:r>
              <a:rPr lang="ru-RU" b="1" dirty="0" err="1" smtClean="0">
                <a:solidFill>
                  <a:srgbClr val="008282"/>
                </a:solidFill>
              </a:rPr>
              <a:t>Рэшткі</a:t>
            </a:r>
            <a:r>
              <a:rPr lang="ru-RU" b="1" dirty="0" smtClean="0">
                <a:solidFill>
                  <a:srgbClr val="008282"/>
                </a:solidFill>
              </a:rPr>
              <a:t> замка </a:t>
            </a:r>
            <a:r>
              <a:rPr lang="ru-RU" b="1" dirty="0" err="1" smtClean="0">
                <a:solidFill>
                  <a:srgbClr val="008282"/>
                </a:solidFill>
              </a:rPr>
              <a:t>знаходзяцца</a:t>
            </a:r>
            <a:r>
              <a:rPr lang="ru-RU" b="1" dirty="0" smtClean="0">
                <a:solidFill>
                  <a:srgbClr val="008282"/>
                </a:solidFill>
              </a:rPr>
              <a:t> каля </a:t>
            </a:r>
            <a:r>
              <a:rPr lang="ru-RU" b="1" dirty="0" err="1" smtClean="0">
                <a:solidFill>
                  <a:srgbClr val="008282"/>
                </a:solidFill>
              </a:rPr>
              <a:t>заходняй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ускраіны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FF6600"/>
                </a:solidFill>
              </a:rPr>
              <a:t>гораду</a:t>
            </a:r>
            <a:r>
              <a:rPr lang="ru-RU" b="1" dirty="0" smtClean="0">
                <a:solidFill>
                  <a:srgbClr val="FF6600"/>
                </a:solidFill>
              </a:rPr>
              <a:t> </a:t>
            </a:r>
            <a:r>
              <a:rPr lang="ru-RU" b="1" dirty="0" err="1" smtClean="0">
                <a:solidFill>
                  <a:srgbClr val="FF6600"/>
                </a:solidFill>
              </a:rPr>
              <a:t>Мядзел</a:t>
            </a:r>
            <a:r>
              <a:rPr lang="ru-RU" b="1" dirty="0" smtClean="0">
                <a:solidFill>
                  <a:srgbClr val="FF6600"/>
                </a:solidFill>
              </a:rPr>
              <a:t> (</a:t>
            </a:r>
            <a:r>
              <a:rPr lang="ru-RU" b="1" dirty="0" err="1" smtClean="0">
                <a:solidFill>
                  <a:srgbClr val="FF6600"/>
                </a:solidFill>
              </a:rPr>
              <a:t>Мінская</a:t>
            </a:r>
            <a:r>
              <a:rPr lang="ru-RU" b="1" dirty="0" smtClean="0">
                <a:solidFill>
                  <a:srgbClr val="FF6600"/>
                </a:solidFill>
              </a:rPr>
              <a:t> </a:t>
            </a:r>
            <a:r>
              <a:rPr lang="ru-RU" b="1" dirty="0" err="1" smtClean="0">
                <a:solidFill>
                  <a:srgbClr val="FF6600"/>
                </a:solidFill>
              </a:rPr>
              <a:t>вобласьць</a:t>
            </a:r>
            <a:r>
              <a:rPr lang="ru-RU" b="1" dirty="0" smtClean="0">
                <a:solidFill>
                  <a:srgbClr val="FF6600"/>
                </a:solidFill>
              </a:rPr>
              <a:t>)</a:t>
            </a:r>
            <a:r>
              <a:rPr lang="ru-RU" b="1" dirty="0" smtClean="0">
                <a:solidFill>
                  <a:srgbClr val="008282"/>
                </a:solidFill>
              </a:rPr>
              <a:t> на </a:t>
            </a:r>
            <a:r>
              <a:rPr lang="ru-RU" b="1" dirty="0" err="1" smtClean="0">
                <a:solidFill>
                  <a:srgbClr val="008282"/>
                </a:solidFill>
              </a:rPr>
              <a:t>сучасным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паўвостраве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Замак</a:t>
            </a:r>
            <a:r>
              <a:rPr lang="ru-RU" b="1" dirty="0" smtClean="0">
                <a:solidFill>
                  <a:srgbClr val="008282"/>
                </a:solidFill>
              </a:rPr>
              <a:t>, </a:t>
            </a:r>
            <a:r>
              <a:rPr lang="ru-RU" b="1" dirty="0" err="1" smtClean="0">
                <a:solidFill>
                  <a:srgbClr val="008282"/>
                </a:solidFill>
              </a:rPr>
              <a:t>пры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ўпадзеньні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возера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Мястра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рачулкі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Дробня</a:t>
            </a:r>
            <a:r>
              <a:rPr lang="ru-RU" b="1" dirty="0" smtClean="0">
                <a:solidFill>
                  <a:srgbClr val="008282"/>
                </a:solidFill>
              </a:rPr>
              <a:t>, якая </a:t>
            </a:r>
            <a:r>
              <a:rPr lang="ru-RU" b="1" dirty="0" err="1" smtClean="0">
                <a:solidFill>
                  <a:srgbClr val="008282"/>
                </a:solidFill>
              </a:rPr>
              <a:t>злучае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яго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возерам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Баторына</a:t>
            </a:r>
            <a:r>
              <a:rPr lang="ru-RU" b="1" dirty="0" smtClean="0">
                <a:solidFill>
                  <a:srgbClr val="008282"/>
                </a:solidFill>
              </a:rPr>
              <a:t>. </a:t>
            </a:r>
          </a:p>
        </p:txBody>
      </p:sp>
    </p:spTree>
  </p:cSld>
  <p:clrMapOvr>
    <a:masterClrMapping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627" y="0"/>
            <a:ext cx="8748237" cy="676322"/>
          </a:xfrm>
        </p:spPr>
        <p:txBody>
          <a:bodyPr>
            <a:normAutofit fontScale="90000"/>
          </a:bodyPr>
          <a:lstStyle/>
          <a:p>
            <a:r>
              <a:rPr lang="be-BY" b="1" dirty="0" smtClean="0">
                <a:solidFill>
                  <a:srgbClr val="008282"/>
                </a:solidFill>
              </a:rPr>
              <a:t>ГАЛЬШАНСКІ ЗАМАК</a:t>
            </a:r>
            <a:endParaRPr lang="en-CA" b="1" dirty="0">
              <a:solidFill>
                <a:srgbClr val="008282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804347" y="6135166"/>
            <a:ext cx="2268061" cy="345009"/>
          </a:xfrm>
        </p:spPr>
        <p:txBody>
          <a:bodyPr/>
          <a:lstStyle/>
          <a:p>
            <a:fld id="{87BB05C7-BA5F-4B40-AE96-9B71BA51B8D7}" type="slidenum">
              <a:rPr lang="en-CA" sz="900" smtClean="0">
                <a:solidFill>
                  <a:srgbClr val="008282"/>
                </a:solidFill>
              </a:rPr>
              <a:pPr/>
              <a:t>12</a:t>
            </a:fld>
            <a:endParaRPr lang="en-CA" sz="900" dirty="0">
              <a:solidFill>
                <a:srgbClr val="008282"/>
              </a:solidFill>
            </a:endParaRPr>
          </a:p>
        </p:txBody>
      </p:sp>
      <p:pic>
        <p:nvPicPr>
          <p:cNvPr id="95236" name="Picture 4" descr="http://padarozhnik.com/wp-content/uploads/zamki/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331" y="935831"/>
            <a:ext cx="2664296" cy="2088232"/>
          </a:xfrm>
          <a:prstGeom prst="rect">
            <a:avLst/>
          </a:prstGeom>
          <a:noFill/>
        </p:spPr>
      </p:pic>
      <p:pic>
        <p:nvPicPr>
          <p:cNvPr id="95238" name="Picture 6" descr="http://upload.wikimedia.org/wikipedia/commons/thumb/c/c2/Orda_Holszany1.jpg/220px-Orda_Holszany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611" y="935831"/>
            <a:ext cx="3024336" cy="2304256"/>
          </a:xfrm>
          <a:prstGeom prst="rect">
            <a:avLst/>
          </a:prstGeom>
          <a:noFill/>
        </p:spPr>
      </p:pic>
      <p:pic>
        <p:nvPicPr>
          <p:cNvPr id="95240" name="Picture 8" descr="Файл:Гальшанскі замак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0331" y="3528119"/>
            <a:ext cx="2736304" cy="2088232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179611" y="3553861"/>
            <a:ext cx="6408712" cy="2926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08282"/>
                </a:solidFill>
              </a:rPr>
              <a:t>Гальшанскі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замак</a:t>
            </a:r>
            <a:r>
              <a:rPr lang="ru-RU" b="1" dirty="0" smtClean="0">
                <a:solidFill>
                  <a:srgbClr val="008282"/>
                </a:solidFill>
              </a:rPr>
              <a:t> — </a:t>
            </a:r>
            <a:r>
              <a:rPr lang="ru-RU" b="1" dirty="0" err="1" smtClean="0">
                <a:solidFill>
                  <a:srgbClr val="008282"/>
                </a:solidFill>
              </a:rPr>
              <a:t>палацава-замкавы</a:t>
            </a:r>
            <a:r>
              <a:rPr lang="ru-RU" b="1" dirty="0" smtClean="0">
                <a:solidFill>
                  <a:srgbClr val="008282"/>
                </a:solidFill>
              </a:rPr>
              <a:t> комплекс, </a:t>
            </a:r>
            <a:r>
              <a:rPr lang="ru-RU" b="1" dirty="0" err="1" smtClean="0">
                <a:solidFill>
                  <a:srgbClr val="008282"/>
                </a:solidFill>
              </a:rPr>
              <a:t>рэзідэнцыя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магнацкага</a:t>
            </a:r>
            <a:r>
              <a:rPr lang="ru-RU" b="1" dirty="0" smtClean="0">
                <a:solidFill>
                  <a:srgbClr val="008282"/>
                </a:solidFill>
              </a:rPr>
              <a:t> роду </a:t>
            </a:r>
            <a:r>
              <a:rPr lang="ru-RU" b="1" dirty="0" err="1" smtClean="0">
                <a:solidFill>
                  <a:srgbClr val="008282"/>
                </a:solidFill>
              </a:rPr>
              <a:t>Сапегаў</a:t>
            </a:r>
            <a:r>
              <a:rPr lang="ru-RU" b="1" dirty="0" smtClean="0">
                <a:solidFill>
                  <a:srgbClr val="008282"/>
                </a:solidFill>
              </a:rPr>
              <a:t>. </a:t>
            </a:r>
            <a:r>
              <a:rPr lang="ru-RU" b="1" dirty="0" err="1" smtClean="0">
                <a:solidFill>
                  <a:srgbClr val="008282"/>
                </a:solidFill>
              </a:rPr>
              <a:t>Разьмешчаны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даліне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ракі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Лусты</a:t>
            </a:r>
            <a:r>
              <a:rPr lang="ru-RU" b="1" dirty="0" smtClean="0">
                <a:solidFill>
                  <a:srgbClr val="008282"/>
                </a:solidFill>
              </a:rPr>
              <a:t> (</a:t>
            </a:r>
            <a:r>
              <a:rPr lang="ru-RU" b="1" dirty="0" err="1" smtClean="0">
                <a:solidFill>
                  <a:srgbClr val="008282"/>
                </a:solidFill>
              </a:rPr>
              <a:t>Жыганкі</a:t>
            </a:r>
            <a:r>
              <a:rPr lang="ru-RU" b="1" dirty="0" smtClean="0">
                <a:solidFill>
                  <a:srgbClr val="008282"/>
                </a:solidFill>
              </a:rPr>
              <a:t>) ля </a:t>
            </a:r>
            <a:r>
              <a:rPr lang="ru-RU" b="1" dirty="0" err="1" smtClean="0">
                <a:solidFill>
                  <a:srgbClr val="FF6600"/>
                </a:solidFill>
              </a:rPr>
              <a:t>мястэчка</a:t>
            </a:r>
            <a:r>
              <a:rPr lang="ru-RU" b="1" dirty="0" smtClean="0">
                <a:solidFill>
                  <a:srgbClr val="FF6600"/>
                </a:solidFill>
              </a:rPr>
              <a:t> </a:t>
            </a:r>
            <a:r>
              <a:rPr lang="ru-RU" b="1" dirty="0" err="1" smtClean="0">
                <a:solidFill>
                  <a:srgbClr val="FF6600"/>
                </a:solidFill>
              </a:rPr>
              <a:t>Гальшаны</a:t>
            </a:r>
            <a:r>
              <a:rPr lang="ru-RU" b="1" dirty="0" smtClean="0">
                <a:solidFill>
                  <a:srgbClr val="FF6600"/>
                </a:solidFill>
              </a:rPr>
              <a:t> (</a:t>
            </a:r>
            <a:r>
              <a:rPr lang="ru-RU" b="1" dirty="0" err="1" smtClean="0">
                <a:solidFill>
                  <a:srgbClr val="FF6600"/>
                </a:solidFill>
              </a:rPr>
              <a:t>Ашмянскі</a:t>
            </a:r>
            <a:r>
              <a:rPr lang="ru-RU" b="1" dirty="0" smtClean="0">
                <a:solidFill>
                  <a:srgbClr val="FF6600"/>
                </a:solidFill>
              </a:rPr>
              <a:t> </a:t>
            </a:r>
            <a:r>
              <a:rPr lang="ru-RU" b="1" dirty="0" err="1" smtClean="0">
                <a:solidFill>
                  <a:srgbClr val="FF6600"/>
                </a:solidFill>
              </a:rPr>
              <a:t>раён</a:t>
            </a:r>
            <a:r>
              <a:rPr lang="ru-RU" b="1" dirty="0" smtClean="0">
                <a:solidFill>
                  <a:srgbClr val="FF6600"/>
                </a:solidFill>
              </a:rPr>
              <a:t>, Гродзенская </a:t>
            </a:r>
            <a:r>
              <a:rPr lang="ru-RU" b="1" dirty="0" err="1" smtClean="0">
                <a:solidFill>
                  <a:srgbClr val="FF6600"/>
                </a:solidFill>
              </a:rPr>
              <a:t>вобласьць</a:t>
            </a:r>
            <a:r>
              <a:rPr lang="ru-RU" b="1" dirty="0" smtClean="0">
                <a:solidFill>
                  <a:srgbClr val="FF6600"/>
                </a:solidFill>
              </a:rPr>
              <a:t>)</a:t>
            </a:r>
            <a:r>
              <a:rPr lang="ru-RU" b="1" dirty="0" smtClean="0">
                <a:solidFill>
                  <a:srgbClr val="008282"/>
                </a:solidFill>
              </a:rPr>
              <a:t>. </a:t>
            </a:r>
            <a:r>
              <a:rPr lang="ru-RU" b="1" dirty="0" err="1" smtClean="0">
                <a:solidFill>
                  <a:srgbClr val="008282"/>
                </a:solidFill>
              </a:rPr>
              <a:t>Драўляны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замак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вядомы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smtClean="0">
                <a:solidFill>
                  <a:srgbClr val="FF6600"/>
                </a:solidFill>
              </a:rPr>
              <a:t>13 ст.</a:t>
            </a:r>
          </a:p>
          <a:p>
            <a:endParaRPr lang="ru-RU" b="1" dirty="0" smtClean="0">
              <a:solidFill>
                <a:srgbClr val="008282"/>
              </a:solidFill>
            </a:endParaRPr>
          </a:p>
          <a:p>
            <a:r>
              <a:rPr lang="ru-RU" b="1" dirty="0" err="1" smtClean="0">
                <a:solidFill>
                  <a:srgbClr val="008282"/>
                </a:solidFill>
              </a:rPr>
              <a:t>Князі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Гальшанскія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валодалі</a:t>
            </a:r>
            <a:r>
              <a:rPr lang="ru-RU" b="1" dirty="0" smtClean="0">
                <a:solidFill>
                  <a:srgbClr val="008282"/>
                </a:solidFill>
              </a:rPr>
              <a:t> замкам да 1525 г., а </a:t>
            </a:r>
            <a:r>
              <a:rPr lang="ru-RU" b="1" dirty="0" err="1" smtClean="0">
                <a:solidFill>
                  <a:srgbClr val="008282"/>
                </a:solidFill>
              </a:rPr>
              <a:t>потым</a:t>
            </a:r>
            <a:r>
              <a:rPr lang="ru-RU" b="1" dirty="0" smtClean="0">
                <a:solidFill>
                  <a:srgbClr val="008282"/>
                </a:solidFill>
              </a:rPr>
              <a:t>, </a:t>
            </a:r>
            <a:r>
              <a:rPr lang="ru-RU" b="1" dirty="0" err="1" smtClean="0">
                <a:solidFill>
                  <a:srgbClr val="008282"/>
                </a:solidFill>
              </a:rPr>
              <a:t>пасля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шлюбу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князёўны</a:t>
            </a:r>
            <a:r>
              <a:rPr lang="ru-RU" b="1" dirty="0" smtClean="0">
                <a:solidFill>
                  <a:srgbClr val="008282"/>
                </a:solidFill>
              </a:rPr>
              <a:t> Алены </a:t>
            </a:r>
            <a:r>
              <a:rPr lang="ru-RU" b="1" dirty="0" err="1" smtClean="0">
                <a:solidFill>
                  <a:srgbClr val="008282"/>
                </a:solidFill>
              </a:rPr>
              <a:t>Гальшанскай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з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Паўлам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Сапегам</a:t>
            </a:r>
            <a:r>
              <a:rPr lang="ru-RU" b="1" dirty="0" smtClean="0">
                <a:solidFill>
                  <a:srgbClr val="008282"/>
                </a:solidFill>
              </a:rPr>
              <a:t>, </a:t>
            </a:r>
            <a:r>
              <a:rPr lang="ru-RU" b="1" dirty="0" err="1" smtClean="0">
                <a:solidFill>
                  <a:srgbClr val="008282"/>
                </a:solidFill>
              </a:rPr>
              <a:t>ён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перайшоў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ўладаньні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Сапегаў</a:t>
            </a:r>
            <a:r>
              <a:rPr lang="ru-RU" b="1" dirty="0" smtClean="0">
                <a:solidFill>
                  <a:srgbClr val="008282"/>
                </a:solidFill>
              </a:rPr>
              <a:t>. </a:t>
            </a:r>
            <a:r>
              <a:rPr lang="ru-RU" b="1" dirty="0" err="1" smtClean="0">
                <a:solidFill>
                  <a:srgbClr val="008282"/>
                </a:solidFill>
              </a:rPr>
              <a:t>Мураваны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замак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узьведзены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першай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палове</a:t>
            </a:r>
            <a:r>
              <a:rPr lang="ru-RU" b="1" dirty="0" smtClean="0">
                <a:solidFill>
                  <a:srgbClr val="008282"/>
                </a:solidFill>
              </a:rPr>
              <a:t> 17 ст.</a:t>
            </a:r>
            <a:endParaRPr lang="en-CA" b="1" dirty="0" smtClean="0">
              <a:solidFill>
                <a:srgbClr val="008282"/>
              </a:solidFill>
            </a:endParaRPr>
          </a:p>
          <a:p>
            <a:r>
              <a:rPr lang="ru-RU" b="1" dirty="0" smtClean="0">
                <a:solidFill>
                  <a:srgbClr val="008282"/>
                </a:solidFill>
              </a:rPr>
              <a:t> </a:t>
            </a:r>
            <a:endParaRPr lang="ru-RU" b="1" dirty="0">
              <a:solidFill>
                <a:srgbClr val="008282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28083" y="3312095"/>
            <a:ext cx="1160895" cy="226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7000"/>
              </a:lnSpc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e-BY" sz="1000" b="1" dirty="0" smtClean="0">
                <a:solidFill>
                  <a:srgbClr val="006B6B"/>
                </a:solidFill>
                <a:cs typeface="Arial Unicode MS" charset="0"/>
              </a:rPr>
              <a:t>Рэканструкцыя</a:t>
            </a:r>
            <a:endParaRPr lang="en-CA" sz="1000" b="1" dirty="0">
              <a:solidFill>
                <a:srgbClr val="006B6B"/>
              </a:solidFill>
              <a:cs typeface="Arial Unicode MS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524427" y="5760367"/>
            <a:ext cx="1263487" cy="226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7000"/>
              </a:lnSpc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e-BY" sz="1000" b="1" dirty="0" smtClean="0">
                <a:solidFill>
                  <a:srgbClr val="006B6B"/>
                </a:solidFill>
                <a:cs typeface="Arial Unicode MS" charset="0"/>
              </a:rPr>
              <a:t>Сучасны выгляд</a:t>
            </a:r>
            <a:endParaRPr lang="en-CA" sz="1000" b="1" dirty="0">
              <a:solidFill>
                <a:srgbClr val="006B6B"/>
              </a:solidFill>
              <a:cs typeface="Arial Unicode MS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452419" y="3096071"/>
            <a:ext cx="1263487" cy="2354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e-BY" sz="1000" b="1" dirty="0" smtClean="0">
                <a:solidFill>
                  <a:srgbClr val="006B6B"/>
                </a:solidFill>
                <a:cs typeface="Arial Unicode MS" charset="0"/>
              </a:rPr>
              <a:t>Сучасны выгляд</a:t>
            </a:r>
            <a:endParaRPr lang="en-CA" sz="1000" dirty="0"/>
          </a:p>
        </p:txBody>
      </p:sp>
      <p:sp>
        <p:nvSpPr>
          <p:cNvPr id="13" name="Rectangle 12"/>
          <p:cNvSpPr/>
          <p:nvPr/>
        </p:nvSpPr>
        <p:spPr>
          <a:xfrm>
            <a:off x="539651" y="3312095"/>
            <a:ext cx="2473754" cy="226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7000"/>
              </a:lnSpc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e-BY" sz="1000" b="1" dirty="0" smtClean="0">
                <a:solidFill>
                  <a:srgbClr val="006B6B"/>
                </a:solidFill>
                <a:cs typeface="Arial Unicode MS" charset="0"/>
              </a:rPr>
              <a:t>Гальшаны. Малюнак Н. Орды (1876)</a:t>
            </a:r>
            <a:endParaRPr lang="en-CA" sz="1000" b="1" dirty="0">
              <a:solidFill>
                <a:srgbClr val="006B6B"/>
              </a:solidFill>
              <a:cs typeface="Arial Unicode MS" charset="0"/>
            </a:endParaRPr>
          </a:p>
        </p:txBody>
      </p:sp>
      <p:pic>
        <p:nvPicPr>
          <p:cNvPr id="95242" name="Picture 10" descr="Замак у Гальшанах (Рэканструкцыя)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91979" y="935831"/>
            <a:ext cx="2808312" cy="230425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651" y="0"/>
            <a:ext cx="8748237" cy="748330"/>
          </a:xfrm>
        </p:spPr>
        <p:txBody>
          <a:bodyPr>
            <a:normAutofit fontScale="90000"/>
          </a:bodyPr>
          <a:lstStyle/>
          <a:p>
            <a:r>
              <a:rPr lang="be-BY" b="1" dirty="0" smtClean="0">
                <a:solidFill>
                  <a:srgbClr val="008282"/>
                </a:solidFill>
              </a:rPr>
              <a:t>КОЙДАНАЎСКІ ЗАМАК</a:t>
            </a:r>
            <a:endParaRPr lang="en-CA" b="1" dirty="0">
              <a:solidFill>
                <a:srgbClr val="008282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876355" y="6135166"/>
            <a:ext cx="2268061" cy="345009"/>
          </a:xfrm>
        </p:spPr>
        <p:txBody>
          <a:bodyPr/>
          <a:lstStyle/>
          <a:p>
            <a:fld id="{87BB05C7-BA5F-4B40-AE96-9B71BA51B8D7}" type="slidenum">
              <a:rPr lang="en-CA" sz="900" smtClean="0">
                <a:solidFill>
                  <a:srgbClr val="008282"/>
                </a:solidFill>
              </a:rPr>
              <a:pPr/>
              <a:t>13</a:t>
            </a:fld>
            <a:endParaRPr lang="en-CA" sz="900">
              <a:solidFill>
                <a:srgbClr val="008282"/>
              </a:solidFill>
            </a:endParaRPr>
          </a:p>
        </p:txBody>
      </p:sp>
      <p:pic>
        <p:nvPicPr>
          <p:cNvPr id="105474" name="Picture 2" descr="Файл:Kojdanaŭski zamak. Койданаўскі замак (XX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635" y="3672135"/>
            <a:ext cx="3744416" cy="2370758"/>
          </a:xfrm>
          <a:prstGeom prst="rect">
            <a:avLst/>
          </a:prstGeom>
          <a:noFill/>
        </p:spPr>
      </p:pic>
      <p:sp>
        <p:nvSpPr>
          <p:cNvPr id="105476" name="Rectangle 4"/>
          <p:cNvSpPr>
            <a:spLocks noChangeArrowheads="1"/>
          </p:cNvSpPr>
          <p:nvPr/>
        </p:nvSpPr>
        <p:spPr bwMode="auto">
          <a:xfrm>
            <a:off x="323627" y="6120407"/>
            <a:ext cx="3672408" cy="230832"/>
          </a:xfrm>
          <a:prstGeom prst="rect">
            <a:avLst/>
          </a:prstGeom>
          <a:solidFill>
            <a:srgbClr val="FAFA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pitchFamily="34" charset="0"/>
                <a:cs typeface="Arial" pitchFamily="34" charset="0"/>
              </a:rPr>
              <a:t>Кальвінскі</a:t>
            </a: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9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pitchFamily="34" charset="0"/>
                <a:cs typeface="Arial" pitchFamily="34" charset="0"/>
              </a:rPr>
              <a:t>збор</a:t>
            </a: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pitchFamily="34" charset="0"/>
                <a:cs typeface="Arial" pitchFamily="34" charset="0"/>
              </a:rPr>
              <a:t> і </a:t>
            </a:r>
            <a:r>
              <a:rPr kumimoji="0" lang="en-US" sz="9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pitchFamily="34" charset="0"/>
                <a:cs typeface="Arial" pitchFamily="34" charset="0"/>
              </a:rPr>
              <a:t>рэшткі</a:t>
            </a: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9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pitchFamily="34" charset="0"/>
                <a:cs typeface="Arial" pitchFamily="34" charset="0"/>
              </a:rPr>
              <a:t>замка</a:t>
            </a: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9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pitchFamily="34" charset="0"/>
                <a:cs typeface="Arial" pitchFamily="34" charset="0"/>
              </a:rPr>
              <a:t>на</a:t>
            </a: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900" b="1" i="0" u="none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pitchFamily="34" charset="0"/>
                <a:cs typeface="Arial" pitchFamily="34" charset="0"/>
              </a:rPr>
              <a:t>здымку</a:t>
            </a: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en-US" sz="900" b="1" i="0" u="sng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pitchFamily="34" charset="0"/>
                <a:cs typeface="Arial" pitchFamily="34" charset="0"/>
              </a:rPr>
              <a:t>Я. </a:t>
            </a:r>
            <a:r>
              <a:rPr kumimoji="0" lang="en-US" sz="900" b="1" i="0" u="sng" strike="noStrike" cap="none" normalizeH="0" baseline="0" dirty="0" err="1" smtClean="0">
                <a:ln>
                  <a:noFill/>
                </a:ln>
                <a:solidFill>
                  <a:srgbClr val="008282"/>
                </a:solidFill>
                <a:effectLst/>
                <a:latin typeface="Arial" pitchFamily="34" charset="0"/>
                <a:cs typeface="Arial" pitchFamily="34" charset="0"/>
              </a:rPr>
              <a:t>Балзункевіча</a:t>
            </a: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rgbClr val="00828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05478" name="Picture 6" descr="Файл:Kojdanaŭ. Койданаў (N. Orda, 1876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627" y="863823"/>
            <a:ext cx="3816424" cy="2448272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251619" y="3312095"/>
            <a:ext cx="4032448" cy="235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err="1" smtClean="0">
                <a:solidFill>
                  <a:srgbClr val="008282"/>
                </a:solidFill>
              </a:rPr>
              <a:t>Кальвінскі</a:t>
            </a:r>
            <a:r>
              <a:rPr lang="ru-RU" sz="1000" b="1" dirty="0" smtClean="0">
                <a:solidFill>
                  <a:srgbClr val="008282"/>
                </a:solidFill>
              </a:rPr>
              <a:t> </a:t>
            </a:r>
            <a:r>
              <a:rPr lang="ru-RU" sz="1000" b="1" dirty="0" err="1" smtClean="0">
                <a:solidFill>
                  <a:srgbClr val="008282"/>
                </a:solidFill>
              </a:rPr>
              <a:t>збор</a:t>
            </a:r>
            <a:r>
              <a:rPr lang="ru-RU" sz="1000" b="1" dirty="0" smtClean="0">
                <a:solidFill>
                  <a:srgbClr val="008282"/>
                </a:solidFill>
              </a:rPr>
              <a:t> у </a:t>
            </a:r>
            <a:r>
              <a:rPr lang="ru-RU" sz="1000" b="1" dirty="0" err="1" smtClean="0">
                <a:solidFill>
                  <a:srgbClr val="008282"/>
                </a:solidFill>
              </a:rPr>
              <a:t>Койданава</a:t>
            </a:r>
            <a:r>
              <a:rPr lang="ru-RU" sz="1000" b="1" dirty="0" smtClean="0">
                <a:solidFill>
                  <a:srgbClr val="008282"/>
                </a:solidFill>
              </a:rPr>
              <a:t> на </a:t>
            </a:r>
            <a:r>
              <a:rPr lang="ru-RU" sz="1000" b="1" dirty="0" err="1" smtClean="0">
                <a:solidFill>
                  <a:srgbClr val="008282"/>
                </a:solidFill>
              </a:rPr>
              <a:t>малюнку</a:t>
            </a:r>
            <a:r>
              <a:rPr lang="ru-RU" sz="1000" b="1" dirty="0" smtClean="0">
                <a:solidFill>
                  <a:srgbClr val="008282"/>
                </a:solidFill>
              </a:rPr>
              <a:t> Н. Орды (1876)</a:t>
            </a:r>
            <a:endParaRPr lang="en-CA" sz="1000" b="1" dirty="0">
              <a:solidFill>
                <a:srgbClr val="008282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44107" y="1007839"/>
            <a:ext cx="4824536" cy="4472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08282"/>
                </a:solidFill>
              </a:rPr>
              <a:t>Койданаўскі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замак</a:t>
            </a:r>
            <a:r>
              <a:rPr lang="ru-RU" b="1" dirty="0" smtClean="0">
                <a:solidFill>
                  <a:srgbClr val="008282"/>
                </a:solidFill>
              </a:rPr>
              <a:t> — </a:t>
            </a:r>
            <a:r>
              <a:rPr lang="ru-RU" b="1" dirty="0" err="1" smtClean="0">
                <a:solidFill>
                  <a:srgbClr val="008282"/>
                </a:solidFill>
              </a:rPr>
              <a:t>колішні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мураваны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замак</a:t>
            </a:r>
            <a:r>
              <a:rPr lang="ru-RU" b="1" dirty="0" smtClean="0">
                <a:solidFill>
                  <a:srgbClr val="008282"/>
                </a:solidFill>
              </a:rPr>
              <a:t> у </a:t>
            </a:r>
            <a:r>
              <a:rPr lang="ru-RU" b="1" dirty="0" err="1" smtClean="0">
                <a:solidFill>
                  <a:srgbClr val="FF6600"/>
                </a:solidFill>
              </a:rPr>
              <a:t>Койданаве</a:t>
            </a:r>
            <a:r>
              <a:rPr lang="ru-RU" b="1" dirty="0" smtClean="0">
                <a:solidFill>
                  <a:srgbClr val="FF6600"/>
                </a:solidFill>
              </a:rPr>
              <a:t> (</a:t>
            </a:r>
            <a:r>
              <a:rPr lang="ru-RU" b="1" dirty="0" err="1" smtClean="0">
                <a:solidFill>
                  <a:srgbClr val="FF6600"/>
                </a:solidFill>
              </a:rPr>
              <a:t>Дзяржынскі</a:t>
            </a:r>
            <a:r>
              <a:rPr lang="ru-RU" b="1" dirty="0" smtClean="0">
                <a:solidFill>
                  <a:srgbClr val="FF6600"/>
                </a:solidFill>
              </a:rPr>
              <a:t> </a:t>
            </a:r>
            <a:r>
              <a:rPr lang="ru-RU" b="1" dirty="0" err="1" smtClean="0">
                <a:solidFill>
                  <a:srgbClr val="FF6600"/>
                </a:solidFill>
              </a:rPr>
              <a:t>раён</a:t>
            </a:r>
            <a:r>
              <a:rPr lang="ru-RU" b="1" dirty="0" smtClean="0">
                <a:solidFill>
                  <a:srgbClr val="FF6600"/>
                </a:solidFill>
              </a:rPr>
              <a:t>, </a:t>
            </a:r>
            <a:r>
              <a:rPr lang="ru-RU" b="1" dirty="0" err="1" smtClean="0">
                <a:solidFill>
                  <a:srgbClr val="FF6600"/>
                </a:solidFill>
              </a:rPr>
              <a:t>Мінская</a:t>
            </a:r>
            <a:r>
              <a:rPr lang="ru-RU" b="1" dirty="0" smtClean="0">
                <a:solidFill>
                  <a:srgbClr val="FF6600"/>
                </a:solidFill>
              </a:rPr>
              <a:t> </a:t>
            </a:r>
            <a:r>
              <a:rPr lang="ru-RU" b="1" dirty="0" err="1" smtClean="0">
                <a:solidFill>
                  <a:srgbClr val="FF6600"/>
                </a:solidFill>
              </a:rPr>
              <a:t>вобласьць</a:t>
            </a:r>
            <a:r>
              <a:rPr lang="ru-RU" b="1" dirty="0" smtClean="0">
                <a:solidFill>
                  <a:srgbClr val="FF6600"/>
                </a:solidFill>
              </a:rPr>
              <a:t>)</a:t>
            </a:r>
            <a:r>
              <a:rPr lang="ru-RU" b="1" dirty="0" smtClean="0">
                <a:solidFill>
                  <a:srgbClr val="008282"/>
                </a:solidFill>
              </a:rPr>
              <a:t>, на </a:t>
            </a:r>
            <a:r>
              <a:rPr lang="ru-RU" b="1" dirty="0" err="1" smtClean="0">
                <a:solidFill>
                  <a:srgbClr val="008282"/>
                </a:solidFill>
              </a:rPr>
              <a:t>Гаштольдавай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гары</a:t>
            </a:r>
            <a:r>
              <a:rPr lang="ru-RU" b="1" dirty="0" smtClean="0">
                <a:solidFill>
                  <a:srgbClr val="008282"/>
                </a:solidFill>
              </a:rPr>
              <a:t>.</a:t>
            </a:r>
          </a:p>
          <a:p>
            <a:endParaRPr lang="ru-RU" b="1" dirty="0" smtClean="0">
              <a:solidFill>
                <a:srgbClr val="008282"/>
              </a:solidFill>
            </a:endParaRPr>
          </a:p>
          <a:p>
            <a:r>
              <a:rPr lang="ru-RU" b="1" dirty="0" err="1" smtClean="0">
                <a:solidFill>
                  <a:srgbClr val="008282"/>
                </a:solidFill>
              </a:rPr>
              <a:t>Збудаваны</a:t>
            </a:r>
            <a:r>
              <a:rPr lang="ru-RU" b="1" dirty="0" smtClean="0">
                <a:solidFill>
                  <a:srgbClr val="008282"/>
                </a:solidFill>
              </a:rPr>
              <a:t> каля </a:t>
            </a:r>
            <a:r>
              <a:rPr lang="ru-RU" b="1" dirty="0" err="1" smtClean="0">
                <a:solidFill>
                  <a:srgbClr val="FF6600"/>
                </a:solidFill>
              </a:rPr>
              <a:t>кан</a:t>
            </a:r>
            <a:r>
              <a:rPr lang="ru-RU" b="1" dirty="0" smtClean="0">
                <a:solidFill>
                  <a:srgbClr val="FF6600"/>
                </a:solidFill>
              </a:rPr>
              <a:t>. 15 - </a:t>
            </a:r>
            <a:r>
              <a:rPr lang="ru-RU" b="1" dirty="0" err="1" smtClean="0">
                <a:solidFill>
                  <a:srgbClr val="FF6600"/>
                </a:solidFill>
              </a:rPr>
              <a:t>пач</a:t>
            </a:r>
            <a:r>
              <a:rPr lang="ru-RU" b="1" dirty="0" smtClean="0">
                <a:solidFill>
                  <a:srgbClr val="FF6600"/>
                </a:solidFill>
              </a:rPr>
              <a:t>. 16 ст., </a:t>
            </a:r>
            <a:r>
              <a:rPr lang="ru-RU" b="1" dirty="0" smtClean="0">
                <a:solidFill>
                  <a:srgbClr val="008282"/>
                </a:solidFill>
              </a:rPr>
              <a:t>у час </a:t>
            </a:r>
            <a:r>
              <a:rPr lang="ru-RU" b="1" dirty="0" err="1" smtClean="0">
                <a:solidFill>
                  <a:srgbClr val="008282"/>
                </a:solidFill>
              </a:rPr>
              <a:t>знаходжаньня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мястэчка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ўласнасьці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Гаштольдаў</a:t>
            </a:r>
            <a:r>
              <a:rPr lang="ru-RU" b="1" dirty="0" smtClean="0">
                <a:solidFill>
                  <a:srgbClr val="008282"/>
                </a:solidFill>
              </a:rPr>
              <a:t>. </a:t>
            </a:r>
          </a:p>
          <a:p>
            <a:endParaRPr lang="ru-RU" b="1" dirty="0" smtClean="0">
              <a:solidFill>
                <a:srgbClr val="008282"/>
              </a:solidFill>
            </a:endParaRPr>
          </a:p>
          <a:p>
            <a:r>
              <a:rPr lang="ru-RU" b="1" dirty="0" err="1" smtClean="0">
                <a:solidFill>
                  <a:srgbClr val="008282"/>
                </a:solidFill>
              </a:rPr>
              <a:t>Вонкавы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выгляд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невядомы</a:t>
            </a:r>
            <a:r>
              <a:rPr lang="ru-RU" b="1" dirty="0" smtClean="0">
                <a:solidFill>
                  <a:srgbClr val="008282"/>
                </a:solidFill>
              </a:rPr>
              <a:t>. </a:t>
            </a:r>
            <a:r>
              <a:rPr lang="ru-RU" b="1" dirty="0" err="1" smtClean="0">
                <a:solidFill>
                  <a:srgbClr val="008282"/>
                </a:solidFill>
              </a:rPr>
              <a:t>Замак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існаваў</a:t>
            </a:r>
            <a:r>
              <a:rPr lang="ru-RU" b="1" dirty="0" smtClean="0">
                <a:solidFill>
                  <a:srgbClr val="008282"/>
                </a:solidFill>
              </a:rPr>
              <a:t> да </a:t>
            </a:r>
            <a:r>
              <a:rPr lang="ru-RU" b="1" dirty="0" err="1" smtClean="0">
                <a:solidFill>
                  <a:srgbClr val="008282"/>
                </a:solidFill>
              </a:rPr>
              <a:t>кан</a:t>
            </a:r>
            <a:r>
              <a:rPr lang="ru-RU" b="1" dirty="0" smtClean="0">
                <a:solidFill>
                  <a:srgbClr val="008282"/>
                </a:solidFill>
              </a:rPr>
              <a:t>. 16 ст. - </a:t>
            </a:r>
            <a:r>
              <a:rPr lang="ru-RU" b="1" dirty="0" err="1" smtClean="0">
                <a:solidFill>
                  <a:srgbClr val="008282"/>
                </a:solidFill>
              </a:rPr>
              <a:t>пач</a:t>
            </a:r>
            <a:r>
              <a:rPr lang="ru-RU" b="1" dirty="0" smtClean="0">
                <a:solidFill>
                  <a:srgbClr val="008282"/>
                </a:solidFill>
              </a:rPr>
              <a:t>. 17 ст. - </a:t>
            </a:r>
            <a:r>
              <a:rPr lang="ru-RU" b="1" dirty="0" err="1" smtClean="0">
                <a:solidFill>
                  <a:srgbClr val="008282"/>
                </a:solidFill>
              </a:rPr>
              <a:t>адзначаны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Інвентары</a:t>
            </a:r>
            <a:r>
              <a:rPr lang="ru-RU" b="1" dirty="0" smtClean="0">
                <a:solidFill>
                  <a:srgbClr val="008282"/>
                </a:solidFill>
              </a:rPr>
              <a:t> 1588, не </a:t>
            </a:r>
            <a:r>
              <a:rPr lang="ru-RU" b="1" dirty="0" err="1" smtClean="0">
                <a:solidFill>
                  <a:srgbClr val="008282"/>
                </a:solidFill>
              </a:rPr>
              <a:t>адзначаны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Інвентары</a:t>
            </a:r>
            <a:r>
              <a:rPr lang="ru-RU" b="1" dirty="0" smtClean="0">
                <a:solidFill>
                  <a:srgbClr val="008282"/>
                </a:solidFill>
              </a:rPr>
              <a:t> 1621 г. </a:t>
            </a:r>
          </a:p>
          <a:p>
            <a:endParaRPr lang="ru-RU" b="1" dirty="0" smtClean="0">
              <a:solidFill>
                <a:srgbClr val="008282"/>
              </a:solidFill>
            </a:endParaRPr>
          </a:p>
          <a:p>
            <a:r>
              <a:rPr lang="ru-RU" b="1" dirty="0" smtClean="0">
                <a:solidFill>
                  <a:srgbClr val="008282"/>
                </a:solidFill>
              </a:rPr>
              <a:t>На </a:t>
            </a:r>
            <a:r>
              <a:rPr lang="ru-RU" b="1" dirty="0" err="1" smtClean="0">
                <a:solidFill>
                  <a:srgbClr val="008282"/>
                </a:solidFill>
              </a:rPr>
              <a:t>месцы</a:t>
            </a:r>
            <a:r>
              <a:rPr lang="ru-RU" b="1" dirty="0" smtClean="0">
                <a:solidFill>
                  <a:srgbClr val="008282"/>
                </a:solidFill>
              </a:rPr>
              <a:t> замка </a:t>
            </a:r>
            <a:r>
              <a:rPr lang="ru-RU" b="1" dirty="0" err="1" smtClean="0">
                <a:solidFill>
                  <a:srgbClr val="008282"/>
                </a:solidFill>
              </a:rPr>
              <a:t>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пач</a:t>
            </a:r>
            <a:r>
              <a:rPr lang="ru-RU" b="1" dirty="0" smtClean="0">
                <a:solidFill>
                  <a:srgbClr val="008282"/>
                </a:solidFill>
              </a:rPr>
              <a:t>. 17 ст., </a:t>
            </a:r>
            <a:r>
              <a:rPr lang="ru-RU" b="1" dirty="0" err="1" smtClean="0">
                <a:solidFill>
                  <a:srgbClr val="008282"/>
                </a:solidFill>
              </a:rPr>
              <a:t>відавочна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</a:t>
            </a:r>
            <a:r>
              <a:rPr lang="ru-RU" b="1" dirty="0" smtClean="0">
                <a:solidFill>
                  <a:srgbClr val="008282"/>
                </a:solidFill>
              </a:rPr>
              <a:t> 1613, </a:t>
            </a:r>
            <a:r>
              <a:rPr lang="ru-RU" b="1" dirty="0" err="1" smtClean="0">
                <a:solidFill>
                  <a:srgbClr val="008282"/>
                </a:solidFill>
              </a:rPr>
              <a:t>быў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збудаваны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мураваны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ўмацаваны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кальвінскі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збор</a:t>
            </a:r>
            <a:r>
              <a:rPr lang="ru-RU" b="1" dirty="0" smtClean="0">
                <a:solidFill>
                  <a:srgbClr val="008282"/>
                </a:solidFill>
              </a:rPr>
              <a:t>.</a:t>
            </a:r>
            <a:endParaRPr lang="en-CA" b="1" dirty="0">
              <a:solidFill>
                <a:srgbClr val="008282"/>
              </a:solidFill>
            </a:endParaRPr>
          </a:p>
        </p:txBody>
      </p:sp>
    </p:spTree>
  </p:cSld>
  <p:clrMapOvr>
    <a:masterClrMapping/>
  </p:clrMapOvr>
  <p:transition spd="slow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651" y="143743"/>
            <a:ext cx="8748237" cy="67632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8282"/>
                </a:solidFill>
              </a:rPr>
              <a:t>ІКАЗЬНЕНСКІ ЗАМАК</a:t>
            </a:r>
            <a:endParaRPr lang="en-C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948363" y="6135166"/>
            <a:ext cx="2268061" cy="345009"/>
          </a:xfrm>
        </p:spPr>
        <p:txBody>
          <a:bodyPr/>
          <a:lstStyle/>
          <a:p>
            <a:fld id="{87BB05C7-BA5F-4B40-AE96-9B71BA51B8D7}" type="slidenum">
              <a:rPr lang="en-CA" sz="900" smtClean="0">
                <a:solidFill>
                  <a:srgbClr val="008282"/>
                </a:solidFill>
              </a:rPr>
              <a:pPr/>
              <a:t>14</a:t>
            </a:fld>
            <a:endParaRPr lang="en-CA" sz="900" dirty="0">
              <a:solidFill>
                <a:srgbClr val="008282"/>
              </a:solidFill>
            </a:endParaRPr>
          </a:p>
        </p:txBody>
      </p:sp>
      <p:pic>
        <p:nvPicPr>
          <p:cNvPr id="107522" name="Picture 2" descr="Файл:Ikaźń. Іказьнь (1613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603" y="1007839"/>
            <a:ext cx="3456384" cy="230425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23627" y="3384103"/>
            <a:ext cx="3043525" cy="3499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b="1" dirty="0" err="1" smtClean="0">
                <a:solidFill>
                  <a:srgbClr val="008282"/>
                </a:solidFill>
              </a:rPr>
              <a:t>Выява</a:t>
            </a:r>
            <a:r>
              <a:rPr lang="ru-RU" sz="1000" b="1" dirty="0" smtClean="0">
                <a:solidFill>
                  <a:srgbClr val="008282"/>
                </a:solidFill>
              </a:rPr>
              <a:t> замка </a:t>
            </a:r>
            <a:r>
              <a:rPr lang="ru-RU" sz="1000" b="1" dirty="0" err="1" smtClean="0">
                <a:solidFill>
                  <a:srgbClr val="008282"/>
                </a:solidFill>
              </a:rPr>
              <a:t>ў</a:t>
            </a:r>
            <a:r>
              <a:rPr lang="ru-RU" sz="1000" b="1" dirty="0" smtClean="0">
                <a:solidFill>
                  <a:srgbClr val="008282"/>
                </a:solidFill>
              </a:rPr>
              <a:t> </a:t>
            </a:r>
            <a:r>
              <a:rPr lang="ru-RU" sz="1000" b="1" dirty="0" err="1" smtClean="0">
                <a:solidFill>
                  <a:srgbClr val="008282"/>
                </a:solidFill>
              </a:rPr>
              <a:t>Іказьні</a:t>
            </a:r>
            <a:r>
              <a:rPr lang="ru-RU" sz="1000" b="1" dirty="0" smtClean="0">
                <a:solidFill>
                  <a:srgbClr val="008282"/>
                </a:solidFill>
              </a:rPr>
              <a:t> на </a:t>
            </a:r>
            <a:r>
              <a:rPr lang="ru-RU" sz="1000" b="1" dirty="0" err="1" smtClean="0">
                <a:solidFill>
                  <a:srgbClr val="008282"/>
                </a:solidFill>
              </a:rPr>
              <a:t>карце</a:t>
            </a:r>
            <a:r>
              <a:rPr lang="ru-RU" sz="1000" b="1" dirty="0" smtClean="0">
                <a:solidFill>
                  <a:srgbClr val="008282"/>
                </a:solidFill>
              </a:rPr>
              <a:t> ВКЛ 1613г.</a:t>
            </a:r>
            <a:r>
              <a:rPr lang="ru-RU" dirty="0" smtClean="0">
                <a:solidFill>
                  <a:srgbClr val="008282"/>
                </a:solidFill>
              </a:rPr>
              <a:t> </a:t>
            </a:r>
            <a:r>
              <a:rPr lang="ru-RU" dirty="0" smtClean="0"/>
              <a:t>г.</a:t>
            </a:r>
            <a:endParaRPr lang="en-CA" dirty="0"/>
          </a:p>
        </p:txBody>
      </p:sp>
      <p:sp>
        <p:nvSpPr>
          <p:cNvPr id="6" name="Rectangle 5"/>
          <p:cNvSpPr/>
          <p:nvPr/>
        </p:nvSpPr>
        <p:spPr>
          <a:xfrm>
            <a:off x="3743599" y="1151855"/>
            <a:ext cx="5976664" cy="3183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08282"/>
                </a:solidFill>
              </a:rPr>
              <a:t>Замак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і</a:t>
            </a:r>
            <a:r>
              <a:rPr lang="ru-RU" b="1" dirty="0" smtClean="0">
                <a:solidFill>
                  <a:srgbClr val="008282"/>
                </a:solidFill>
              </a:rPr>
              <a:t> «места» </a:t>
            </a:r>
            <a:r>
              <a:rPr lang="ru-RU" b="1" dirty="0" err="1" smtClean="0">
                <a:solidFill>
                  <a:srgbClr val="008282"/>
                </a:solidFill>
              </a:rPr>
              <a:t>Іказьнь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закладзены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smtClean="0">
                <a:solidFill>
                  <a:srgbClr val="FF6600"/>
                </a:solidFill>
              </a:rPr>
              <a:t>1504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браслаўскім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старастам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Іванам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Сапегам</a:t>
            </a:r>
            <a:r>
              <a:rPr lang="ru-RU" b="1" dirty="0" smtClean="0">
                <a:solidFill>
                  <a:srgbClr val="008282"/>
                </a:solidFill>
              </a:rPr>
              <a:t>. </a:t>
            </a:r>
            <a:r>
              <a:rPr lang="ru-RU" b="1" dirty="0" err="1" smtClean="0">
                <a:solidFill>
                  <a:srgbClr val="008282"/>
                </a:solidFill>
              </a:rPr>
              <a:t>Польскі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гісторык</a:t>
            </a:r>
            <a:r>
              <a:rPr lang="ru-RU" b="1" dirty="0" smtClean="0">
                <a:solidFill>
                  <a:srgbClr val="008282"/>
                </a:solidFill>
              </a:rPr>
              <a:t> А. </a:t>
            </a:r>
            <a:r>
              <a:rPr lang="ru-RU" b="1" dirty="0" err="1" smtClean="0">
                <a:solidFill>
                  <a:srgbClr val="008282"/>
                </a:solidFill>
              </a:rPr>
              <a:t>Гваньіні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ў</a:t>
            </a:r>
            <a:r>
              <a:rPr lang="ru-RU" b="1" dirty="0" smtClean="0">
                <a:solidFill>
                  <a:srgbClr val="008282"/>
                </a:solidFill>
              </a:rPr>
              <a:t> 2-й </a:t>
            </a:r>
            <a:r>
              <a:rPr lang="ru-RU" b="1" dirty="0" err="1" smtClean="0">
                <a:solidFill>
                  <a:srgbClr val="008282"/>
                </a:solidFill>
              </a:rPr>
              <a:t>палове</a:t>
            </a:r>
            <a:r>
              <a:rPr lang="ru-RU" b="1" dirty="0" smtClean="0">
                <a:solidFill>
                  <a:srgbClr val="008282"/>
                </a:solidFill>
              </a:rPr>
              <a:t> 16 ст. </a:t>
            </a:r>
            <a:r>
              <a:rPr lang="ru-RU" b="1" dirty="0" err="1" smtClean="0">
                <a:solidFill>
                  <a:srgbClr val="008282"/>
                </a:solidFill>
              </a:rPr>
              <a:t>адзначаў</a:t>
            </a:r>
            <a:r>
              <a:rPr lang="ru-RU" b="1" dirty="0" smtClean="0">
                <a:solidFill>
                  <a:srgbClr val="008282"/>
                </a:solidFill>
              </a:rPr>
              <a:t>, </a:t>
            </a:r>
            <a:r>
              <a:rPr lang="ru-RU" b="1" dirty="0" err="1" smtClean="0">
                <a:solidFill>
                  <a:srgbClr val="008282"/>
                </a:solidFill>
              </a:rPr>
              <a:t>што</a:t>
            </a:r>
            <a:r>
              <a:rPr lang="ru-RU" b="1" dirty="0" smtClean="0">
                <a:solidFill>
                  <a:srgbClr val="008282"/>
                </a:solidFill>
              </a:rPr>
              <a:t> «</a:t>
            </a:r>
            <a:r>
              <a:rPr lang="ru-RU" b="1" dirty="0" err="1" smtClean="0">
                <a:solidFill>
                  <a:srgbClr val="008282"/>
                </a:solidFill>
              </a:rPr>
              <a:t>Іказьнь</a:t>
            </a:r>
            <a:r>
              <a:rPr lang="ru-RU" b="1" dirty="0" smtClean="0">
                <a:solidFill>
                  <a:srgbClr val="008282"/>
                </a:solidFill>
              </a:rPr>
              <a:t> — </a:t>
            </a:r>
            <a:r>
              <a:rPr lang="ru-RU" b="1" dirty="0" err="1" smtClean="0">
                <a:solidFill>
                  <a:srgbClr val="008282"/>
                </a:solidFill>
              </a:rPr>
              <a:t>замак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мураваны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і</a:t>
            </a:r>
            <a:r>
              <a:rPr lang="ru-RU" b="1" dirty="0" smtClean="0">
                <a:solidFill>
                  <a:srgbClr val="008282"/>
                </a:solidFill>
              </a:rPr>
              <a:t> места </a:t>
            </a:r>
            <a:r>
              <a:rPr lang="ru-RU" b="1" dirty="0" err="1" smtClean="0">
                <a:solidFill>
                  <a:srgbClr val="008282"/>
                </a:solidFill>
              </a:rPr>
              <a:t>драўлянае</a:t>
            </a:r>
            <a:r>
              <a:rPr lang="ru-RU" b="1" dirty="0" smtClean="0">
                <a:solidFill>
                  <a:srgbClr val="008282"/>
                </a:solidFill>
              </a:rPr>
              <a:t>… </a:t>
            </a:r>
            <a:r>
              <a:rPr lang="ru-RU" b="1" dirty="0" smtClean="0">
                <a:solidFill>
                  <a:srgbClr val="FF6600"/>
                </a:solidFill>
              </a:rPr>
              <a:t>ад Браслава </a:t>
            </a:r>
            <a:r>
              <a:rPr lang="ru-RU" b="1" dirty="0" err="1" smtClean="0">
                <a:solidFill>
                  <a:srgbClr val="FF6600"/>
                </a:solidFill>
              </a:rPr>
              <a:t>ў</a:t>
            </a:r>
            <a:r>
              <a:rPr lang="ru-RU" b="1" dirty="0" smtClean="0">
                <a:solidFill>
                  <a:srgbClr val="FF6600"/>
                </a:solidFill>
              </a:rPr>
              <a:t> 2 </a:t>
            </a:r>
            <a:r>
              <a:rPr lang="ru-RU" b="1" dirty="0" err="1" smtClean="0">
                <a:solidFill>
                  <a:srgbClr val="FF6600"/>
                </a:solidFill>
              </a:rPr>
              <a:t>мілях</a:t>
            </a:r>
            <a:r>
              <a:rPr lang="ru-RU" b="1" dirty="0" smtClean="0">
                <a:solidFill>
                  <a:srgbClr val="FF6600"/>
                </a:solidFill>
              </a:rPr>
              <a:t> </a:t>
            </a:r>
            <a:r>
              <a:rPr lang="ru-RU" b="1" dirty="0" err="1" smtClean="0">
                <a:solidFill>
                  <a:srgbClr val="FF6600"/>
                </a:solidFill>
              </a:rPr>
              <a:t>ляжыць</a:t>
            </a:r>
            <a:r>
              <a:rPr lang="ru-RU" b="1" dirty="0" smtClean="0">
                <a:solidFill>
                  <a:srgbClr val="008282"/>
                </a:solidFill>
              </a:rPr>
              <a:t>». </a:t>
            </a:r>
          </a:p>
          <a:p>
            <a:endParaRPr lang="ru-RU" b="1" dirty="0" smtClean="0">
              <a:solidFill>
                <a:srgbClr val="008282"/>
              </a:solidFill>
            </a:endParaRPr>
          </a:p>
          <a:p>
            <a:r>
              <a:rPr lang="ru-RU" b="1" dirty="0" smtClean="0">
                <a:solidFill>
                  <a:srgbClr val="008282"/>
                </a:solidFill>
              </a:rPr>
              <a:t>У </a:t>
            </a:r>
            <a:r>
              <a:rPr lang="ru-RU" b="1" dirty="0" err="1" smtClean="0">
                <a:solidFill>
                  <a:srgbClr val="008282"/>
                </a:solidFill>
              </a:rPr>
              <a:t>Інфлянцкую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вайну</a:t>
            </a:r>
            <a:r>
              <a:rPr lang="ru-RU" b="1" dirty="0" smtClean="0">
                <a:solidFill>
                  <a:srgbClr val="008282"/>
                </a:solidFill>
              </a:rPr>
              <a:t> (1558-1583) </a:t>
            </a:r>
            <a:r>
              <a:rPr lang="ru-RU" b="1" dirty="0" err="1" smtClean="0">
                <a:solidFill>
                  <a:srgbClr val="008282"/>
                </a:solidFill>
              </a:rPr>
              <a:t>Сапегі</a:t>
            </a:r>
            <a:r>
              <a:rPr lang="ru-RU" b="1" dirty="0" smtClean="0">
                <a:solidFill>
                  <a:srgbClr val="008282"/>
                </a:solidFill>
              </a:rPr>
              <a:t>  </a:t>
            </a:r>
            <a:r>
              <a:rPr lang="ru-RU" b="1" dirty="0" err="1" smtClean="0">
                <a:solidFill>
                  <a:srgbClr val="008282"/>
                </a:solidFill>
              </a:rPr>
              <a:t>разьмясцілі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</a:t>
            </a:r>
            <a:r>
              <a:rPr lang="ru-RU" b="1" dirty="0" smtClean="0">
                <a:solidFill>
                  <a:srgbClr val="008282"/>
                </a:solidFill>
              </a:rPr>
              <a:t> замку </a:t>
            </a:r>
            <a:r>
              <a:rPr lang="ru-RU" b="1" dirty="0" err="1" smtClean="0">
                <a:solidFill>
                  <a:srgbClr val="008282"/>
                </a:solidFill>
              </a:rPr>
              <a:t>значны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гарнізон</a:t>
            </a:r>
            <a:r>
              <a:rPr lang="ru-RU" b="1" dirty="0" smtClean="0">
                <a:solidFill>
                  <a:srgbClr val="008282"/>
                </a:solidFill>
              </a:rPr>
              <a:t> наёмных </a:t>
            </a:r>
            <a:r>
              <a:rPr lang="ru-RU" b="1" dirty="0" err="1" smtClean="0">
                <a:solidFill>
                  <a:srgbClr val="008282"/>
                </a:solidFill>
              </a:rPr>
              <a:t>войскаў</a:t>
            </a:r>
            <a:r>
              <a:rPr lang="ru-RU" b="1" dirty="0" smtClean="0">
                <a:solidFill>
                  <a:srgbClr val="008282"/>
                </a:solidFill>
              </a:rPr>
              <a:t> (1561). </a:t>
            </a:r>
            <a:r>
              <a:rPr lang="ru-RU" b="1" dirty="0" err="1" smtClean="0">
                <a:solidFill>
                  <a:srgbClr val="008282"/>
                </a:solidFill>
              </a:rPr>
              <a:t>Пасля</a:t>
            </a:r>
            <a:r>
              <a:rPr lang="ru-RU" b="1" dirty="0" smtClean="0">
                <a:solidFill>
                  <a:srgbClr val="008282"/>
                </a:solidFill>
              </a:rPr>
              <a:t> Яна </a:t>
            </a:r>
            <a:r>
              <a:rPr lang="ru-RU" b="1" dirty="0" err="1" smtClean="0">
                <a:solidFill>
                  <a:srgbClr val="008282"/>
                </a:solidFill>
              </a:rPr>
              <a:t>Сапегі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мястэчкам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і</a:t>
            </a:r>
            <a:r>
              <a:rPr lang="ru-RU" b="1" dirty="0" smtClean="0">
                <a:solidFill>
                  <a:srgbClr val="008282"/>
                </a:solidFill>
              </a:rPr>
              <a:t> замкам </a:t>
            </a:r>
            <a:r>
              <a:rPr lang="ru-RU" b="1" dirty="0" err="1" smtClean="0">
                <a:solidFill>
                  <a:srgbClr val="008282"/>
                </a:solidFill>
              </a:rPr>
              <a:t>валодалі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князі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Пронскія</a:t>
            </a:r>
            <a:r>
              <a:rPr lang="ru-RU" b="1" dirty="0" smtClean="0">
                <a:solidFill>
                  <a:srgbClr val="008282"/>
                </a:solidFill>
              </a:rPr>
              <a:t>, </a:t>
            </a:r>
            <a:r>
              <a:rPr lang="ru-RU" b="1" dirty="0" err="1" smtClean="0">
                <a:solidFill>
                  <a:srgbClr val="008282"/>
                </a:solidFill>
              </a:rPr>
              <a:t>Страбоўскія</a:t>
            </a:r>
            <a:r>
              <a:rPr lang="ru-RU" b="1" dirty="0" smtClean="0">
                <a:solidFill>
                  <a:srgbClr val="008282"/>
                </a:solidFill>
              </a:rPr>
              <a:t>, </a:t>
            </a:r>
            <a:r>
              <a:rPr lang="ru-RU" b="1" dirty="0" err="1" smtClean="0">
                <a:solidFill>
                  <a:srgbClr val="008282"/>
                </a:solidFill>
              </a:rPr>
              <a:t>Сіняўскія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Езлавецкія</a:t>
            </a:r>
            <a:r>
              <a:rPr lang="ru-RU" b="1" dirty="0" smtClean="0">
                <a:solidFill>
                  <a:srgbClr val="008282"/>
                </a:solidFill>
              </a:rPr>
              <a:t>. </a:t>
            </a:r>
          </a:p>
          <a:p>
            <a:endParaRPr lang="ru-RU" b="1" dirty="0" smtClean="0">
              <a:solidFill>
                <a:srgbClr val="00828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1659" y="4464223"/>
            <a:ext cx="8568952" cy="1380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8282"/>
                </a:solidFill>
              </a:rPr>
              <a:t>У 1654 </a:t>
            </a:r>
            <a:r>
              <a:rPr lang="ru-RU" b="1" dirty="0" err="1" smtClean="0">
                <a:solidFill>
                  <a:srgbClr val="008282"/>
                </a:solidFill>
              </a:rPr>
              <a:t>замак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быў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узяты</a:t>
            </a:r>
            <a:r>
              <a:rPr lang="ru-RU" b="1" dirty="0" smtClean="0">
                <a:solidFill>
                  <a:srgbClr val="008282"/>
                </a:solidFill>
              </a:rPr>
              <a:t>, а </a:t>
            </a:r>
            <a:r>
              <a:rPr lang="ru-RU" b="1" dirty="0" err="1" smtClean="0">
                <a:solidFill>
                  <a:srgbClr val="008282"/>
                </a:solidFill>
              </a:rPr>
              <a:t>мястэчка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разрабавана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маскоўскімі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войскамі</a:t>
            </a:r>
            <a:r>
              <a:rPr lang="ru-RU" b="1" dirty="0" smtClean="0">
                <a:solidFill>
                  <a:srgbClr val="008282"/>
                </a:solidFill>
              </a:rPr>
              <a:t>. </a:t>
            </a:r>
          </a:p>
          <a:p>
            <a:endParaRPr lang="ru-RU" b="1" dirty="0" smtClean="0">
              <a:solidFill>
                <a:srgbClr val="008282"/>
              </a:solidFill>
            </a:endParaRPr>
          </a:p>
          <a:p>
            <a:r>
              <a:rPr lang="ru-RU" b="1" dirty="0" err="1" smtClean="0">
                <a:solidFill>
                  <a:srgbClr val="008282"/>
                </a:solidFill>
              </a:rPr>
              <a:t>Разбурэньне</a:t>
            </a:r>
            <a:r>
              <a:rPr lang="ru-RU" b="1" dirty="0" smtClean="0">
                <a:solidFill>
                  <a:srgbClr val="008282"/>
                </a:solidFill>
              </a:rPr>
              <a:t> замка </a:t>
            </a:r>
            <a:r>
              <a:rPr lang="ru-RU" b="1" dirty="0" err="1" smtClean="0">
                <a:solidFill>
                  <a:srgbClr val="008282"/>
                </a:solidFill>
              </a:rPr>
              <a:t>прыпадае</a:t>
            </a:r>
            <a:r>
              <a:rPr lang="ru-RU" b="1" dirty="0" smtClean="0">
                <a:solidFill>
                  <a:srgbClr val="008282"/>
                </a:solidFill>
              </a:rPr>
              <a:t> на </a:t>
            </a:r>
            <a:r>
              <a:rPr lang="ru-RU" b="1" dirty="0" err="1" smtClean="0">
                <a:solidFill>
                  <a:srgbClr val="008282"/>
                </a:solidFill>
              </a:rPr>
              <a:t>перыяд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Паўночнай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вайны</a:t>
            </a:r>
            <a:r>
              <a:rPr lang="ru-RU" b="1" dirty="0" smtClean="0">
                <a:solidFill>
                  <a:srgbClr val="008282"/>
                </a:solidFill>
              </a:rPr>
              <a:t> (1700—1721), у </a:t>
            </a:r>
            <a:r>
              <a:rPr lang="ru-RU" b="1" dirty="0" err="1" smtClean="0">
                <a:solidFill>
                  <a:srgbClr val="008282"/>
                </a:solidFill>
              </a:rPr>
              <a:t>якой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Сапегі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прынялі</a:t>
            </a:r>
            <a:r>
              <a:rPr lang="ru-RU" b="1" dirty="0" smtClean="0">
                <a:solidFill>
                  <a:srgbClr val="008282"/>
                </a:solidFill>
              </a:rPr>
              <a:t> бок </a:t>
            </a:r>
            <a:r>
              <a:rPr lang="ru-RU" b="1" dirty="0" err="1" smtClean="0">
                <a:solidFill>
                  <a:srgbClr val="008282"/>
                </a:solidFill>
              </a:rPr>
              <a:t>караля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польскага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вялікага</a:t>
            </a:r>
            <a:r>
              <a:rPr lang="ru-RU" b="1" dirty="0" smtClean="0">
                <a:solidFill>
                  <a:srgbClr val="008282"/>
                </a:solidFill>
              </a:rPr>
              <a:t> князя </a:t>
            </a:r>
            <a:r>
              <a:rPr lang="ru-RU" b="1" dirty="0" err="1" smtClean="0">
                <a:solidFill>
                  <a:srgbClr val="008282"/>
                </a:solidFill>
              </a:rPr>
              <a:t>літоўскага</a:t>
            </a:r>
            <a:r>
              <a:rPr lang="ru-RU" b="1" dirty="0" smtClean="0">
                <a:solidFill>
                  <a:srgbClr val="008282"/>
                </a:solidFill>
              </a:rPr>
              <a:t> С. </a:t>
            </a:r>
            <a:r>
              <a:rPr lang="ru-RU" b="1" dirty="0" err="1" smtClean="0">
                <a:solidFill>
                  <a:srgbClr val="008282"/>
                </a:solidFill>
              </a:rPr>
              <a:t>Ляшчынскага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шведскага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караля</a:t>
            </a:r>
            <a:r>
              <a:rPr lang="ru-RU" b="1" dirty="0" smtClean="0">
                <a:solidFill>
                  <a:srgbClr val="008282"/>
                </a:solidFill>
              </a:rPr>
              <a:t> Карла </a:t>
            </a:r>
            <a:r>
              <a:rPr lang="en-CA" b="1" dirty="0" smtClean="0">
                <a:solidFill>
                  <a:srgbClr val="008282"/>
                </a:solidFill>
              </a:rPr>
              <a:t>XII.</a:t>
            </a:r>
            <a:endParaRPr lang="en-CA" b="1" dirty="0">
              <a:solidFill>
                <a:srgbClr val="008282"/>
              </a:solidFill>
            </a:endParaRPr>
          </a:p>
        </p:txBody>
      </p:sp>
    </p:spTree>
  </p:cSld>
  <p:clrMapOvr>
    <a:masterClrMapping/>
  </p:clrMapOvr>
  <p:transition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ChangeArrowheads="1"/>
          </p:cNvSpPr>
          <p:nvPr>
            <p:ph type="title" sz="quarter"/>
          </p:nvPr>
        </p:nvSpPr>
        <p:spPr>
          <a:xfrm>
            <a:off x="683667" y="143743"/>
            <a:ext cx="8331200" cy="733425"/>
          </a:xfrm>
          <a:ln/>
        </p:spPr>
        <p:txBody>
          <a:bodyPr tIns="59040">
            <a:normAutofit/>
          </a:bodyPr>
          <a:lstStyle/>
          <a:p>
            <a:pPr>
              <a:lnSpc>
                <a:spcPct val="87000"/>
              </a:lnSpc>
              <a:buClrTx/>
              <a:buSzPct val="45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e-BY" b="1" dirty="0" smtClean="0">
                <a:solidFill>
                  <a:srgbClr val="008282"/>
                </a:solidFill>
              </a:rPr>
              <a:t>МІРСКІ ЗАМАК </a:t>
            </a:r>
            <a:r>
              <a:rPr lang="be-BY" sz="1800" b="1" dirty="0" smtClean="0">
                <a:solidFill>
                  <a:srgbClr val="FF6600"/>
                </a:solidFill>
              </a:rPr>
              <a:t>(Карэліцкі раён, Гродзенская вобласьць)</a:t>
            </a:r>
            <a:endParaRPr lang="en-CA" sz="1800" b="1" i="1" dirty="0">
              <a:solidFill>
                <a:srgbClr val="FF66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>
          <a:xfrm>
            <a:off x="7164387" y="6037262"/>
            <a:ext cx="2260600" cy="442913"/>
          </a:xfrm>
        </p:spPr>
        <p:txBody>
          <a:bodyPr/>
          <a:lstStyle/>
          <a:p>
            <a:fld id="{F2606360-0250-4C50-BBC2-AD37DDC789E6}" type="slidenum">
              <a:rPr lang="en-CA" sz="1000" smtClean="0">
                <a:solidFill>
                  <a:srgbClr val="006B6B"/>
                </a:solidFill>
              </a:rPr>
              <a:pPr/>
              <a:t>15</a:t>
            </a:fld>
            <a:endParaRPr lang="en-CA" sz="1000" dirty="0">
              <a:solidFill>
                <a:srgbClr val="006B6B"/>
              </a:solidFill>
            </a:endParaRPr>
          </a:p>
        </p:txBody>
      </p:sp>
      <p:pic>
        <p:nvPicPr>
          <p:cNvPr id="44034" name="Picture 2" descr="&amp;Mcy;&amp;iukcy;&amp;rcy; (&amp;Mcy;&amp;iukcy;&amp;ncy;&amp;scy;&amp;kcy;&amp;acy;&amp;yacy; &amp;gcy;&amp;ucy;&amp;bcy;&amp;iecy;&amp;rcy;&amp;ncy;&amp;yacy;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643" y="1007839"/>
            <a:ext cx="3168352" cy="216024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971699" y="3240087"/>
            <a:ext cx="2028119" cy="226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7000"/>
              </a:lnSpc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e-BY" sz="1000" b="1" dirty="0" smtClean="0">
                <a:solidFill>
                  <a:srgbClr val="006B6B"/>
                </a:solidFill>
                <a:cs typeface="Arial Unicode MS" charset="0"/>
              </a:rPr>
              <a:t>Мір. Малюнак Н. Орды (1876)</a:t>
            </a:r>
            <a:endParaRPr lang="en-CA" sz="1000" b="1" dirty="0">
              <a:solidFill>
                <a:srgbClr val="006B6B"/>
              </a:solidFill>
              <a:cs typeface="Arial Unicode MS" charset="0"/>
            </a:endParaRPr>
          </a:p>
        </p:txBody>
      </p:sp>
      <p:pic>
        <p:nvPicPr>
          <p:cNvPr id="44038" name="Picture 6" descr="&amp;Ecy;&amp;kcy;&amp;scy;&amp;kcy;&amp;ucy;&amp;rcy;&amp;scy;&amp;icy;&amp;icy; &amp;pcy;&amp;ocy; &amp;Bcy;&amp;iecy;&amp;lcy;&amp;acy;&amp;rcy;&amp;ucy;&amp;scy;&amp;icy;. &amp;Scy;&amp;kcy;&amp;ocy;&amp;lcy;&amp;softcy;&amp;kcy;&amp;ocy; &amp;zhcy;&amp;iecy; &amp;lcy;&amp;iecy;&amp;gcy;&amp;iecy;&amp;ncy;&amp;dcy; &amp;khcy;&amp;ocy;&amp;dcy;&amp;icy;&amp;tcy; &amp;vcy; &amp;ncy;&amp;acy;&amp;rcy;&amp;ocy;&amp;dcy;&amp;iecy; &amp;ocy; &amp;Mcy;&amp;icy;&amp;rcy;&amp;scy;&amp;kcy;&amp;ocy;&amp;mcy; &amp;zcy;&amp;acy;&amp;mcy;&amp;kcy;&amp;iecy;. &amp;Fcy;&amp;ocy;&amp;tcy;&amp;ocy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643" y="3600127"/>
            <a:ext cx="3168352" cy="2232248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4068043" y="1007839"/>
            <a:ext cx="5472608" cy="49873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08282"/>
                </a:solidFill>
              </a:rPr>
              <a:t>Пабудаваны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FF6600"/>
                </a:solidFill>
              </a:rPr>
              <a:t>першай</a:t>
            </a:r>
            <a:r>
              <a:rPr lang="ru-RU" b="1" dirty="0" smtClean="0">
                <a:solidFill>
                  <a:srgbClr val="FF6600"/>
                </a:solidFill>
              </a:rPr>
              <a:t> </a:t>
            </a:r>
            <a:r>
              <a:rPr lang="ru-RU" b="1" dirty="0" err="1" smtClean="0">
                <a:solidFill>
                  <a:srgbClr val="FF6600"/>
                </a:solidFill>
              </a:rPr>
              <a:t>палове</a:t>
            </a:r>
            <a:r>
              <a:rPr lang="ru-RU" b="1" dirty="0" smtClean="0">
                <a:solidFill>
                  <a:srgbClr val="FF6600"/>
                </a:solidFill>
              </a:rPr>
              <a:t> </a:t>
            </a:r>
            <a:r>
              <a:rPr lang="be-BY" b="1" dirty="0" smtClean="0">
                <a:solidFill>
                  <a:srgbClr val="FF6600"/>
                </a:solidFill>
              </a:rPr>
              <a:t>16</a:t>
            </a:r>
            <a:r>
              <a:rPr lang="en-CA" b="1" dirty="0" smtClean="0">
                <a:solidFill>
                  <a:srgbClr val="FF6600"/>
                </a:solidFill>
              </a:rPr>
              <a:t> </a:t>
            </a:r>
            <a:r>
              <a:rPr lang="ru-RU" b="1" dirty="0" smtClean="0">
                <a:solidFill>
                  <a:srgbClr val="FF6600"/>
                </a:solidFill>
              </a:rPr>
              <a:t>ст.</a:t>
            </a:r>
            <a:r>
              <a:rPr lang="ru-RU" b="1" dirty="0" smtClean="0">
                <a:solidFill>
                  <a:srgbClr val="008282"/>
                </a:solidFill>
              </a:rPr>
              <a:t>,  як </a:t>
            </a:r>
            <a:r>
              <a:rPr lang="ru-RU" b="1" dirty="0" err="1" smtClean="0">
                <a:solidFill>
                  <a:srgbClr val="008282"/>
                </a:solidFill>
              </a:rPr>
              <a:t>прыватная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ўласнасьць</a:t>
            </a:r>
            <a:r>
              <a:rPr lang="ru-RU" b="1" dirty="0" smtClean="0">
                <a:solidFill>
                  <a:srgbClr val="008282"/>
                </a:solidFill>
              </a:rPr>
              <a:t> роду </a:t>
            </a:r>
            <a:r>
              <a:rPr lang="ru-RU" b="1" dirty="0" err="1" smtClean="0">
                <a:solidFill>
                  <a:srgbClr val="008282"/>
                </a:solidFill>
              </a:rPr>
              <a:t>Ілінічаў</a:t>
            </a:r>
            <a:r>
              <a:rPr lang="ru-RU" b="1" dirty="0" smtClean="0">
                <a:solidFill>
                  <a:srgbClr val="008282"/>
                </a:solidFill>
              </a:rPr>
              <a:t>, </a:t>
            </a:r>
            <a:r>
              <a:rPr lang="ru-RU" b="1" dirty="0" err="1" smtClean="0">
                <a:solidFill>
                  <a:srgbClr val="008282"/>
                </a:solidFill>
              </a:rPr>
              <a:t>адзін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найлепшых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узораў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прыватнага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замкавага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будаўніцтва</a:t>
            </a:r>
            <a:r>
              <a:rPr lang="ru-RU" b="1" dirty="0" smtClean="0">
                <a:solidFill>
                  <a:srgbClr val="008282"/>
                </a:solidFill>
              </a:rPr>
              <a:t>, </a:t>
            </a:r>
            <a:r>
              <a:rPr lang="ru-RU" b="1" dirty="0" err="1" smtClean="0">
                <a:solidFill>
                  <a:srgbClr val="008282"/>
                </a:solidFill>
              </a:rPr>
              <a:t>дзе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адной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будове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аб’яднаны</a:t>
            </a:r>
            <a:r>
              <a:rPr lang="ru-RU" b="1" dirty="0" smtClean="0">
                <a:solidFill>
                  <a:srgbClr val="008282"/>
                </a:solidFill>
              </a:rPr>
              <a:t> палац </a:t>
            </a:r>
            <a:r>
              <a:rPr lang="ru-RU" b="1" dirty="0" err="1" smtClean="0">
                <a:solidFill>
                  <a:srgbClr val="008282"/>
                </a:solidFill>
              </a:rPr>
              <a:t>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ўмацаваная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цытадэль</a:t>
            </a:r>
            <a:r>
              <a:rPr lang="ru-RU" b="1" dirty="0" smtClean="0">
                <a:solidFill>
                  <a:srgbClr val="008282"/>
                </a:solidFill>
              </a:rPr>
              <a:t>.</a:t>
            </a:r>
          </a:p>
          <a:p>
            <a:endParaRPr lang="ru-RU" b="1" dirty="0" smtClean="0">
              <a:solidFill>
                <a:srgbClr val="008282"/>
              </a:solidFill>
            </a:endParaRPr>
          </a:p>
          <a:p>
            <a:r>
              <a:rPr lang="ru-RU" b="1" dirty="0" smtClean="0">
                <a:solidFill>
                  <a:srgbClr val="008282"/>
                </a:solidFill>
              </a:rPr>
              <a:t> Два разы </a:t>
            </a:r>
            <a:r>
              <a:rPr lang="ru-RU" b="1" dirty="0" err="1" smtClean="0">
                <a:solidFill>
                  <a:srgbClr val="008282"/>
                </a:solidFill>
              </a:rPr>
              <a:t>разбураны</a:t>
            </a:r>
            <a:r>
              <a:rPr lang="ru-RU" b="1" dirty="0" smtClean="0">
                <a:solidFill>
                  <a:srgbClr val="008282"/>
                </a:solidFill>
              </a:rPr>
              <a:t> (1655, 1705), </a:t>
            </a:r>
            <a:r>
              <a:rPr lang="ru-RU" b="1" dirty="0" err="1" smtClean="0">
                <a:solidFill>
                  <a:srgbClr val="008282"/>
                </a:solidFill>
              </a:rPr>
              <a:t>потым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адноўлены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захоўваўся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цэлым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выглядзе</a:t>
            </a:r>
            <a:r>
              <a:rPr lang="ru-RU" b="1" dirty="0" smtClean="0">
                <a:solidFill>
                  <a:srgbClr val="008282"/>
                </a:solidFill>
              </a:rPr>
              <a:t> да 1794 году, </a:t>
            </a:r>
            <a:r>
              <a:rPr lang="ru-RU" b="1" dirty="0" err="1" smtClean="0">
                <a:solidFill>
                  <a:srgbClr val="008282"/>
                </a:solidFill>
              </a:rPr>
              <a:t>калі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быў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пашкоджаны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</a:t>
            </a:r>
            <a:r>
              <a:rPr lang="ru-RU" b="1" dirty="0" smtClean="0">
                <a:solidFill>
                  <a:srgbClr val="008282"/>
                </a:solidFill>
              </a:rPr>
              <a:t> часе боя </a:t>
            </a:r>
            <a:r>
              <a:rPr lang="ru-RU" b="1" dirty="0" err="1" smtClean="0">
                <a:solidFill>
                  <a:srgbClr val="008282"/>
                </a:solidFill>
              </a:rPr>
              <a:t>між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паўстанцкім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атрадам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расійскім</a:t>
            </a:r>
            <a:r>
              <a:rPr lang="ru-RU" b="1" dirty="0" smtClean="0">
                <a:solidFill>
                  <a:srgbClr val="008282"/>
                </a:solidFill>
              </a:rPr>
              <a:t> войскам. </a:t>
            </a:r>
          </a:p>
          <a:p>
            <a:endParaRPr lang="ru-RU" b="1" dirty="0" smtClean="0">
              <a:solidFill>
                <a:srgbClr val="008282"/>
              </a:solidFill>
            </a:endParaRPr>
          </a:p>
          <a:p>
            <a:r>
              <a:rPr lang="ru-RU" b="1" dirty="0" smtClean="0">
                <a:solidFill>
                  <a:srgbClr val="008282"/>
                </a:solidFill>
              </a:rPr>
              <a:t>На </a:t>
            </a:r>
            <a:r>
              <a:rPr lang="ru-RU" b="1" dirty="0" err="1" smtClean="0">
                <a:solidFill>
                  <a:srgbClr val="008282"/>
                </a:solidFill>
              </a:rPr>
              <a:t>працягу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далейшага</a:t>
            </a:r>
            <a:r>
              <a:rPr lang="ru-RU" b="1" dirty="0" smtClean="0">
                <a:solidFill>
                  <a:srgbClr val="008282"/>
                </a:solidFill>
              </a:rPr>
              <a:t> часу </a:t>
            </a:r>
            <a:r>
              <a:rPr lang="ru-RU" b="1" dirty="0" err="1" smtClean="0">
                <a:solidFill>
                  <a:srgbClr val="008282"/>
                </a:solidFill>
              </a:rPr>
              <a:t>замак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паступова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зварачваўся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руіны</a:t>
            </a:r>
            <a:r>
              <a:rPr lang="ru-RU" b="1" dirty="0" smtClean="0">
                <a:solidFill>
                  <a:srgbClr val="008282"/>
                </a:solidFill>
              </a:rPr>
              <a:t>. </a:t>
            </a:r>
            <a:r>
              <a:rPr lang="ru-RU" b="1" dirty="0" err="1" smtClean="0">
                <a:solidFill>
                  <a:srgbClr val="008282"/>
                </a:solidFill>
              </a:rPr>
              <a:t>Росьпісы</a:t>
            </a:r>
            <a:r>
              <a:rPr lang="ru-RU" b="1" dirty="0" smtClean="0">
                <a:solidFill>
                  <a:srgbClr val="008282"/>
                </a:solidFill>
              </a:rPr>
              <a:t>, </a:t>
            </a:r>
            <a:r>
              <a:rPr lang="ru-RU" b="1" dirty="0" err="1" smtClean="0">
                <a:solidFill>
                  <a:srgbClr val="008282"/>
                </a:solidFill>
              </a:rPr>
              <a:t>каляровыя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вітражы</a:t>
            </a:r>
            <a:r>
              <a:rPr lang="ru-RU" b="1" dirty="0" smtClean="0">
                <a:solidFill>
                  <a:srgbClr val="008282"/>
                </a:solidFill>
              </a:rPr>
              <a:t>, </a:t>
            </a:r>
            <a:r>
              <a:rPr lang="ru-RU" b="1" dirty="0" err="1" smtClean="0">
                <a:solidFill>
                  <a:srgbClr val="008282"/>
                </a:solidFill>
              </a:rPr>
              <a:t>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розныя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дэкарацыйныя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аздобы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вядомы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вельмі</a:t>
            </a:r>
            <a:r>
              <a:rPr lang="ru-RU" b="1" dirty="0" smtClean="0">
                <a:solidFill>
                  <a:srgbClr val="008282"/>
                </a:solidFill>
              </a:rPr>
              <a:t> мала.</a:t>
            </a:r>
          </a:p>
          <a:p>
            <a:endParaRPr lang="ru-RU" b="1" dirty="0" smtClean="0">
              <a:solidFill>
                <a:srgbClr val="008282"/>
              </a:solidFill>
            </a:endParaRPr>
          </a:p>
          <a:p>
            <a:r>
              <a:rPr lang="ru-RU" b="1" dirty="0" err="1" smtClean="0">
                <a:solidFill>
                  <a:srgbClr val="008282"/>
                </a:solidFill>
              </a:rPr>
              <a:t>Аднаўленьне</a:t>
            </a:r>
            <a:r>
              <a:rPr lang="ru-RU" b="1" dirty="0" smtClean="0">
                <a:solidFill>
                  <a:srgbClr val="008282"/>
                </a:solidFill>
              </a:rPr>
              <a:t> замка было </a:t>
            </a:r>
            <a:r>
              <a:rPr lang="ru-RU" b="1" dirty="0" err="1" smtClean="0">
                <a:solidFill>
                  <a:srgbClr val="008282"/>
                </a:solidFill>
              </a:rPr>
              <a:t>зроблена</a:t>
            </a:r>
            <a:r>
              <a:rPr lang="ru-RU" b="1" dirty="0" smtClean="0">
                <a:solidFill>
                  <a:srgbClr val="008282"/>
                </a:solidFill>
              </a:rPr>
              <a:t> па старым узоры. </a:t>
            </a:r>
            <a:r>
              <a:rPr lang="ru-RU" b="1" dirty="0" err="1" smtClean="0">
                <a:solidFill>
                  <a:srgbClr val="008282"/>
                </a:solidFill>
              </a:rPr>
              <a:t>Адкрыцьцё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адноўленага</a:t>
            </a:r>
            <a:r>
              <a:rPr lang="ru-RU" b="1" dirty="0" smtClean="0">
                <a:solidFill>
                  <a:srgbClr val="008282"/>
                </a:solidFill>
              </a:rPr>
              <a:t> комплекса </a:t>
            </a:r>
            <a:r>
              <a:rPr lang="ru-RU" b="1" dirty="0" err="1" smtClean="0">
                <a:solidFill>
                  <a:srgbClr val="008282"/>
                </a:solidFill>
              </a:rPr>
              <a:t>адбылося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</a:t>
            </a:r>
            <a:r>
              <a:rPr lang="ru-RU" b="1" dirty="0" smtClean="0">
                <a:solidFill>
                  <a:srgbClr val="008282"/>
                </a:solidFill>
              </a:rPr>
              <a:t> 2010 г.</a:t>
            </a:r>
            <a:endParaRPr lang="ru-RU" b="1" dirty="0">
              <a:solidFill>
                <a:srgbClr val="008282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31739" y="5904383"/>
            <a:ext cx="1263487" cy="226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7000"/>
              </a:lnSpc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e-BY" sz="1000" b="1" dirty="0" smtClean="0">
                <a:solidFill>
                  <a:srgbClr val="006B6B"/>
                </a:solidFill>
                <a:cs typeface="Arial Unicode MS" charset="0"/>
              </a:rPr>
              <a:t>Сучасны выгляд</a:t>
            </a:r>
            <a:endParaRPr lang="en-CA" sz="1000" b="1" dirty="0">
              <a:solidFill>
                <a:srgbClr val="006B6B"/>
              </a:solidFill>
              <a:cs typeface="Arial Unicode MS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835" y="287759"/>
            <a:ext cx="5688632" cy="532306"/>
          </a:xfrm>
        </p:spPr>
        <p:txBody>
          <a:bodyPr>
            <a:normAutofit fontScale="90000"/>
          </a:bodyPr>
          <a:lstStyle/>
          <a:p>
            <a:r>
              <a:rPr lang="be-BY" b="1" dirty="0" smtClean="0">
                <a:solidFill>
                  <a:srgbClr val="008282"/>
                </a:solidFill>
              </a:rPr>
              <a:t>БЫХАЎСКІ ЗАМАК </a:t>
            </a:r>
            <a:br>
              <a:rPr lang="be-BY" b="1" dirty="0" smtClean="0">
                <a:solidFill>
                  <a:srgbClr val="008282"/>
                </a:solidFill>
              </a:rPr>
            </a:br>
            <a:r>
              <a:rPr lang="be-BY" sz="2000" b="1" dirty="0" smtClean="0">
                <a:solidFill>
                  <a:srgbClr val="FF6600"/>
                </a:solidFill>
              </a:rPr>
              <a:t>(Быхаў, Магілёўская вобласьць)</a:t>
            </a:r>
            <a:endParaRPr lang="en-CA" sz="2000" b="1" dirty="0">
              <a:solidFill>
                <a:srgbClr val="FF66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948363" y="6135166"/>
            <a:ext cx="2268061" cy="345009"/>
          </a:xfrm>
        </p:spPr>
        <p:txBody>
          <a:bodyPr/>
          <a:lstStyle/>
          <a:p>
            <a:fld id="{87BB05C7-BA5F-4B40-AE96-9B71BA51B8D7}" type="slidenum">
              <a:rPr lang="en-CA" sz="900" smtClean="0">
                <a:solidFill>
                  <a:srgbClr val="008282"/>
                </a:solidFill>
              </a:rPr>
              <a:pPr/>
              <a:t>16</a:t>
            </a:fld>
            <a:endParaRPr lang="en-CA" sz="900">
              <a:solidFill>
                <a:srgbClr val="00828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15715" y="1367879"/>
            <a:ext cx="7992888" cy="1122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8282"/>
                </a:solidFill>
              </a:rPr>
              <a:t>Да </a:t>
            </a:r>
            <a:r>
              <a:rPr lang="ru-RU" b="1" dirty="0" smtClean="0">
                <a:solidFill>
                  <a:srgbClr val="FF6600"/>
                </a:solidFill>
              </a:rPr>
              <a:t>1590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замак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меў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драўляныя</a:t>
            </a:r>
            <a:r>
              <a:rPr lang="ru-RU" b="1" dirty="0" smtClean="0">
                <a:solidFill>
                  <a:srgbClr val="008282"/>
                </a:solidFill>
              </a:rPr>
              <a:t> сцены, </a:t>
            </a:r>
            <a:r>
              <a:rPr lang="ru-RU" b="1" dirty="0" err="1" smtClean="0">
                <a:solidFill>
                  <a:srgbClr val="008282"/>
                </a:solidFill>
              </a:rPr>
              <a:t>вежы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ўязную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браму</a:t>
            </a:r>
            <a:r>
              <a:rPr lang="ru-RU" b="1" dirty="0" smtClean="0">
                <a:solidFill>
                  <a:srgbClr val="008282"/>
                </a:solidFill>
              </a:rPr>
              <a:t>. </a:t>
            </a:r>
          </a:p>
          <a:p>
            <a:endParaRPr lang="ru-RU" b="1" dirty="0" smtClean="0">
              <a:solidFill>
                <a:srgbClr val="008282"/>
              </a:solidFill>
            </a:endParaRPr>
          </a:p>
          <a:p>
            <a:r>
              <a:rPr lang="ru-RU" b="1" dirty="0" err="1" smtClean="0">
                <a:solidFill>
                  <a:srgbClr val="008282"/>
                </a:solidFill>
              </a:rPr>
              <a:t>Пры</a:t>
            </a:r>
            <a:r>
              <a:rPr lang="ru-RU" b="1" dirty="0" smtClean="0">
                <a:solidFill>
                  <a:srgbClr val="008282"/>
                </a:solidFill>
              </a:rPr>
              <a:t> Л. </a:t>
            </a:r>
            <a:r>
              <a:rPr lang="ru-RU" b="1" dirty="0" err="1" smtClean="0">
                <a:solidFill>
                  <a:srgbClr val="008282"/>
                </a:solidFill>
              </a:rPr>
              <a:t>Сапегу</a:t>
            </a:r>
            <a:r>
              <a:rPr lang="ru-RU" b="1" dirty="0" smtClean="0">
                <a:solidFill>
                  <a:srgbClr val="008282"/>
                </a:solidFill>
              </a:rPr>
              <a:t>, да </a:t>
            </a:r>
            <a:r>
              <a:rPr lang="ru-RU" b="1" dirty="0" err="1" smtClean="0">
                <a:solidFill>
                  <a:srgbClr val="008282"/>
                </a:solidFill>
              </a:rPr>
              <a:t>якога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</a:t>
            </a:r>
            <a:r>
              <a:rPr lang="ru-RU" b="1" dirty="0" smtClean="0">
                <a:solidFill>
                  <a:srgbClr val="008282"/>
                </a:solidFill>
              </a:rPr>
              <a:t> 1621 </a:t>
            </a:r>
            <a:r>
              <a:rPr lang="ru-RU" b="1" dirty="0" err="1" smtClean="0">
                <a:solidFill>
                  <a:srgbClr val="008282"/>
                </a:solidFill>
              </a:rPr>
              <a:t>перайшоў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Быхаў</a:t>
            </a:r>
            <a:r>
              <a:rPr lang="ru-RU" b="1" dirty="0" smtClean="0">
                <a:solidFill>
                  <a:srgbClr val="008282"/>
                </a:solidFill>
              </a:rPr>
              <a:t>, </a:t>
            </a:r>
            <a:r>
              <a:rPr lang="ru-RU" b="1" dirty="0" err="1" smtClean="0">
                <a:solidFill>
                  <a:srgbClr val="008282"/>
                </a:solidFill>
              </a:rPr>
              <a:t>узведзена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бастыённая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фартыфікацыя</a:t>
            </a:r>
            <a:r>
              <a:rPr lang="ru-RU" b="1" dirty="0" smtClean="0">
                <a:solidFill>
                  <a:srgbClr val="008282"/>
                </a:solidFill>
              </a:rPr>
              <a:t>.</a:t>
            </a:r>
            <a:endParaRPr lang="en-CA" b="1" dirty="0">
              <a:solidFill>
                <a:srgbClr val="008282"/>
              </a:solidFill>
            </a:endParaRPr>
          </a:p>
        </p:txBody>
      </p:sp>
      <p:pic>
        <p:nvPicPr>
          <p:cNvPr id="115714" name="Picture 2" descr="Файл:Быхаўскі замак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643" y="2952055"/>
            <a:ext cx="4257675" cy="2344291"/>
          </a:xfrm>
          <a:prstGeom prst="rect">
            <a:avLst/>
          </a:prstGeom>
          <a:noFill/>
        </p:spPr>
      </p:pic>
      <p:pic>
        <p:nvPicPr>
          <p:cNvPr id="115716" name="Picture 4" descr="Файл:Byhawski zamak 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147" y="2952055"/>
            <a:ext cx="4248472" cy="2304256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1835795" y="5472335"/>
            <a:ext cx="1250342" cy="2354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31800" indent="-322263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be-BY" sz="1000" b="1" dirty="0" smtClean="0">
                <a:solidFill>
                  <a:srgbClr val="006B6B"/>
                </a:solidFill>
                <a:cs typeface="Arial Unicode MS" charset="0"/>
              </a:rPr>
              <a:t>Пачатак 20 ст.  </a:t>
            </a:r>
            <a:endParaRPr lang="en-CA" sz="1000" b="1" dirty="0">
              <a:solidFill>
                <a:srgbClr val="006B6B"/>
              </a:solidFill>
              <a:cs typeface="Arial Unicode MS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300291" y="5400327"/>
            <a:ext cx="1373774" cy="2354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31800" indent="-322263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be-BY" sz="1000" b="1" dirty="0" smtClean="0">
                <a:solidFill>
                  <a:srgbClr val="006B6B"/>
                </a:solidFill>
                <a:cs typeface="Arial Unicode MS" charset="0"/>
              </a:rPr>
              <a:t>Сучасны выгляд</a:t>
            </a:r>
            <a:endParaRPr lang="en-CA" sz="1000" b="1" dirty="0">
              <a:solidFill>
                <a:srgbClr val="006B6B"/>
              </a:solidFill>
              <a:cs typeface="Arial Unicode MS" charset="0"/>
            </a:endParaRPr>
          </a:p>
        </p:txBody>
      </p:sp>
    </p:spTree>
  </p:cSld>
  <p:clrMapOvr>
    <a:masterClrMapping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2267843" y="143743"/>
            <a:ext cx="6264696" cy="504056"/>
          </a:xfrm>
        </p:spPr>
        <p:txBody>
          <a:bodyPr>
            <a:normAutofit fontScale="90000"/>
          </a:bodyPr>
          <a:lstStyle/>
          <a:p>
            <a:r>
              <a:rPr lang="be-BY" b="1" dirty="0" smtClean="0">
                <a:solidFill>
                  <a:srgbClr val="007878"/>
                </a:solidFill>
              </a:rPr>
              <a:t>НЯСЬВІЖ </a:t>
            </a:r>
            <a:r>
              <a:rPr lang="be-BY" sz="2000" b="1" dirty="0" smtClean="0">
                <a:solidFill>
                  <a:srgbClr val="FF6600"/>
                </a:solidFill>
              </a:rPr>
              <a:t>(Нясьвіжскі раён, Мінская вобласьць)</a:t>
            </a:r>
            <a:endParaRPr lang="en-CA" sz="2000" b="1" dirty="0">
              <a:solidFill>
                <a:srgbClr val="FF6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>
          <a:xfrm>
            <a:off x="6804347" y="6037262"/>
            <a:ext cx="2260600" cy="442913"/>
          </a:xfrm>
        </p:spPr>
        <p:txBody>
          <a:bodyPr/>
          <a:lstStyle/>
          <a:p>
            <a:fld id="{F2606360-0250-4C50-BBC2-AD37DDC789E6}" type="slidenum">
              <a:rPr lang="en-CA" sz="900" smtClean="0">
                <a:solidFill>
                  <a:srgbClr val="008282"/>
                </a:solidFill>
              </a:rPr>
              <a:pPr/>
              <a:t>17</a:t>
            </a:fld>
            <a:endParaRPr lang="en-CA" sz="900" dirty="0">
              <a:solidFill>
                <a:srgbClr val="008282"/>
              </a:solidFill>
            </a:endParaRPr>
          </a:p>
        </p:txBody>
      </p:sp>
      <p:pic>
        <p:nvPicPr>
          <p:cNvPr id="74754" name="Picture 2" descr="&amp;Zcy;&amp;acy;&amp;mcy;&amp;ocy;&amp;kcy; &amp;Rcy;&amp;acy;&amp;dcy;&amp;zcy;&amp;icy;&amp;vcy;&amp;icy;&amp;lcy;&amp;lcy;&amp;ocy;&amp;vcy; &amp;vcy; &amp;Ncy;&amp;iecy;&amp;scy;&amp;vcy;&amp;icy;&amp;zhcy;&amp;iecy;. &amp;Gcy;&amp;dcy;&amp;iecy; &amp;ocy;&amp;tcy;&amp;dcy;&amp;ocy;&amp;khcy;&amp;ncy;&amp;ucy;&amp;tcy;&amp;softcy; &amp;vcy; &amp;Bcy;&amp;iecy;&amp;lcy;&amp;ocy;&amp;rcy;&amp;ucy;&amp;scy;&amp;scy;&amp;icy;&amp;icy; &amp;Fcy;&amp;ocy;&amp;tcy;&amp;ocy;&amp;gcy;&amp;rcy;&amp;acy;&amp;fcy;&amp;icy;&amp;icy;. &amp;Fcy;&amp;ocy;&amp;tcy;&amp;o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635" y="3528119"/>
            <a:ext cx="3600400" cy="2304256"/>
          </a:xfrm>
          <a:prstGeom prst="rect">
            <a:avLst/>
          </a:prstGeom>
          <a:noFill/>
        </p:spPr>
      </p:pic>
      <p:pic>
        <p:nvPicPr>
          <p:cNvPr id="39938" name="Picture 2" descr="Нясвіж (Мінская губерня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619" y="863823"/>
            <a:ext cx="3744416" cy="2304256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1187723" y="3240087"/>
            <a:ext cx="2329484" cy="226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7000"/>
              </a:lnSpc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e-BY" sz="1000" b="1" dirty="0" smtClean="0">
                <a:solidFill>
                  <a:srgbClr val="006B6B"/>
                </a:solidFill>
                <a:cs typeface="Arial Unicode MS" charset="0"/>
              </a:rPr>
              <a:t>Нясьвіж. Малюнак Н. Орды (1876)</a:t>
            </a:r>
            <a:endParaRPr lang="en-CA" sz="1000" b="1" dirty="0">
              <a:solidFill>
                <a:srgbClr val="006B6B"/>
              </a:solidFill>
              <a:cs typeface="Arial Unicode MS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187723" y="5904383"/>
            <a:ext cx="1373774" cy="2354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31800" indent="-322263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be-BY" sz="1000" b="1" dirty="0" smtClean="0">
                <a:solidFill>
                  <a:srgbClr val="006B6B"/>
                </a:solidFill>
                <a:cs typeface="Arial Unicode MS" charset="0"/>
              </a:rPr>
              <a:t>Сучасны выгляд</a:t>
            </a:r>
            <a:endParaRPr lang="en-CA" sz="1000" b="1" dirty="0">
              <a:solidFill>
                <a:srgbClr val="006B6B"/>
              </a:solidFill>
              <a:cs typeface="Arial Unicode MS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356075" y="3024063"/>
            <a:ext cx="5040560" cy="3183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08282"/>
                </a:solidFill>
              </a:rPr>
              <a:t>Закладзены</a:t>
            </a:r>
            <a:r>
              <a:rPr lang="ru-RU" b="1" dirty="0" smtClean="0">
                <a:solidFill>
                  <a:srgbClr val="008282"/>
                </a:solidFill>
              </a:rPr>
              <a:t> князем М. К. </a:t>
            </a:r>
            <a:r>
              <a:rPr lang="ru-RU" b="1" dirty="0" err="1" smtClean="0">
                <a:solidFill>
                  <a:srgbClr val="008282"/>
                </a:solidFill>
              </a:rPr>
              <a:t>Радзівілам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Сіроткам</a:t>
            </a:r>
            <a:r>
              <a:rPr lang="ru-RU" b="1" dirty="0" smtClean="0">
                <a:solidFill>
                  <a:srgbClr val="008282"/>
                </a:solidFill>
              </a:rPr>
              <a:t> у </a:t>
            </a:r>
            <a:r>
              <a:rPr lang="ru-RU" b="1" dirty="0" smtClean="0">
                <a:solidFill>
                  <a:srgbClr val="FF6600"/>
                </a:solidFill>
              </a:rPr>
              <a:t>1583 г.</a:t>
            </a:r>
            <a:r>
              <a:rPr lang="ru-RU" b="1" dirty="0" smtClean="0">
                <a:solidFill>
                  <a:srgbClr val="008282"/>
                </a:solidFill>
              </a:rPr>
              <a:t> на </a:t>
            </a:r>
            <a:r>
              <a:rPr lang="ru-RU" b="1" dirty="0" err="1" smtClean="0">
                <a:solidFill>
                  <a:srgbClr val="008282"/>
                </a:solidFill>
              </a:rPr>
              <a:t>паўднёвым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захадзе</a:t>
            </a:r>
            <a:r>
              <a:rPr lang="ru-RU" b="1" dirty="0" smtClean="0">
                <a:solidFill>
                  <a:srgbClr val="008282"/>
                </a:solidFill>
              </a:rPr>
              <a:t> ад </a:t>
            </a:r>
            <a:r>
              <a:rPr lang="ru-RU" b="1" dirty="0" err="1" smtClean="0">
                <a:solidFill>
                  <a:srgbClr val="008282"/>
                </a:solidFill>
              </a:rPr>
              <a:t>Нясьвіжа</a:t>
            </a:r>
            <a:r>
              <a:rPr lang="ru-RU" b="1" dirty="0" smtClean="0">
                <a:solidFill>
                  <a:srgbClr val="008282"/>
                </a:solidFill>
              </a:rPr>
              <a:t>, на </a:t>
            </a:r>
            <a:r>
              <a:rPr lang="ru-RU" b="1" dirty="0" err="1" smtClean="0">
                <a:solidFill>
                  <a:srgbClr val="008282"/>
                </a:solidFill>
              </a:rPr>
              <a:t>месцы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драўлянага</a:t>
            </a:r>
            <a:r>
              <a:rPr lang="ru-RU" b="1" dirty="0" smtClean="0">
                <a:solidFill>
                  <a:srgbClr val="008282"/>
                </a:solidFill>
              </a:rPr>
              <a:t> замка (</a:t>
            </a:r>
            <a:r>
              <a:rPr lang="ru-RU" b="1" dirty="0" smtClean="0">
                <a:solidFill>
                  <a:srgbClr val="FF6600"/>
                </a:solidFill>
              </a:rPr>
              <a:t>1533</a:t>
            </a:r>
            <a:r>
              <a:rPr lang="ru-RU" b="1" dirty="0" smtClean="0">
                <a:solidFill>
                  <a:srgbClr val="008282"/>
                </a:solidFill>
              </a:rPr>
              <a:t>). </a:t>
            </a:r>
          </a:p>
          <a:p>
            <a:endParaRPr lang="ru-RU" b="1" dirty="0" smtClean="0">
              <a:solidFill>
                <a:srgbClr val="008282"/>
              </a:solidFill>
            </a:endParaRPr>
          </a:p>
          <a:p>
            <a:r>
              <a:rPr lang="ru-RU" b="1" dirty="0" smtClean="0">
                <a:solidFill>
                  <a:srgbClr val="008282"/>
                </a:solidFill>
              </a:rPr>
              <a:t>У </a:t>
            </a:r>
            <a:r>
              <a:rPr lang="be-BY" b="1" dirty="0" smtClean="0">
                <a:solidFill>
                  <a:srgbClr val="008282"/>
                </a:solidFill>
              </a:rPr>
              <a:t>16-17 </a:t>
            </a:r>
            <a:r>
              <a:rPr lang="ru-RU" b="1" dirty="0" smtClean="0">
                <a:solidFill>
                  <a:srgbClr val="008282"/>
                </a:solidFill>
              </a:rPr>
              <a:t>ст. - </a:t>
            </a:r>
            <a:r>
              <a:rPr lang="ru-RU" b="1" dirty="0" err="1" smtClean="0">
                <a:solidFill>
                  <a:srgbClr val="008282"/>
                </a:solidFill>
              </a:rPr>
              <a:t>рэзідэнцыя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князёў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Радзівілаў</a:t>
            </a:r>
            <a:r>
              <a:rPr lang="ru-RU" b="1" dirty="0" smtClean="0">
                <a:solidFill>
                  <a:srgbClr val="008282"/>
                </a:solidFill>
              </a:rPr>
              <a:t>. </a:t>
            </a:r>
            <a:r>
              <a:rPr lang="ru-RU" b="1" dirty="0" err="1" smtClean="0">
                <a:solidFill>
                  <a:srgbClr val="008282"/>
                </a:solidFill>
              </a:rPr>
              <a:t>Уключае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сябе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ўласна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замак</a:t>
            </a:r>
            <a:r>
              <a:rPr lang="ru-RU" b="1" dirty="0" smtClean="0">
                <a:solidFill>
                  <a:srgbClr val="008282"/>
                </a:solidFill>
              </a:rPr>
              <a:t>, </a:t>
            </a:r>
            <a:r>
              <a:rPr lang="ru-RU" b="1" dirty="0" err="1" smtClean="0">
                <a:solidFill>
                  <a:srgbClr val="008282"/>
                </a:solidFill>
              </a:rPr>
              <a:t>замкавыя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ўмацаваньні</a:t>
            </a:r>
            <a:r>
              <a:rPr lang="ru-RU" b="1" dirty="0" smtClean="0">
                <a:solidFill>
                  <a:srgbClr val="008282"/>
                </a:solidFill>
              </a:rPr>
              <a:t>, а </a:t>
            </a:r>
            <a:r>
              <a:rPr lang="ru-RU" b="1" dirty="0" err="1" smtClean="0">
                <a:solidFill>
                  <a:srgbClr val="008282"/>
                </a:solidFill>
              </a:rPr>
              <a:t>таксама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вялікі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ландшафна-пейзажны</a:t>
            </a:r>
            <a:r>
              <a:rPr lang="ru-RU" b="1" dirty="0" smtClean="0">
                <a:solidFill>
                  <a:srgbClr val="008282"/>
                </a:solidFill>
              </a:rPr>
              <a:t> парк.</a:t>
            </a:r>
            <a:r>
              <a:rPr lang="ru-RU" dirty="0" smtClean="0"/>
              <a:t> </a:t>
            </a:r>
          </a:p>
          <a:p>
            <a:endParaRPr lang="ru-RU" b="1" dirty="0" smtClean="0">
              <a:solidFill>
                <a:srgbClr val="008282"/>
              </a:solidFill>
            </a:endParaRPr>
          </a:p>
          <a:p>
            <a:r>
              <a:rPr lang="ru-RU" b="1" dirty="0" smtClean="0">
                <a:solidFill>
                  <a:srgbClr val="008282"/>
                </a:solidFill>
              </a:rPr>
              <a:t>20 </a:t>
            </a:r>
            <a:r>
              <a:rPr lang="ru-RU" b="1" dirty="0" err="1" smtClean="0">
                <a:solidFill>
                  <a:srgbClr val="008282"/>
                </a:solidFill>
              </a:rPr>
              <a:t>ліпеня</a:t>
            </a:r>
            <a:r>
              <a:rPr lang="ru-RU" b="1" dirty="0" smtClean="0">
                <a:solidFill>
                  <a:srgbClr val="008282"/>
                </a:solidFill>
              </a:rPr>
              <a:t> 2012 </a:t>
            </a:r>
            <a:r>
              <a:rPr lang="ru-RU" b="1" dirty="0" err="1" smtClean="0">
                <a:solidFill>
                  <a:srgbClr val="008282"/>
                </a:solidFill>
              </a:rPr>
              <a:t>палацавы</a:t>
            </a:r>
            <a:r>
              <a:rPr lang="ru-RU" b="1" dirty="0" smtClean="0">
                <a:solidFill>
                  <a:srgbClr val="008282"/>
                </a:solidFill>
              </a:rPr>
              <a:t> комплекс </a:t>
            </a:r>
            <a:r>
              <a:rPr lang="ru-RU" b="1" dirty="0" err="1" smtClean="0">
                <a:solidFill>
                  <a:srgbClr val="008282"/>
                </a:solidFill>
              </a:rPr>
              <a:t>цалкам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адчыніўся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пасля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рэстаўрацыі</a:t>
            </a:r>
            <a:r>
              <a:rPr lang="ru-RU" b="1" dirty="0" smtClean="0">
                <a:solidFill>
                  <a:srgbClr val="008282"/>
                </a:solidFill>
              </a:rPr>
              <a:t>.</a:t>
            </a:r>
            <a:endParaRPr lang="en-CA" b="1" dirty="0">
              <a:solidFill>
                <a:srgbClr val="008282"/>
              </a:solidFill>
            </a:endParaRPr>
          </a:p>
        </p:txBody>
      </p:sp>
      <p:pic>
        <p:nvPicPr>
          <p:cNvPr id="41986" name="Picture 2" descr="Файл:Nesvizh Castle Co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155" y="863823"/>
            <a:ext cx="3528392" cy="1944216"/>
          </a:xfrm>
          <a:prstGeom prst="rect">
            <a:avLst/>
          </a:prstGeom>
          <a:noFill/>
        </p:spPr>
      </p:pic>
      <p:sp>
        <p:nvSpPr>
          <p:cNvPr id="14" name="Rectangle 13"/>
          <p:cNvSpPr/>
          <p:nvPr/>
        </p:nvSpPr>
        <p:spPr>
          <a:xfrm>
            <a:off x="5220171" y="2808039"/>
            <a:ext cx="3077766" cy="2354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31800" indent="-322263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be-BY" sz="1000" b="1" dirty="0" smtClean="0">
                <a:solidFill>
                  <a:srgbClr val="006B6B"/>
                </a:solidFill>
                <a:cs typeface="Arial Unicode MS" charset="0"/>
              </a:rPr>
              <a:t>Франтон на адным з адноўленых будынкаў</a:t>
            </a:r>
            <a:endParaRPr lang="en-CA" sz="1000" b="1" dirty="0">
              <a:solidFill>
                <a:srgbClr val="006B6B"/>
              </a:solidFill>
              <a:cs typeface="Arial Unicode MS" charset="0"/>
            </a:endParaRPr>
          </a:p>
        </p:txBody>
      </p:sp>
    </p:spTree>
  </p:cSld>
  <p:clrMapOvr>
    <a:masterClrMapping/>
  </p:clrMapOvr>
  <p:transition spd="slow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643" y="143743"/>
            <a:ext cx="8748237" cy="460297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8282"/>
                </a:solidFill>
              </a:rPr>
              <a:t>ЗАСЛАЎСКІ ЗАМАК</a:t>
            </a:r>
            <a:endParaRPr lang="en-C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804347" y="6135166"/>
            <a:ext cx="2268061" cy="345009"/>
          </a:xfrm>
        </p:spPr>
        <p:txBody>
          <a:bodyPr/>
          <a:lstStyle/>
          <a:p>
            <a:fld id="{87BB05C7-BA5F-4B40-AE96-9B71BA51B8D7}" type="slidenum">
              <a:rPr lang="en-CA" sz="900" smtClean="0">
                <a:solidFill>
                  <a:srgbClr val="008282"/>
                </a:solidFill>
              </a:rPr>
              <a:pPr/>
              <a:t>18</a:t>
            </a:fld>
            <a:endParaRPr lang="en-CA" sz="900" dirty="0">
              <a:solidFill>
                <a:srgbClr val="00828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140051" y="863823"/>
            <a:ext cx="5400600" cy="5245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08282"/>
                </a:solidFill>
              </a:rPr>
              <a:t>Заслаўскі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замак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smtClean="0">
                <a:solidFill>
                  <a:srgbClr val="FF6600"/>
                </a:solidFill>
              </a:rPr>
              <a:t>(</a:t>
            </a:r>
            <a:r>
              <a:rPr lang="ru-RU" b="1" dirty="0" err="1" smtClean="0">
                <a:solidFill>
                  <a:srgbClr val="FF6600"/>
                </a:solidFill>
              </a:rPr>
              <a:t>Мінскі</a:t>
            </a:r>
            <a:r>
              <a:rPr lang="ru-RU" b="1" dirty="0" smtClean="0">
                <a:solidFill>
                  <a:srgbClr val="FF6600"/>
                </a:solidFill>
              </a:rPr>
              <a:t> </a:t>
            </a:r>
            <a:r>
              <a:rPr lang="ru-RU" b="1" dirty="0" err="1" smtClean="0">
                <a:solidFill>
                  <a:srgbClr val="FF6600"/>
                </a:solidFill>
              </a:rPr>
              <a:t>раён</a:t>
            </a:r>
            <a:r>
              <a:rPr lang="ru-RU" b="1" dirty="0" smtClean="0">
                <a:solidFill>
                  <a:srgbClr val="FF6600"/>
                </a:solidFill>
              </a:rPr>
              <a:t>, </a:t>
            </a:r>
            <a:r>
              <a:rPr lang="ru-RU" b="1" dirty="0" err="1" smtClean="0">
                <a:solidFill>
                  <a:srgbClr val="FF6600"/>
                </a:solidFill>
              </a:rPr>
              <a:t>Мінская</a:t>
            </a:r>
            <a:r>
              <a:rPr lang="ru-RU" b="1" dirty="0" smtClean="0">
                <a:solidFill>
                  <a:srgbClr val="FF6600"/>
                </a:solidFill>
              </a:rPr>
              <a:t> </a:t>
            </a:r>
            <a:r>
              <a:rPr lang="ru-RU" b="1" dirty="0" err="1" smtClean="0">
                <a:solidFill>
                  <a:srgbClr val="FF6600"/>
                </a:solidFill>
              </a:rPr>
              <a:t>вобласьць</a:t>
            </a:r>
            <a:r>
              <a:rPr lang="ru-RU" b="1" dirty="0" smtClean="0">
                <a:solidFill>
                  <a:srgbClr val="FF6600"/>
                </a:solidFill>
              </a:rPr>
              <a:t>)</a:t>
            </a:r>
            <a:r>
              <a:rPr lang="ru-RU" b="1" dirty="0" smtClean="0">
                <a:solidFill>
                  <a:srgbClr val="008282"/>
                </a:solidFill>
              </a:rPr>
              <a:t> - </a:t>
            </a:r>
            <a:r>
              <a:rPr lang="ru-RU" b="1" dirty="0" err="1" smtClean="0">
                <a:solidFill>
                  <a:srgbClr val="008282"/>
                </a:solidFill>
              </a:rPr>
              <a:t>адзін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першых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і</a:t>
            </a:r>
            <a:r>
              <a:rPr lang="ru-RU" b="1" dirty="0" smtClean="0">
                <a:solidFill>
                  <a:srgbClr val="008282"/>
                </a:solidFill>
              </a:rPr>
              <a:t>  </a:t>
            </a:r>
            <a:r>
              <a:rPr lang="ru-RU" b="1" dirty="0" err="1" smtClean="0">
                <a:solidFill>
                  <a:srgbClr val="008282"/>
                </a:solidFill>
              </a:rPr>
              <a:t>старэйшых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бастыённых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замкаў</a:t>
            </a:r>
            <a:r>
              <a:rPr lang="ru-RU" b="1" dirty="0" smtClean="0">
                <a:solidFill>
                  <a:srgbClr val="008282"/>
                </a:solidFill>
              </a:rPr>
              <a:t> у </a:t>
            </a:r>
            <a:r>
              <a:rPr lang="ru-RU" b="1" dirty="0" err="1" smtClean="0">
                <a:solidFill>
                  <a:srgbClr val="008282"/>
                </a:solidFill>
              </a:rPr>
              <a:t>Беларусі</a:t>
            </a:r>
            <a:r>
              <a:rPr lang="ru-RU" b="1" dirty="0" smtClean="0">
                <a:solidFill>
                  <a:srgbClr val="008282"/>
                </a:solidFill>
              </a:rPr>
              <a:t>.</a:t>
            </a:r>
            <a:endParaRPr lang="en-CA" b="1" dirty="0" smtClean="0">
              <a:solidFill>
                <a:srgbClr val="008282"/>
              </a:solidFill>
            </a:endParaRPr>
          </a:p>
          <a:p>
            <a:endParaRPr lang="ru-RU" b="1" dirty="0" smtClean="0">
              <a:solidFill>
                <a:srgbClr val="008282"/>
              </a:solidFill>
            </a:endParaRPr>
          </a:p>
          <a:p>
            <a:r>
              <a:rPr lang="ru-RU" b="1" dirty="0" err="1" smtClean="0">
                <a:solidFill>
                  <a:srgbClr val="008282"/>
                </a:solidFill>
              </a:rPr>
              <a:t>Збудаваны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панамі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Глебовічамі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smtClean="0">
                <a:solidFill>
                  <a:srgbClr val="FF6600"/>
                </a:solidFill>
              </a:rPr>
              <a:t>другой </a:t>
            </a:r>
            <a:r>
              <a:rPr lang="ru-RU" b="1" dirty="0" err="1" smtClean="0">
                <a:solidFill>
                  <a:srgbClr val="FF6600"/>
                </a:solidFill>
              </a:rPr>
              <a:t>палове</a:t>
            </a:r>
            <a:r>
              <a:rPr lang="ru-RU" b="1" dirty="0" smtClean="0">
                <a:solidFill>
                  <a:srgbClr val="FF6600"/>
                </a:solidFill>
              </a:rPr>
              <a:t> </a:t>
            </a:r>
            <a:r>
              <a:rPr lang="be-BY" b="1" dirty="0" smtClean="0">
                <a:solidFill>
                  <a:srgbClr val="FF6600"/>
                </a:solidFill>
              </a:rPr>
              <a:t>16</a:t>
            </a:r>
            <a:r>
              <a:rPr lang="en-CA" b="1" dirty="0" smtClean="0">
                <a:solidFill>
                  <a:srgbClr val="FF6600"/>
                </a:solidFill>
              </a:rPr>
              <a:t> </a:t>
            </a:r>
            <a:r>
              <a:rPr lang="be-BY" b="1" dirty="0" smtClean="0">
                <a:solidFill>
                  <a:srgbClr val="FF6600"/>
                </a:solidFill>
              </a:rPr>
              <a:t>- </a:t>
            </a:r>
            <a:r>
              <a:rPr lang="ru-RU" b="1" dirty="0" err="1" smtClean="0">
                <a:solidFill>
                  <a:srgbClr val="FF6600"/>
                </a:solidFill>
              </a:rPr>
              <a:t>пачатку</a:t>
            </a:r>
            <a:r>
              <a:rPr lang="ru-RU" b="1" dirty="0" smtClean="0">
                <a:solidFill>
                  <a:srgbClr val="FF6600"/>
                </a:solidFill>
              </a:rPr>
              <a:t> </a:t>
            </a:r>
            <a:r>
              <a:rPr lang="be-BY" b="1" dirty="0" smtClean="0">
                <a:solidFill>
                  <a:srgbClr val="FF6600"/>
                </a:solidFill>
              </a:rPr>
              <a:t>17 ст.</a:t>
            </a:r>
            <a:r>
              <a:rPr lang="en-CA" b="1" dirty="0" smtClean="0">
                <a:solidFill>
                  <a:srgbClr val="FF6600"/>
                </a:solidFill>
              </a:rPr>
              <a:t> </a:t>
            </a:r>
            <a:r>
              <a:rPr lang="ru-RU" b="1" dirty="0" smtClean="0">
                <a:solidFill>
                  <a:srgbClr val="008282"/>
                </a:solidFill>
              </a:rPr>
              <a:t>на </a:t>
            </a:r>
            <a:r>
              <a:rPr lang="ru-RU" b="1" dirty="0" err="1" smtClean="0">
                <a:solidFill>
                  <a:srgbClr val="008282"/>
                </a:solidFill>
              </a:rPr>
              <a:t>месцы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сярэднявечнага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замчышча</a:t>
            </a:r>
            <a:r>
              <a:rPr lang="ru-RU" b="1" dirty="0" smtClean="0">
                <a:solidFill>
                  <a:srgbClr val="008282"/>
                </a:solidFill>
              </a:rPr>
              <a:t>, </a:t>
            </a:r>
            <a:r>
              <a:rPr lang="ru-RU" b="1" dirty="0" err="1" smtClean="0">
                <a:solidFill>
                  <a:srgbClr val="008282"/>
                </a:solidFill>
              </a:rPr>
              <a:t>якое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існавала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smtClean="0">
                <a:solidFill>
                  <a:srgbClr val="FF6600"/>
                </a:solidFill>
              </a:rPr>
              <a:t>11 ст.  </a:t>
            </a:r>
            <a:r>
              <a:rPr lang="ru-RU" b="1" dirty="0" err="1" smtClean="0">
                <a:solidFill>
                  <a:srgbClr val="008282"/>
                </a:solidFill>
              </a:rPr>
              <a:t>Замак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знаходзіўся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</a:t>
            </a:r>
            <a:r>
              <a:rPr lang="ru-RU" b="1" dirty="0" smtClean="0">
                <a:solidFill>
                  <a:srgbClr val="008282"/>
                </a:solidFill>
              </a:rPr>
              <a:t> 200 метрах на </a:t>
            </a:r>
            <a:r>
              <a:rPr lang="ru-RU" b="1" dirty="0" err="1" smtClean="0">
                <a:solidFill>
                  <a:srgbClr val="008282"/>
                </a:solidFill>
              </a:rPr>
              <a:t>поўнач</a:t>
            </a:r>
            <a:r>
              <a:rPr lang="ru-RU" b="1" dirty="0" smtClean="0">
                <a:solidFill>
                  <a:srgbClr val="008282"/>
                </a:solidFill>
              </a:rPr>
              <a:t> ад </a:t>
            </a:r>
            <a:r>
              <a:rPr lang="ru-RU" b="1" dirty="0" err="1" smtClean="0">
                <a:solidFill>
                  <a:srgbClr val="008282"/>
                </a:solidFill>
              </a:rPr>
              <a:t>горада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быў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абкружаны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трох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бакоў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шырокім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вадзяным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ровам</a:t>
            </a:r>
            <a:r>
              <a:rPr lang="ru-RU" b="1" dirty="0" smtClean="0">
                <a:solidFill>
                  <a:srgbClr val="008282"/>
                </a:solidFill>
              </a:rPr>
              <a:t>, а </a:t>
            </a:r>
            <a:r>
              <a:rPr lang="ru-RU" b="1" dirty="0" err="1" smtClean="0">
                <a:solidFill>
                  <a:srgbClr val="008282"/>
                </a:solidFill>
              </a:rPr>
              <a:t>з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поўначы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замак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надзейна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прыкрывала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рэчка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Княгінька</a:t>
            </a:r>
            <a:r>
              <a:rPr lang="ru-RU" b="1" dirty="0" smtClean="0">
                <a:solidFill>
                  <a:srgbClr val="008282"/>
                </a:solidFill>
              </a:rPr>
              <a:t>.</a:t>
            </a:r>
            <a:endParaRPr lang="en-CA" b="1" dirty="0" smtClean="0">
              <a:solidFill>
                <a:srgbClr val="008282"/>
              </a:solidFill>
            </a:endParaRPr>
          </a:p>
          <a:p>
            <a:endParaRPr lang="ru-RU" b="1" dirty="0" smtClean="0">
              <a:solidFill>
                <a:srgbClr val="008282"/>
              </a:solidFill>
            </a:endParaRPr>
          </a:p>
          <a:p>
            <a:r>
              <a:rPr lang="ru-RU" b="1" dirty="0" smtClean="0">
                <a:solidFill>
                  <a:srgbClr val="008282"/>
                </a:solidFill>
              </a:rPr>
              <a:t>У замку </a:t>
            </a:r>
            <a:r>
              <a:rPr lang="ru-RU" b="1" dirty="0" err="1" smtClean="0">
                <a:solidFill>
                  <a:srgbClr val="008282"/>
                </a:solidFill>
              </a:rPr>
              <a:t>ўзьведзены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кальвінскі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збор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мураваны</a:t>
            </a:r>
            <a:r>
              <a:rPr lang="ru-RU" b="1" dirty="0" smtClean="0">
                <a:solidFill>
                  <a:srgbClr val="008282"/>
                </a:solidFill>
              </a:rPr>
              <a:t> палац. У 1676 г. </a:t>
            </a:r>
            <a:r>
              <a:rPr lang="ru-RU" b="1" dirty="0" err="1" smtClean="0">
                <a:solidFill>
                  <a:srgbClr val="008282"/>
                </a:solidFill>
              </a:rPr>
              <a:t>заходняя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частка</a:t>
            </a:r>
            <a:r>
              <a:rPr lang="ru-RU" b="1" dirty="0" smtClean="0">
                <a:solidFill>
                  <a:srgbClr val="008282"/>
                </a:solidFill>
              </a:rPr>
              <a:t> замка была </a:t>
            </a:r>
            <a:r>
              <a:rPr lang="ru-RU" b="1" dirty="0" err="1" smtClean="0">
                <a:solidFill>
                  <a:srgbClr val="008282"/>
                </a:solidFill>
              </a:rPr>
              <a:t>прададзеная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заслаўскаму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кляштару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дамініканцаў</a:t>
            </a:r>
            <a:r>
              <a:rPr lang="ru-RU" b="1" dirty="0" smtClean="0">
                <a:solidFill>
                  <a:srgbClr val="008282"/>
                </a:solidFill>
              </a:rPr>
              <a:t>.</a:t>
            </a:r>
          </a:p>
          <a:p>
            <a:endParaRPr lang="ru-RU" b="1" dirty="0" smtClean="0">
              <a:solidFill>
                <a:srgbClr val="008282"/>
              </a:solidFill>
            </a:endParaRPr>
          </a:p>
          <a:p>
            <a:r>
              <a:rPr lang="be-BY" b="1" dirty="0" smtClean="0">
                <a:solidFill>
                  <a:srgbClr val="008282"/>
                </a:solidFill>
              </a:rPr>
              <a:t>У 18 ст. </a:t>
            </a:r>
            <a:r>
              <a:rPr lang="ru-RU" b="1" dirty="0" err="1" smtClean="0">
                <a:solidFill>
                  <a:srgbClr val="008282"/>
                </a:solidFill>
              </a:rPr>
              <a:t>замак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страціў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ваеннае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прызначэньне</a:t>
            </a:r>
            <a:r>
              <a:rPr lang="ru-RU" b="1" dirty="0" smtClean="0">
                <a:solidFill>
                  <a:srgbClr val="008282"/>
                </a:solidFill>
              </a:rPr>
              <a:t>.</a:t>
            </a:r>
          </a:p>
          <a:p>
            <a:r>
              <a:rPr lang="ru-RU" b="1" dirty="0" smtClean="0">
                <a:solidFill>
                  <a:srgbClr val="008282"/>
                </a:solidFill>
              </a:rPr>
              <a:t>У 1870-х </a:t>
            </a:r>
            <a:r>
              <a:rPr lang="ru-RU" b="1" dirty="0" err="1" smtClean="0">
                <a:solidFill>
                  <a:srgbClr val="008282"/>
                </a:solidFill>
              </a:rPr>
              <a:t>мураваныя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бастыёны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разабраны</a:t>
            </a:r>
            <a:r>
              <a:rPr lang="ru-RU" b="1" dirty="0" smtClean="0">
                <a:solidFill>
                  <a:srgbClr val="008282"/>
                </a:solidFill>
              </a:rPr>
              <a:t> на </a:t>
            </a:r>
            <a:r>
              <a:rPr lang="ru-RU" b="1" dirty="0" err="1" smtClean="0">
                <a:solidFill>
                  <a:srgbClr val="008282"/>
                </a:solidFill>
              </a:rPr>
              <a:t>цэглу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мясцовымі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жыхарамі</a:t>
            </a:r>
            <a:r>
              <a:rPr lang="ru-RU" b="1" dirty="0" smtClean="0">
                <a:solidFill>
                  <a:srgbClr val="008282"/>
                </a:solidFill>
              </a:rPr>
              <a:t>.</a:t>
            </a:r>
            <a:endParaRPr lang="ru-RU" b="1" dirty="0">
              <a:solidFill>
                <a:srgbClr val="008282"/>
              </a:solidFill>
            </a:endParaRPr>
          </a:p>
        </p:txBody>
      </p:sp>
      <p:pic>
        <p:nvPicPr>
          <p:cNvPr id="23554" name="Picture 2" descr="Файл:Zasłaŭje. Заслаўе (1859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611" y="1079847"/>
            <a:ext cx="3744416" cy="2272582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899691" y="3240087"/>
            <a:ext cx="2239716" cy="349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err="1" smtClean="0">
                <a:solidFill>
                  <a:srgbClr val="008282"/>
                </a:solidFill>
              </a:rPr>
              <a:t>Панарама</a:t>
            </a:r>
            <a:r>
              <a:rPr lang="ru-RU" sz="1000" b="1" dirty="0" smtClean="0">
                <a:solidFill>
                  <a:srgbClr val="008282"/>
                </a:solidFill>
              </a:rPr>
              <a:t>. Л. </a:t>
            </a:r>
            <a:r>
              <a:rPr lang="ru-RU" sz="1000" b="1" dirty="0" err="1" smtClean="0">
                <a:solidFill>
                  <a:srgbClr val="008282"/>
                </a:solidFill>
              </a:rPr>
              <a:t>Баратынскі</a:t>
            </a:r>
            <a:r>
              <a:rPr lang="ru-RU" sz="1000" b="1" dirty="0" smtClean="0">
                <a:solidFill>
                  <a:srgbClr val="008282"/>
                </a:solidFill>
              </a:rPr>
              <a:t> (1859)</a:t>
            </a:r>
            <a:r>
              <a:rPr lang="ru-RU" dirty="0" smtClean="0"/>
              <a:t>,</a:t>
            </a:r>
            <a:endParaRPr lang="en-CA" dirty="0"/>
          </a:p>
        </p:txBody>
      </p:sp>
      <p:pic>
        <p:nvPicPr>
          <p:cNvPr id="23558" name="Picture 6" descr="Файл:Zasłaŭje-zama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611" y="3600127"/>
            <a:ext cx="3767981" cy="2376264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/>
        </p:nvSpPr>
        <p:spPr>
          <a:xfrm>
            <a:off x="1115715" y="5976391"/>
            <a:ext cx="1654620" cy="2354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b="1" dirty="0" err="1" smtClean="0">
                <a:solidFill>
                  <a:srgbClr val="008282"/>
                </a:solidFill>
              </a:rPr>
              <a:t>Руіны</a:t>
            </a:r>
            <a:r>
              <a:rPr lang="ru-RU" sz="1000" b="1" dirty="0" smtClean="0">
                <a:solidFill>
                  <a:srgbClr val="008282"/>
                </a:solidFill>
              </a:rPr>
              <a:t> </a:t>
            </a:r>
            <a:r>
              <a:rPr lang="ru-RU" sz="1000" b="1" dirty="0" err="1" smtClean="0">
                <a:solidFill>
                  <a:srgbClr val="008282"/>
                </a:solidFill>
              </a:rPr>
              <a:t>замкавай</a:t>
            </a:r>
            <a:r>
              <a:rPr lang="ru-RU" sz="1000" b="1" dirty="0" smtClean="0">
                <a:solidFill>
                  <a:srgbClr val="008282"/>
                </a:solidFill>
              </a:rPr>
              <a:t> </a:t>
            </a:r>
            <a:r>
              <a:rPr lang="ru-RU" sz="1000" b="1" dirty="0" err="1" smtClean="0">
                <a:solidFill>
                  <a:srgbClr val="008282"/>
                </a:solidFill>
              </a:rPr>
              <a:t>брамы</a:t>
            </a:r>
            <a:endParaRPr lang="en-CA" sz="1000" b="1" dirty="0">
              <a:solidFill>
                <a:srgbClr val="008282"/>
              </a:solidFill>
            </a:endParaRPr>
          </a:p>
        </p:txBody>
      </p:sp>
    </p:spTree>
  </p:cSld>
  <p:clrMapOvr>
    <a:masterClrMapping/>
  </p:clrMapOvr>
  <p:transition spd="slow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643" y="143743"/>
            <a:ext cx="8748237" cy="532306"/>
          </a:xfrm>
        </p:spPr>
        <p:txBody>
          <a:bodyPr>
            <a:normAutofit fontScale="90000"/>
          </a:bodyPr>
          <a:lstStyle/>
          <a:p>
            <a:r>
              <a:rPr lang="be-BY" b="1" dirty="0" smtClean="0">
                <a:solidFill>
                  <a:srgbClr val="008282"/>
                </a:solidFill>
              </a:rPr>
              <a:t>СМАЛЯНСКІ ЗАМАК</a:t>
            </a:r>
            <a:endParaRPr lang="en-CA" b="1" dirty="0">
              <a:solidFill>
                <a:srgbClr val="008282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948363" y="6135166"/>
            <a:ext cx="2268061" cy="345009"/>
          </a:xfrm>
        </p:spPr>
        <p:txBody>
          <a:bodyPr/>
          <a:lstStyle/>
          <a:p>
            <a:fld id="{87BB05C7-BA5F-4B40-AE96-9B71BA51B8D7}" type="slidenum">
              <a:rPr lang="en-CA" sz="900" smtClean="0">
                <a:solidFill>
                  <a:srgbClr val="008282"/>
                </a:solidFill>
              </a:rPr>
              <a:pPr/>
              <a:t>19</a:t>
            </a:fld>
            <a:endParaRPr lang="en-CA" sz="900" dirty="0">
              <a:solidFill>
                <a:srgbClr val="008282"/>
              </a:solidFill>
            </a:endParaRPr>
          </a:p>
        </p:txBody>
      </p:sp>
      <p:pic>
        <p:nvPicPr>
          <p:cNvPr id="101378" name="Picture 2" descr="Файл:Belarus-Smalyany-Bely Kovel Castle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091" y="3672135"/>
            <a:ext cx="3672408" cy="237653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356075" y="863823"/>
            <a:ext cx="5112568" cy="27543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08282"/>
                </a:solidFill>
              </a:rPr>
              <a:t>Смалянскі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замак</a:t>
            </a:r>
            <a:r>
              <a:rPr lang="ru-RU" b="1" dirty="0" smtClean="0">
                <a:solidFill>
                  <a:srgbClr val="008282"/>
                </a:solidFill>
              </a:rPr>
              <a:t>, </a:t>
            </a:r>
            <a:r>
              <a:rPr lang="ru-RU" b="1" dirty="0" err="1" smtClean="0">
                <a:solidFill>
                  <a:srgbClr val="008282"/>
                </a:solidFill>
              </a:rPr>
              <a:t>Замак</a:t>
            </a:r>
            <a:r>
              <a:rPr lang="ru-RU" b="1" dirty="0" smtClean="0">
                <a:solidFill>
                  <a:srgbClr val="008282"/>
                </a:solidFill>
              </a:rPr>
              <a:t> «Белы Ковель» - </a:t>
            </a:r>
            <a:r>
              <a:rPr lang="ru-RU" b="1" dirty="0" err="1" smtClean="0">
                <a:solidFill>
                  <a:srgbClr val="008282"/>
                </a:solidFill>
              </a:rPr>
              <a:t>руіны</a:t>
            </a:r>
            <a:r>
              <a:rPr lang="ru-RU" b="1" dirty="0" smtClean="0">
                <a:solidFill>
                  <a:srgbClr val="008282"/>
                </a:solidFill>
              </a:rPr>
              <a:t> замка </a:t>
            </a:r>
            <a:r>
              <a:rPr lang="ru-RU" b="1" dirty="0" err="1" smtClean="0">
                <a:solidFill>
                  <a:srgbClr val="008282"/>
                </a:solidFill>
              </a:rPr>
              <a:t>знаходзяцца</a:t>
            </a:r>
            <a:r>
              <a:rPr lang="ru-RU" b="1" dirty="0" smtClean="0">
                <a:solidFill>
                  <a:srgbClr val="008282"/>
                </a:solidFill>
              </a:rPr>
              <a:t> на </a:t>
            </a:r>
            <a:r>
              <a:rPr lang="ru-RU" b="1" dirty="0" err="1" smtClean="0">
                <a:solidFill>
                  <a:srgbClr val="008282"/>
                </a:solidFill>
              </a:rPr>
              <a:t>паўночна-заходняй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ускраіне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smtClean="0">
                <a:solidFill>
                  <a:srgbClr val="FF6600"/>
                </a:solidFill>
              </a:rPr>
              <a:t>в. </a:t>
            </a:r>
            <a:r>
              <a:rPr lang="ru-RU" b="1" dirty="0" err="1" smtClean="0">
                <a:solidFill>
                  <a:srgbClr val="FF6600"/>
                </a:solidFill>
              </a:rPr>
              <a:t>Смаляны</a:t>
            </a:r>
            <a:r>
              <a:rPr lang="ru-RU" b="1" dirty="0" smtClean="0">
                <a:solidFill>
                  <a:srgbClr val="FF6600"/>
                </a:solidFill>
              </a:rPr>
              <a:t> (</a:t>
            </a:r>
            <a:r>
              <a:rPr lang="ru-RU" b="1" dirty="0" err="1" smtClean="0">
                <a:solidFill>
                  <a:srgbClr val="FF6600"/>
                </a:solidFill>
              </a:rPr>
              <a:t>Аршанскі</a:t>
            </a:r>
            <a:r>
              <a:rPr lang="ru-RU" b="1" dirty="0" smtClean="0">
                <a:solidFill>
                  <a:srgbClr val="FF6600"/>
                </a:solidFill>
              </a:rPr>
              <a:t> </a:t>
            </a:r>
            <a:r>
              <a:rPr lang="ru-RU" b="1" dirty="0" err="1" smtClean="0">
                <a:solidFill>
                  <a:srgbClr val="FF6600"/>
                </a:solidFill>
              </a:rPr>
              <a:t>раён</a:t>
            </a:r>
            <a:r>
              <a:rPr lang="ru-RU" b="1" dirty="0" smtClean="0">
                <a:solidFill>
                  <a:srgbClr val="FF6600"/>
                </a:solidFill>
              </a:rPr>
              <a:t>, </a:t>
            </a:r>
            <a:r>
              <a:rPr lang="ru-RU" b="1" dirty="0" err="1" smtClean="0">
                <a:solidFill>
                  <a:srgbClr val="FF6600"/>
                </a:solidFill>
              </a:rPr>
              <a:t>Віцебская</a:t>
            </a:r>
            <a:r>
              <a:rPr lang="ru-RU" b="1" dirty="0" smtClean="0">
                <a:solidFill>
                  <a:srgbClr val="FF6600"/>
                </a:solidFill>
              </a:rPr>
              <a:t> </a:t>
            </a:r>
            <a:r>
              <a:rPr lang="ru-RU" b="1" dirty="0" err="1" smtClean="0">
                <a:solidFill>
                  <a:srgbClr val="FF6600"/>
                </a:solidFill>
              </a:rPr>
              <a:t>вобласьць</a:t>
            </a:r>
            <a:r>
              <a:rPr lang="ru-RU" b="1" dirty="0" smtClean="0">
                <a:solidFill>
                  <a:srgbClr val="FF6600"/>
                </a:solidFill>
              </a:rPr>
              <a:t>) </a:t>
            </a:r>
            <a:r>
              <a:rPr lang="ru-RU" b="1" dirty="0" smtClean="0">
                <a:solidFill>
                  <a:srgbClr val="008282"/>
                </a:solidFill>
              </a:rPr>
              <a:t>на правым </a:t>
            </a:r>
            <a:r>
              <a:rPr lang="ru-RU" b="1" dirty="0" err="1" smtClean="0">
                <a:solidFill>
                  <a:srgbClr val="008282"/>
                </a:solidFill>
              </a:rPr>
              <a:t>беразе</a:t>
            </a:r>
            <a:r>
              <a:rPr lang="ru-RU" b="1" dirty="0" smtClean="0">
                <a:solidFill>
                  <a:srgbClr val="008282"/>
                </a:solidFill>
              </a:rPr>
              <a:t> р. </a:t>
            </a:r>
            <a:r>
              <a:rPr lang="ru-RU" b="1" dirty="0" err="1" smtClean="0">
                <a:solidFill>
                  <a:srgbClr val="008282"/>
                </a:solidFill>
              </a:rPr>
              <a:t>Дзярноўка</a:t>
            </a:r>
            <a:r>
              <a:rPr lang="ru-RU" b="1" dirty="0" smtClean="0">
                <a:solidFill>
                  <a:srgbClr val="008282"/>
                </a:solidFill>
              </a:rPr>
              <a:t>. </a:t>
            </a:r>
          </a:p>
          <a:p>
            <a:endParaRPr lang="ru-RU" sz="1600" b="1" dirty="0" smtClean="0">
              <a:solidFill>
                <a:srgbClr val="008282"/>
              </a:solidFill>
            </a:endParaRPr>
          </a:p>
          <a:p>
            <a:r>
              <a:rPr lang="ru-RU" sz="1600" b="1" dirty="0" err="1" smtClean="0">
                <a:solidFill>
                  <a:srgbClr val="008282"/>
                </a:solidFill>
              </a:rPr>
              <a:t>Замак</a:t>
            </a:r>
            <a:r>
              <a:rPr lang="ru-RU" sz="1600" b="1" dirty="0" smtClean="0">
                <a:solidFill>
                  <a:srgbClr val="008282"/>
                </a:solidFill>
              </a:rPr>
              <a:t> </a:t>
            </a:r>
            <a:r>
              <a:rPr lang="ru-RU" sz="1600" b="1" dirty="0" err="1" smtClean="0">
                <a:solidFill>
                  <a:srgbClr val="008282"/>
                </a:solidFill>
              </a:rPr>
              <a:t>пабудаваны</a:t>
            </a:r>
            <a:r>
              <a:rPr lang="ru-RU" sz="1600" b="1" dirty="0" smtClean="0">
                <a:solidFill>
                  <a:srgbClr val="008282"/>
                </a:solidFill>
              </a:rPr>
              <a:t> </a:t>
            </a:r>
            <a:r>
              <a:rPr lang="ru-RU" sz="1600" b="1" dirty="0" err="1" smtClean="0">
                <a:solidFill>
                  <a:srgbClr val="008282"/>
                </a:solidFill>
              </a:rPr>
              <a:t>ў</a:t>
            </a:r>
            <a:r>
              <a:rPr lang="ru-RU" sz="1600" b="1" dirty="0" smtClean="0">
                <a:solidFill>
                  <a:srgbClr val="008282"/>
                </a:solidFill>
              </a:rPr>
              <a:t> </a:t>
            </a:r>
            <a:r>
              <a:rPr lang="ru-RU" sz="1600" b="1" dirty="0" smtClean="0">
                <a:solidFill>
                  <a:srgbClr val="FF6600"/>
                </a:solidFill>
              </a:rPr>
              <a:t>1-й </a:t>
            </a:r>
            <a:r>
              <a:rPr lang="ru-RU" sz="1600" b="1" dirty="0" err="1" smtClean="0">
                <a:solidFill>
                  <a:srgbClr val="FF6600"/>
                </a:solidFill>
              </a:rPr>
              <a:t>чвэрці</a:t>
            </a:r>
            <a:r>
              <a:rPr lang="ru-RU" sz="1600" b="1" dirty="0" smtClean="0">
                <a:solidFill>
                  <a:srgbClr val="FF6600"/>
                </a:solidFill>
              </a:rPr>
              <a:t> 17 ст. </a:t>
            </a:r>
            <a:r>
              <a:rPr lang="ru-RU" sz="1600" b="1" dirty="0" smtClean="0">
                <a:solidFill>
                  <a:srgbClr val="008282"/>
                </a:solidFill>
              </a:rPr>
              <a:t>князем С. </a:t>
            </a:r>
            <a:r>
              <a:rPr lang="ru-RU" sz="1600" b="1" dirty="0" err="1" smtClean="0">
                <a:solidFill>
                  <a:srgbClr val="008282"/>
                </a:solidFill>
              </a:rPr>
              <a:t>Сангушкам-Ковельскім</a:t>
            </a:r>
            <a:r>
              <a:rPr lang="ru-RU" sz="1600" b="1" dirty="0" smtClean="0">
                <a:solidFill>
                  <a:srgbClr val="008282"/>
                </a:solidFill>
              </a:rPr>
              <a:t>. </a:t>
            </a:r>
            <a:r>
              <a:rPr lang="ru-RU" sz="1600" b="1" dirty="0" err="1" smtClean="0">
                <a:solidFill>
                  <a:srgbClr val="008282"/>
                </a:solidFill>
              </a:rPr>
              <a:t>Моцна</a:t>
            </a:r>
            <a:r>
              <a:rPr lang="ru-RU" sz="1600" b="1" dirty="0" smtClean="0">
                <a:solidFill>
                  <a:srgbClr val="008282"/>
                </a:solidFill>
              </a:rPr>
              <a:t> </a:t>
            </a:r>
            <a:r>
              <a:rPr lang="ru-RU" sz="1600" b="1" dirty="0" err="1" smtClean="0">
                <a:solidFill>
                  <a:srgbClr val="008282"/>
                </a:solidFill>
              </a:rPr>
              <a:t>пашкоджаны</a:t>
            </a:r>
            <a:r>
              <a:rPr lang="ru-RU" sz="1600" b="1" dirty="0" smtClean="0">
                <a:solidFill>
                  <a:srgbClr val="008282"/>
                </a:solidFill>
              </a:rPr>
              <a:t> </a:t>
            </a:r>
            <a:r>
              <a:rPr lang="ru-RU" sz="1600" b="1" dirty="0" err="1" smtClean="0">
                <a:solidFill>
                  <a:srgbClr val="008282"/>
                </a:solidFill>
              </a:rPr>
              <a:t>ў</a:t>
            </a:r>
            <a:r>
              <a:rPr lang="ru-RU" sz="1600" b="1" dirty="0" smtClean="0">
                <a:solidFill>
                  <a:srgbClr val="008282"/>
                </a:solidFill>
              </a:rPr>
              <a:t> час </a:t>
            </a:r>
            <a:r>
              <a:rPr lang="ru-RU" sz="1600" b="1" dirty="0" err="1" smtClean="0">
                <a:solidFill>
                  <a:srgbClr val="008282"/>
                </a:solidFill>
              </a:rPr>
              <a:t>Паўночнай</a:t>
            </a:r>
            <a:r>
              <a:rPr lang="ru-RU" sz="1600" b="1" dirty="0" smtClean="0">
                <a:solidFill>
                  <a:srgbClr val="008282"/>
                </a:solidFill>
              </a:rPr>
              <a:t> </a:t>
            </a:r>
            <a:r>
              <a:rPr lang="ru-RU" sz="1600" b="1" dirty="0" err="1" smtClean="0">
                <a:solidFill>
                  <a:srgbClr val="008282"/>
                </a:solidFill>
              </a:rPr>
              <a:t>вайны</a:t>
            </a:r>
            <a:r>
              <a:rPr lang="ru-RU" sz="1600" b="1" dirty="0" smtClean="0">
                <a:solidFill>
                  <a:srgbClr val="008282"/>
                </a:solidFill>
              </a:rPr>
              <a:t> </a:t>
            </a:r>
            <a:r>
              <a:rPr lang="ru-RU" sz="1600" b="1" dirty="0" err="1" smtClean="0">
                <a:solidFill>
                  <a:srgbClr val="008282"/>
                </a:solidFill>
              </a:rPr>
              <a:t>ў</a:t>
            </a:r>
            <a:r>
              <a:rPr lang="ru-RU" sz="1600" b="1" dirty="0" smtClean="0">
                <a:solidFill>
                  <a:srgbClr val="008282"/>
                </a:solidFill>
              </a:rPr>
              <a:t> 1708 г., </a:t>
            </a:r>
            <a:r>
              <a:rPr lang="ru-RU" sz="1600" b="1" dirty="0" err="1" smtClean="0">
                <a:solidFill>
                  <a:srgbClr val="008282"/>
                </a:solidFill>
              </a:rPr>
              <a:t>канчаткова</a:t>
            </a:r>
            <a:r>
              <a:rPr lang="ru-RU" sz="1600" b="1" dirty="0" smtClean="0">
                <a:solidFill>
                  <a:srgbClr val="008282"/>
                </a:solidFill>
              </a:rPr>
              <a:t> </a:t>
            </a:r>
            <a:r>
              <a:rPr lang="ru-RU" sz="1600" b="1" dirty="0" err="1" smtClean="0">
                <a:solidFill>
                  <a:srgbClr val="008282"/>
                </a:solidFill>
              </a:rPr>
              <a:t>разбураны</a:t>
            </a:r>
            <a:r>
              <a:rPr lang="ru-RU" sz="1600" b="1" dirty="0" smtClean="0">
                <a:solidFill>
                  <a:srgbClr val="008282"/>
                </a:solidFill>
              </a:rPr>
              <a:t> </a:t>
            </a:r>
            <a:r>
              <a:rPr lang="ru-RU" sz="1600" b="1" dirty="0" err="1" smtClean="0">
                <a:solidFill>
                  <a:srgbClr val="008282"/>
                </a:solidFill>
              </a:rPr>
              <a:t>ў</a:t>
            </a:r>
            <a:r>
              <a:rPr lang="ru-RU" sz="1600" b="1" dirty="0" smtClean="0">
                <a:solidFill>
                  <a:srgbClr val="008282"/>
                </a:solidFill>
              </a:rPr>
              <a:t> 1-й </a:t>
            </a:r>
            <a:r>
              <a:rPr lang="ru-RU" sz="1600" b="1" dirty="0" err="1" smtClean="0">
                <a:solidFill>
                  <a:srgbClr val="008282"/>
                </a:solidFill>
              </a:rPr>
              <a:t>палавіне</a:t>
            </a:r>
            <a:r>
              <a:rPr lang="ru-RU" sz="1600" b="1" dirty="0" smtClean="0">
                <a:solidFill>
                  <a:srgbClr val="008282"/>
                </a:solidFill>
              </a:rPr>
              <a:t> 19 ст. </a:t>
            </a:r>
          </a:p>
          <a:p>
            <a:r>
              <a:rPr lang="ru-RU" sz="1600" b="1" dirty="0" err="1" smtClean="0">
                <a:solidFill>
                  <a:srgbClr val="008282"/>
                </a:solidFill>
              </a:rPr>
              <a:t>Захаваліся</a:t>
            </a:r>
            <a:r>
              <a:rPr lang="ru-RU" sz="1600" b="1" dirty="0" smtClean="0">
                <a:solidFill>
                  <a:srgbClr val="008282"/>
                </a:solidFill>
              </a:rPr>
              <a:t> </a:t>
            </a:r>
            <a:r>
              <a:rPr lang="ru-RU" sz="1600" b="1" dirty="0" err="1" smtClean="0">
                <a:solidFill>
                  <a:srgbClr val="008282"/>
                </a:solidFill>
              </a:rPr>
              <a:t>рэшткі</a:t>
            </a:r>
            <a:r>
              <a:rPr lang="ru-RU" sz="1600" b="1" dirty="0" smtClean="0">
                <a:solidFill>
                  <a:srgbClr val="008282"/>
                </a:solidFill>
              </a:rPr>
              <a:t> </a:t>
            </a:r>
            <a:r>
              <a:rPr lang="ru-RU" sz="1600" b="1" dirty="0" err="1" smtClean="0">
                <a:solidFill>
                  <a:srgbClr val="008282"/>
                </a:solidFill>
              </a:rPr>
              <a:t>вежы</a:t>
            </a:r>
            <a:r>
              <a:rPr lang="ru-RU" sz="1600" b="1" dirty="0" smtClean="0">
                <a:solidFill>
                  <a:srgbClr val="008282"/>
                </a:solidFill>
              </a:rPr>
              <a:t>.</a:t>
            </a:r>
            <a:endParaRPr lang="en-CA" sz="1600" b="1" dirty="0">
              <a:solidFill>
                <a:srgbClr val="008282"/>
              </a:solidFill>
            </a:endParaRPr>
          </a:p>
        </p:txBody>
      </p:sp>
      <p:pic>
        <p:nvPicPr>
          <p:cNvPr id="101380" name="Picture 4" descr="http://upload.wikimedia.org/wikipedia/commons/thumb/d/d5/Smalany._%D0%A1%D0%BC%D0%B0%D0%BB%D1%8F%D0%BD%D1%8B_%28J._Pie%C5%A1ka%2C_XIX%29.jpg/215px-Smalany._%D0%A1%D0%BC%D0%B0%D0%BB%D1%8F%D0%BD%D1%8B_%28J._Pie%C5%A1ka%2C_XIX%2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627" y="1007839"/>
            <a:ext cx="3672408" cy="216024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683667" y="3240087"/>
            <a:ext cx="2911374" cy="2354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b="1" dirty="0" err="1" smtClean="0">
                <a:solidFill>
                  <a:srgbClr val="008282"/>
                </a:solidFill>
              </a:rPr>
              <a:t>Замак</a:t>
            </a:r>
            <a:r>
              <a:rPr lang="ru-RU" sz="1000" b="1" dirty="0" smtClean="0">
                <a:solidFill>
                  <a:srgbClr val="008282"/>
                </a:solidFill>
              </a:rPr>
              <a:t> Белы Ковель. Ю. </a:t>
            </a:r>
            <a:r>
              <a:rPr lang="ru-RU" sz="1000" b="1" dirty="0" err="1" smtClean="0">
                <a:solidFill>
                  <a:srgbClr val="008282"/>
                </a:solidFill>
              </a:rPr>
              <a:t>Пешкі</a:t>
            </a:r>
            <a:r>
              <a:rPr lang="ru-RU" sz="1000" b="1" dirty="0" smtClean="0">
                <a:solidFill>
                  <a:srgbClr val="008282"/>
                </a:solidFill>
              </a:rPr>
              <a:t>, </a:t>
            </a:r>
            <a:r>
              <a:rPr lang="ru-RU" sz="1000" b="1" dirty="0" err="1" smtClean="0">
                <a:solidFill>
                  <a:srgbClr val="008282"/>
                </a:solidFill>
              </a:rPr>
              <a:t>канец</a:t>
            </a:r>
            <a:r>
              <a:rPr lang="ru-RU" sz="1000" b="1" dirty="0" smtClean="0">
                <a:solidFill>
                  <a:srgbClr val="008282"/>
                </a:solidFill>
              </a:rPr>
              <a:t> 18 ст.</a:t>
            </a:r>
            <a:endParaRPr lang="en-CA" sz="1000" b="1" dirty="0">
              <a:solidFill>
                <a:srgbClr val="008282"/>
              </a:solidFill>
            </a:endParaRPr>
          </a:p>
        </p:txBody>
      </p:sp>
      <p:pic>
        <p:nvPicPr>
          <p:cNvPr id="101382" name="Picture 6" descr="http://upload.wikimedia.org/wikipedia/commons/6/6e/Smalany._%D0%A1%D0%BC%D0%B0%D0%BB%D1%8F%D0%BD%D1%8B_%28N._Orda%2C_XIX%2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627" y="3672135"/>
            <a:ext cx="3672408" cy="2376264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1043707" y="6120407"/>
            <a:ext cx="2132315" cy="2354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b="1" dirty="0" err="1" smtClean="0">
                <a:solidFill>
                  <a:srgbClr val="008282"/>
                </a:solidFill>
              </a:rPr>
              <a:t>Замак</a:t>
            </a:r>
            <a:r>
              <a:rPr lang="ru-RU" sz="1000" b="1" dirty="0" smtClean="0">
                <a:solidFill>
                  <a:srgbClr val="008282"/>
                </a:solidFill>
              </a:rPr>
              <a:t>. Н. Орда, 2-я пал. XIX ст</a:t>
            </a:r>
            <a:r>
              <a:rPr lang="ru-RU" sz="1000" b="1" dirty="0" smtClean="0"/>
              <a:t>.</a:t>
            </a:r>
            <a:endParaRPr lang="en-CA" sz="1000" b="1" dirty="0"/>
          </a:p>
        </p:txBody>
      </p:sp>
      <p:sp>
        <p:nvSpPr>
          <p:cNvPr id="11" name="Rectangle 10"/>
          <p:cNvSpPr/>
          <p:nvPr/>
        </p:nvSpPr>
        <p:spPr>
          <a:xfrm>
            <a:off x="5580211" y="6120407"/>
            <a:ext cx="1373774" cy="2354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31800" indent="-322263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be-BY" sz="1000" b="1" dirty="0" smtClean="0">
                <a:solidFill>
                  <a:srgbClr val="006B6B"/>
                </a:solidFill>
                <a:cs typeface="Arial Unicode MS" charset="0"/>
              </a:rPr>
              <a:t>Сучасны выгляд</a:t>
            </a:r>
            <a:endParaRPr lang="en-CA" sz="1000" b="1" dirty="0">
              <a:solidFill>
                <a:srgbClr val="006B6B"/>
              </a:solidFill>
              <a:cs typeface="Arial Unicode MS" charset="0"/>
            </a:endParaRPr>
          </a:p>
        </p:txBody>
      </p:sp>
    </p:spTree>
  </p:cSld>
  <p:clrMapOvr>
    <a:masterClrMapping/>
  </p:clrMapOvr>
  <p:transition spd="slow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 sz="quarter"/>
          </p:nvPr>
        </p:nvSpPr>
        <p:spPr>
          <a:xfrm>
            <a:off x="611659" y="143743"/>
            <a:ext cx="8331200" cy="647352"/>
          </a:xfrm>
          <a:ln/>
        </p:spPr>
        <p:txBody>
          <a:bodyPr tIns="31680">
            <a:no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e-BY" b="1" dirty="0" smtClean="0">
                <a:solidFill>
                  <a:srgbClr val="008282"/>
                </a:solidFill>
              </a:rPr>
              <a:t>ВЫСОКАЎСКІ ЗАМАК</a:t>
            </a:r>
            <a:endParaRPr lang="en-CA" b="1" dirty="0">
              <a:solidFill>
                <a:srgbClr val="008282"/>
              </a:solidFill>
            </a:endParaRPr>
          </a:p>
        </p:txBody>
      </p:sp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693745" y="1697049"/>
            <a:ext cx="3981450" cy="154463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6156275" y="1151855"/>
            <a:ext cx="3168352" cy="172819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0" tIns="17640" rIns="0" bIns="0"/>
          <a:lstStyle/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CA" sz="2000" b="1" dirty="0">
              <a:solidFill>
                <a:srgbClr val="007878"/>
              </a:solidFill>
              <a:cs typeface="Arial Unicode MS" charset="0"/>
            </a:endParaRP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323627" y="3240087"/>
            <a:ext cx="2736304" cy="144016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0" tIns="14040" rIns="0" bIns="0"/>
          <a:lstStyle/>
          <a:p>
            <a:pPr marL="431800" indent="-322263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be-BY" sz="1000" b="1" dirty="0" smtClean="0">
                <a:solidFill>
                  <a:srgbClr val="006B6B"/>
                </a:solidFill>
                <a:cs typeface="Arial Unicode MS" charset="0"/>
              </a:rPr>
              <a:t>Высокалітоўск. Малюнак Н.Орды (1876)  </a:t>
            </a:r>
            <a:endParaRPr lang="en-CA" sz="1000" b="1" dirty="0">
              <a:solidFill>
                <a:srgbClr val="006B6B"/>
              </a:solidFill>
              <a:cs typeface="Arial Unicode MS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idx="12"/>
          </p:nvPr>
        </p:nvSpPr>
        <p:spPr>
          <a:xfrm>
            <a:off x="6732339" y="6037262"/>
            <a:ext cx="2260600" cy="442913"/>
          </a:xfrm>
        </p:spPr>
        <p:txBody>
          <a:bodyPr/>
          <a:lstStyle/>
          <a:p>
            <a:fld id="{F2606360-0250-4C50-BBC2-AD37DDC789E6}" type="slidenum">
              <a:rPr lang="en-CA" sz="900" smtClean="0">
                <a:solidFill>
                  <a:srgbClr val="008282"/>
                </a:solidFill>
              </a:rPr>
              <a:pPr/>
              <a:t>20</a:t>
            </a:fld>
            <a:endParaRPr lang="en-CA" sz="900" dirty="0">
              <a:solidFill>
                <a:srgbClr val="008282"/>
              </a:solidFill>
            </a:endParaRPr>
          </a:p>
        </p:txBody>
      </p:sp>
      <p:pic>
        <p:nvPicPr>
          <p:cNvPr id="50178" name="Picture 2" descr="&amp;Vcy;&amp;ycy;&amp;scy;&amp;ocy;&amp;kcy;&amp;acy;&amp;lcy;&amp;iukcy;&amp;tcy;&amp;ocy;&amp;ubrcy;&amp;scy;&amp;kcy; (&amp;Gcy;&amp;rcy;&amp;ocy;&amp;dcy;&amp;zcy;&amp;iecy;&amp;ncy;&amp;scy;&amp;kcy;&amp;acy;&amp;yacy; &amp;gcy;&amp;ucy;&amp;bcy;&amp;iecy;&amp;rcy;&amp;ncy;&amp;yacy;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619" y="863823"/>
            <a:ext cx="3096344" cy="2376265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/>
        </p:nvSpPr>
        <p:spPr>
          <a:xfrm>
            <a:off x="3491979" y="977515"/>
            <a:ext cx="6048672" cy="5245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08282"/>
                </a:solidFill>
              </a:rPr>
              <a:t>Высокаўскі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замак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smtClean="0">
                <a:solidFill>
                  <a:srgbClr val="FF6600"/>
                </a:solidFill>
              </a:rPr>
              <a:t>(</a:t>
            </a:r>
            <a:r>
              <a:rPr lang="ru-RU" b="1" dirty="0" err="1" smtClean="0">
                <a:solidFill>
                  <a:srgbClr val="FF6600"/>
                </a:solidFill>
              </a:rPr>
              <a:t>Камянецкі</a:t>
            </a:r>
            <a:r>
              <a:rPr lang="ru-RU" b="1" dirty="0" smtClean="0">
                <a:solidFill>
                  <a:srgbClr val="FF6600"/>
                </a:solidFill>
              </a:rPr>
              <a:t> </a:t>
            </a:r>
            <a:r>
              <a:rPr lang="ru-RU" b="1" dirty="0" err="1" smtClean="0">
                <a:solidFill>
                  <a:srgbClr val="FF6600"/>
                </a:solidFill>
              </a:rPr>
              <a:t>раён</a:t>
            </a:r>
            <a:r>
              <a:rPr lang="ru-RU" b="1" dirty="0" smtClean="0">
                <a:solidFill>
                  <a:srgbClr val="FF6600"/>
                </a:solidFill>
              </a:rPr>
              <a:t>, </a:t>
            </a:r>
            <a:r>
              <a:rPr lang="ru-RU" b="1" dirty="0" err="1" smtClean="0">
                <a:solidFill>
                  <a:srgbClr val="FF6600"/>
                </a:solidFill>
              </a:rPr>
              <a:t>Брэсцкая</a:t>
            </a:r>
            <a:r>
              <a:rPr lang="ru-RU" b="1" dirty="0" smtClean="0">
                <a:solidFill>
                  <a:srgbClr val="FF6600"/>
                </a:solidFill>
              </a:rPr>
              <a:t> вобл.) </a:t>
            </a:r>
          </a:p>
          <a:p>
            <a:endParaRPr lang="ru-RU" b="1" dirty="0" smtClean="0">
              <a:solidFill>
                <a:srgbClr val="008282"/>
              </a:solidFill>
            </a:endParaRPr>
          </a:p>
          <a:p>
            <a:r>
              <a:rPr lang="ru-RU" b="1" dirty="0" err="1" smtClean="0">
                <a:solidFill>
                  <a:srgbClr val="008282"/>
                </a:solidFill>
              </a:rPr>
              <a:t>Пабудаваны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FF6600"/>
                </a:solidFill>
              </a:rPr>
              <a:t>сярэдзіне</a:t>
            </a:r>
            <a:r>
              <a:rPr lang="ru-RU" b="1" dirty="0" smtClean="0">
                <a:solidFill>
                  <a:srgbClr val="FF6600"/>
                </a:solidFill>
              </a:rPr>
              <a:t> 17 ст. </a:t>
            </a:r>
            <a:r>
              <a:rPr lang="ru-RU" b="1" dirty="0" err="1" smtClean="0">
                <a:solidFill>
                  <a:srgbClr val="008282"/>
                </a:solidFill>
              </a:rPr>
              <a:t>пры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віцебскім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ваяводзе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Паўлу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Сапегу</a:t>
            </a:r>
            <a:r>
              <a:rPr lang="ru-RU" b="1" dirty="0" smtClean="0">
                <a:solidFill>
                  <a:srgbClr val="008282"/>
                </a:solidFill>
              </a:rPr>
              <a:t>. </a:t>
            </a:r>
          </a:p>
          <a:p>
            <a:endParaRPr lang="ru-RU" b="1" dirty="0" smtClean="0">
              <a:solidFill>
                <a:srgbClr val="008282"/>
              </a:solidFill>
            </a:endParaRPr>
          </a:p>
          <a:p>
            <a:r>
              <a:rPr lang="ru-RU" b="1" dirty="0" err="1" smtClean="0">
                <a:solidFill>
                  <a:srgbClr val="008282"/>
                </a:solidFill>
              </a:rPr>
              <a:t>Земляныя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ўмацаваньні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бастыёнамі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былі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ўзьведзены</a:t>
            </a:r>
            <a:r>
              <a:rPr lang="ru-RU" b="1" dirty="0" smtClean="0">
                <a:solidFill>
                  <a:srgbClr val="008282"/>
                </a:solidFill>
              </a:rPr>
              <a:t> на </a:t>
            </a:r>
            <a:r>
              <a:rPr lang="ru-RU" b="1" dirty="0" err="1" smtClean="0">
                <a:solidFill>
                  <a:srgbClr val="008282"/>
                </a:solidFill>
              </a:rPr>
              <a:t>высокім</a:t>
            </a:r>
            <a:r>
              <a:rPr lang="ru-RU" b="1" dirty="0" smtClean="0">
                <a:solidFill>
                  <a:srgbClr val="008282"/>
                </a:solidFill>
              </a:rPr>
              <a:t> правым </a:t>
            </a:r>
            <a:r>
              <a:rPr lang="ru-RU" b="1" dirty="0" err="1" smtClean="0">
                <a:solidFill>
                  <a:srgbClr val="008282"/>
                </a:solidFill>
              </a:rPr>
              <a:t>беразе</a:t>
            </a:r>
            <a:r>
              <a:rPr lang="ru-RU" b="1" dirty="0" smtClean="0">
                <a:solidFill>
                  <a:srgbClr val="008282"/>
                </a:solidFill>
              </a:rPr>
              <a:t> р. </a:t>
            </a:r>
            <a:r>
              <a:rPr lang="ru-RU" b="1" dirty="0" err="1" smtClean="0">
                <a:solidFill>
                  <a:srgbClr val="008282"/>
                </a:solidFill>
              </a:rPr>
              <a:t>Пульва</a:t>
            </a:r>
            <a:r>
              <a:rPr lang="ru-RU" b="1" dirty="0" smtClean="0">
                <a:solidFill>
                  <a:srgbClr val="008282"/>
                </a:solidFill>
              </a:rPr>
              <a:t>. З </a:t>
            </a:r>
            <a:r>
              <a:rPr lang="ru-RU" b="1" dirty="0" err="1" smtClean="0">
                <a:solidFill>
                  <a:srgbClr val="008282"/>
                </a:solidFill>
              </a:rPr>
              <a:t>паўночнага-ўсходу</a:t>
            </a:r>
            <a:r>
              <a:rPr lang="ru-RU" b="1" dirty="0" smtClean="0">
                <a:solidFill>
                  <a:srgbClr val="008282"/>
                </a:solidFill>
              </a:rPr>
              <a:t>, </a:t>
            </a:r>
            <a:r>
              <a:rPr lang="ru-RU" b="1" dirty="0" err="1" smtClean="0">
                <a:solidFill>
                  <a:srgbClr val="008282"/>
                </a:solidFill>
              </a:rPr>
              <a:t>дзе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разьмяшчаўся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ўезд</a:t>
            </a:r>
            <a:r>
              <a:rPr lang="ru-RU" b="1" dirty="0" smtClean="0">
                <a:solidFill>
                  <a:srgbClr val="008282"/>
                </a:solidFill>
              </a:rPr>
              <a:t>, </a:t>
            </a:r>
            <a:r>
              <a:rPr lang="ru-RU" b="1" dirty="0" err="1" smtClean="0">
                <a:solidFill>
                  <a:srgbClr val="008282"/>
                </a:solidFill>
              </a:rPr>
              <a:t>меўся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шырокі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стаў</a:t>
            </a:r>
            <a:r>
              <a:rPr lang="ru-RU" b="1" dirty="0" smtClean="0">
                <a:solidFill>
                  <a:srgbClr val="008282"/>
                </a:solidFill>
              </a:rPr>
              <a:t>. </a:t>
            </a:r>
            <a:r>
              <a:rPr lang="ru-RU" b="1" dirty="0" err="1" smtClean="0">
                <a:solidFill>
                  <a:srgbClr val="008282"/>
                </a:solidFill>
              </a:rPr>
              <a:t>Цераз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яго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быў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перакінуты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пад’ёмны</a:t>
            </a:r>
            <a:r>
              <a:rPr lang="ru-RU" b="1" dirty="0" smtClean="0">
                <a:solidFill>
                  <a:srgbClr val="008282"/>
                </a:solidFill>
              </a:rPr>
              <a:t> мост, </a:t>
            </a:r>
            <a:r>
              <a:rPr lang="ru-RU" b="1" dirty="0" err="1" smtClean="0">
                <a:solidFill>
                  <a:srgbClr val="008282"/>
                </a:solidFill>
              </a:rPr>
              <a:t>які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падводзіў</a:t>
            </a:r>
            <a:r>
              <a:rPr lang="ru-RU" b="1" dirty="0" smtClean="0">
                <a:solidFill>
                  <a:srgbClr val="008282"/>
                </a:solidFill>
              </a:rPr>
              <a:t> да 2-павярховай </a:t>
            </a:r>
            <a:r>
              <a:rPr lang="ru-RU" b="1" dirty="0" err="1" smtClean="0">
                <a:solidFill>
                  <a:srgbClr val="008282"/>
                </a:solidFill>
              </a:rPr>
              <a:t>з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трыма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варотамі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цаглянай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вежы-брамы</a:t>
            </a:r>
            <a:r>
              <a:rPr lang="ru-RU" b="1" dirty="0" smtClean="0">
                <a:solidFill>
                  <a:srgbClr val="008282"/>
                </a:solidFill>
              </a:rPr>
              <a:t>, </a:t>
            </a:r>
            <a:r>
              <a:rPr lang="ru-RU" b="1" dirty="0" err="1" smtClean="0">
                <a:solidFill>
                  <a:srgbClr val="008282"/>
                </a:solidFill>
              </a:rPr>
              <a:t>схаванай</a:t>
            </a:r>
            <a:r>
              <a:rPr lang="ru-RU" b="1" dirty="0" smtClean="0">
                <a:solidFill>
                  <a:srgbClr val="008282"/>
                </a:solidFill>
              </a:rPr>
              <a:t> у </a:t>
            </a:r>
            <a:r>
              <a:rPr lang="ru-RU" b="1" dirty="0" err="1" smtClean="0">
                <a:solidFill>
                  <a:srgbClr val="008282"/>
                </a:solidFill>
              </a:rPr>
              <a:t>тоўшчы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землянога</a:t>
            </a:r>
            <a:r>
              <a:rPr lang="ru-RU" b="1" dirty="0" smtClean="0">
                <a:solidFill>
                  <a:srgbClr val="008282"/>
                </a:solidFill>
              </a:rPr>
              <a:t> вала. </a:t>
            </a:r>
          </a:p>
          <a:p>
            <a:endParaRPr lang="ru-RU" b="1" dirty="0" smtClean="0">
              <a:solidFill>
                <a:srgbClr val="008282"/>
              </a:solidFill>
            </a:endParaRPr>
          </a:p>
          <a:p>
            <a:r>
              <a:rPr lang="ru-RU" b="1" dirty="0" err="1" smtClean="0">
                <a:solidFill>
                  <a:srgbClr val="008282"/>
                </a:solidFill>
              </a:rPr>
              <a:t>Падыходы</a:t>
            </a:r>
            <a:r>
              <a:rPr lang="ru-RU" b="1" dirty="0" smtClean="0">
                <a:solidFill>
                  <a:srgbClr val="008282"/>
                </a:solidFill>
              </a:rPr>
              <a:t> да </a:t>
            </a:r>
            <a:r>
              <a:rPr lang="ru-RU" b="1" dirty="0" err="1" smtClean="0">
                <a:solidFill>
                  <a:srgbClr val="008282"/>
                </a:solidFill>
              </a:rPr>
              <a:t>брамы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фланкіравалі</a:t>
            </a:r>
            <a:r>
              <a:rPr lang="ru-RU" b="1" dirty="0" smtClean="0">
                <a:solidFill>
                  <a:srgbClr val="008282"/>
                </a:solidFill>
              </a:rPr>
              <a:t> 2 </a:t>
            </a:r>
            <a:r>
              <a:rPr lang="ru-RU" b="1" dirty="0" err="1" smtClean="0">
                <a:solidFill>
                  <a:srgbClr val="008282"/>
                </a:solidFill>
              </a:rPr>
              <a:t>магутныя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бастыёны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і</a:t>
            </a:r>
            <a:r>
              <a:rPr lang="ru-RU" b="1" dirty="0" smtClean="0">
                <a:solidFill>
                  <a:srgbClr val="008282"/>
                </a:solidFill>
              </a:rPr>
              <a:t> 2 </a:t>
            </a:r>
            <a:r>
              <a:rPr lang="ru-RU" b="1" dirty="0" err="1" smtClean="0">
                <a:solidFill>
                  <a:srgbClr val="008282"/>
                </a:solidFill>
              </a:rPr>
              <a:t>курціны</a:t>
            </a:r>
            <a:r>
              <a:rPr lang="ru-RU" b="1" dirty="0" smtClean="0">
                <a:solidFill>
                  <a:srgbClr val="008282"/>
                </a:solidFill>
              </a:rPr>
              <a:t>. </a:t>
            </a:r>
            <a:r>
              <a:rPr lang="ru-RU" b="1" dirty="0" err="1" smtClean="0">
                <a:solidFill>
                  <a:srgbClr val="008282"/>
                </a:solidFill>
              </a:rPr>
              <a:t>Невялікія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бастыёны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былі</a:t>
            </a:r>
            <a:r>
              <a:rPr lang="ru-RU" b="1" dirty="0" smtClean="0">
                <a:solidFill>
                  <a:srgbClr val="008282"/>
                </a:solidFill>
              </a:rPr>
              <a:t> тут </a:t>
            </a:r>
            <a:r>
              <a:rPr lang="ru-RU" b="1" dirty="0" err="1" smtClean="0">
                <a:solidFill>
                  <a:srgbClr val="008282"/>
                </a:solidFill>
              </a:rPr>
              <a:t>таксама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поўначы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захаду</a:t>
            </a:r>
            <a:r>
              <a:rPr lang="ru-RU" b="1" dirty="0" smtClean="0">
                <a:solidFill>
                  <a:srgbClr val="008282"/>
                </a:solidFill>
              </a:rPr>
              <a:t>. У час </a:t>
            </a:r>
            <a:r>
              <a:rPr lang="ru-RU" b="1" dirty="0" err="1" smtClean="0">
                <a:solidFill>
                  <a:srgbClr val="008282"/>
                </a:solidFill>
              </a:rPr>
              <a:t>вайны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Расіі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Рэччу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Паспалітай</a:t>
            </a:r>
            <a:r>
              <a:rPr lang="ru-RU" b="1" dirty="0" smtClean="0">
                <a:solidFill>
                  <a:srgbClr val="008282"/>
                </a:solidFill>
              </a:rPr>
              <a:t> (1654-1667) </a:t>
            </a:r>
            <a:r>
              <a:rPr lang="ru-RU" b="1" dirty="0" err="1" smtClean="0">
                <a:solidFill>
                  <a:srgbClr val="008282"/>
                </a:solidFill>
              </a:rPr>
              <a:t>і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Паўночнай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вайны</a:t>
            </a:r>
            <a:r>
              <a:rPr lang="ru-RU" b="1" dirty="0" smtClean="0">
                <a:solidFill>
                  <a:srgbClr val="008282"/>
                </a:solidFill>
              </a:rPr>
              <a:t> (1700-1721) </a:t>
            </a:r>
            <a:r>
              <a:rPr lang="ru-RU" b="1" dirty="0" err="1" smtClean="0">
                <a:solidFill>
                  <a:srgbClr val="008282"/>
                </a:solidFill>
              </a:rPr>
              <a:t>замак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моцна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пацярпеў</a:t>
            </a:r>
            <a:r>
              <a:rPr lang="ru-RU" b="1" dirty="0" smtClean="0">
                <a:solidFill>
                  <a:srgbClr val="008282"/>
                </a:solidFill>
              </a:rPr>
              <a:t>, </a:t>
            </a:r>
            <a:r>
              <a:rPr lang="ru-RU" b="1" dirty="0" err="1" smtClean="0">
                <a:solidFill>
                  <a:srgbClr val="008282"/>
                </a:solidFill>
              </a:rPr>
              <a:t>але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потым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быў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адноўлены</a:t>
            </a:r>
            <a:r>
              <a:rPr lang="ru-RU" b="1" dirty="0" smtClean="0">
                <a:solidFill>
                  <a:srgbClr val="008282"/>
                </a:solidFill>
              </a:rPr>
              <a:t>. Да </a:t>
            </a:r>
            <a:r>
              <a:rPr lang="ru-RU" b="1" dirty="0" err="1" smtClean="0">
                <a:solidFill>
                  <a:srgbClr val="008282"/>
                </a:solidFill>
              </a:rPr>
              <a:t>нашага</a:t>
            </a:r>
            <a:r>
              <a:rPr lang="ru-RU" b="1" dirty="0" smtClean="0">
                <a:solidFill>
                  <a:srgbClr val="008282"/>
                </a:solidFill>
              </a:rPr>
              <a:t> часу </a:t>
            </a:r>
            <a:r>
              <a:rPr lang="ru-RU" b="1" dirty="0" err="1" smtClean="0">
                <a:solidFill>
                  <a:srgbClr val="008282"/>
                </a:solidFill>
              </a:rPr>
              <a:t>захаваліся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земляныя</a:t>
            </a:r>
            <a:r>
              <a:rPr lang="ru-RU" b="1" dirty="0" smtClean="0">
                <a:solidFill>
                  <a:srgbClr val="008282"/>
                </a:solidFill>
              </a:rPr>
              <a:t> валы </a:t>
            </a:r>
            <a:r>
              <a:rPr lang="ru-RU" b="1" dirty="0" err="1" smtClean="0">
                <a:solidFill>
                  <a:srgbClr val="008282"/>
                </a:solidFill>
              </a:rPr>
              <a:t>і</a:t>
            </a:r>
            <a:r>
              <a:rPr lang="ru-RU" b="1" dirty="0" smtClean="0">
                <a:solidFill>
                  <a:srgbClr val="008282"/>
                </a:solidFill>
              </a:rPr>
              <a:t> брама замка.</a:t>
            </a:r>
            <a:endParaRPr lang="ru-RU" b="1" dirty="0">
              <a:solidFill>
                <a:srgbClr val="008282"/>
              </a:solidFill>
            </a:endParaRPr>
          </a:p>
        </p:txBody>
      </p:sp>
      <p:pic>
        <p:nvPicPr>
          <p:cNvPr id="41986" name="Picture 2" descr="Файл:Vysokaje, brama (4.08.2008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619" y="3528119"/>
            <a:ext cx="3096344" cy="2304256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611659" y="5904383"/>
            <a:ext cx="1373774" cy="2354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31800" indent="-322263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be-BY" sz="1000" b="1" dirty="0" smtClean="0">
                <a:solidFill>
                  <a:srgbClr val="006B6B"/>
                </a:solidFill>
                <a:cs typeface="Arial Unicode MS" charset="0"/>
              </a:rPr>
              <a:t>Сучасны выгляд</a:t>
            </a:r>
            <a:endParaRPr lang="en-CA" sz="1000" b="1" dirty="0">
              <a:solidFill>
                <a:srgbClr val="006B6B"/>
              </a:solidFill>
              <a:cs typeface="Arial Unicode MS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651" y="215751"/>
            <a:ext cx="8748237" cy="676322"/>
          </a:xfrm>
        </p:spPr>
        <p:txBody>
          <a:bodyPr>
            <a:noAutofit/>
          </a:bodyPr>
          <a:lstStyle/>
          <a:p>
            <a:r>
              <a:rPr lang="be-BY" b="1" dirty="0" smtClean="0">
                <a:solidFill>
                  <a:srgbClr val="008282"/>
                </a:solidFill>
              </a:rPr>
              <a:t>НОВЫ ЗАМАК. </a:t>
            </a:r>
            <a:r>
              <a:rPr lang="be-BY" b="1" dirty="0" smtClean="0">
                <a:solidFill>
                  <a:srgbClr val="FF6600"/>
                </a:solidFill>
              </a:rPr>
              <a:t>ГРОДНА</a:t>
            </a:r>
            <a:endParaRPr lang="en-CA" dirty="0">
              <a:solidFill>
                <a:srgbClr val="FF66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732339" y="6135166"/>
            <a:ext cx="2268061" cy="345009"/>
          </a:xfrm>
        </p:spPr>
        <p:txBody>
          <a:bodyPr/>
          <a:lstStyle/>
          <a:p>
            <a:fld id="{1A1D0FC0-337F-4E6E-BFB6-F46A1FAA2865}" type="slidenum">
              <a:rPr lang="en-CA" sz="900" smtClean="0">
                <a:solidFill>
                  <a:srgbClr val="006B6B"/>
                </a:solidFill>
              </a:rPr>
              <a:pPr/>
              <a:t>21</a:t>
            </a:fld>
            <a:endParaRPr lang="en-CA" sz="900" dirty="0">
              <a:solidFill>
                <a:srgbClr val="006B6B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860131" y="1367879"/>
            <a:ext cx="4536504" cy="2668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08282"/>
                </a:solidFill>
              </a:rPr>
              <a:t>Пабудаваны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smtClean="0">
                <a:solidFill>
                  <a:srgbClr val="FF6600"/>
                </a:solidFill>
              </a:rPr>
              <a:t>1734—1751</a:t>
            </a:r>
            <a:r>
              <a:rPr lang="ru-RU" b="1" dirty="0" smtClean="0">
                <a:solidFill>
                  <a:srgbClr val="008282"/>
                </a:solidFill>
              </a:rPr>
              <a:t> гг. як </a:t>
            </a:r>
            <a:r>
              <a:rPr lang="ru-RU" b="1" dirty="0" err="1" smtClean="0">
                <a:solidFill>
                  <a:srgbClr val="008282"/>
                </a:solidFill>
              </a:rPr>
              <a:t>рэзідэнція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польскага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караля</a:t>
            </a:r>
            <a:r>
              <a:rPr lang="ru-RU" b="1" dirty="0" smtClean="0">
                <a:solidFill>
                  <a:srgbClr val="008282"/>
                </a:solidFill>
              </a:rPr>
              <a:t> Ст. А. </a:t>
            </a:r>
            <a:r>
              <a:rPr lang="ru-RU" b="1" dirty="0" err="1" smtClean="0">
                <a:solidFill>
                  <a:srgbClr val="008282"/>
                </a:solidFill>
              </a:rPr>
              <a:t>Панятоўскага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i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месца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правядзеньня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сеймаў</a:t>
            </a:r>
            <a:r>
              <a:rPr lang="ru-RU" b="1" dirty="0" smtClean="0">
                <a:solidFill>
                  <a:srgbClr val="008282"/>
                </a:solidFill>
              </a:rPr>
              <a:t>. </a:t>
            </a:r>
          </a:p>
          <a:p>
            <a:endParaRPr lang="ru-RU" b="1" dirty="0" smtClean="0">
              <a:solidFill>
                <a:srgbClr val="008282"/>
              </a:solidFill>
            </a:endParaRPr>
          </a:p>
          <a:p>
            <a:r>
              <a:rPr lang="ru-RU" b="1" dirty="0" smtClean="0">
                <a:solidFill>
                  <a:srgbClr val="008282"/>
                </a:solidFill>
              </a:rPr>
              <a:t>У 1944 г. </a:t>
            </a:r>
            <a:r>
              <a:rPr lang="ru-RU" b="1" dirty="0" err="1" smtClean="0">
                <a:solidFill>
                  <a:srgbClr val="008282"/>
                </a:solidFill>
              </a:rPr>
              <a:t>замак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значна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разбураны</a:t>
            </a:r>
            <a:r>
              <a:rPr lang="ru-RU" b="1" dirty="0" smtClean="0">
                <a:solidFill>
                  <a:srgbClr val="008282"/>
                </a:solidFill>
              </a:rPr>
              <a:t>. </a:t>
            </a:r>
            <a:r>
              <a:rPr lang="ru-RU" b="1" dirty="0" err="1" smtClean="0">
                <a:solidFill>
                  <a:srgbClr val="008282"/>
                </a:solidFill>
              </a:rPr>
              <a:t>Адноўлены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</a:t>
            </a:r>
            <a:r>
              <a:rPr lang="ru-RU" b="1" dirty="0" smtClean="0">
                <a:solidFill>
                  <a:srgbClr val="008282"/>
                </a:solidFill>
              </a:rPr>
              <a:t> 1952 г.</a:t>
            </a:r>
            <a:br>
              <a:rPr lang="ru-RU" b="1" dirty="0" smtClean="0">
                <a:solidFill>
                  <a:srgbClr val="008282"/>
                </a:solidFill>
              </a:rPr>
            </a:br>
            <a:r>
              <a:rPr lang="ru-RU" b="1" dirty="0" smtClean="0">
                <a:solidFill>
                  <a:srgbClr val="008282"/>
                </a:solidFill>
              </a:rPr>
              <a:t/>
            </a:r>
            <a:br>
              <a:rPr lang="ru-RU" b="1" dirty="0" smtClean="0">
                <a:solidFill>
                  <a:srgbClr val="008282"/>
                </a:solidFill>
              </a:rPr>
            </a:br>
            <a:r>
              <a:rPr lang="ru-RU" b="1" dirty="0" err="1" smtClean="0">
                <a:solidFill>
                  <a:srgbClr val="008282"/>
                </a:solidFill>
              </a:rPr>
              <a:t>Размешчаны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цэнтры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Гродна</a:t>
            </a:r>
            <a:r>
              <a:rPr lang="ru-RU" b="1" dirty="0" smtClean="0">
                <a:solidFill>
                  <a:srgbClr val="008282"/>
                </a:solidFill>
              </a:rPr>
              <a:t>, на правым </a:t>
            </a:r>
            <a:r>
              <a:rPr lang="ru-RU" b="1" dirty="0" err="1" smtClean="0">
                <a:solidFill>
                  <a:srgbClr val="008282"/>
                </a:solidFill>
              </a:rPr>
              <a:t>беразе</a:t>
            </a:r>
            <a:r>
              <a:rPr lang="ru-RU" b="1" dirty="0" smtClean="0">
                <a:solidFill>
                  <a:srgbClr val="008282"/>
                </a:solidFill>
              </a:rPr>
              <a:t> Нёмана. </a:t>
            </a:r>
            <a:endParaRPr lang="en-CA" b="1" dirty="0">
              <a:solidFill>
                <a:srgbClr val="008282"/>
              </a:solidFill>
            </a:endParaRPr>
          </a:p>
        </p:txBody>
      </p:sp>
      <p:pic>
        <p:nvPicPr>
          <p:cNvPr id="35842" name="Picture 2" descr="Файл:Horadnia, Novy zamak. Горадня, Новы замак (XIX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644" y="1079847"/>
            <a:ext cx="3960440" cy="216024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1043707" y="3312095"/>
            <a:ext cx="2565126" cy="226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7000"/>
              </a:lnSpc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e-BY" sz="1000" b="1" dirty="0" smtClean="0">
                <a:solidFill>
                  <a:srgbClr val="006B6B"/>
                </a:solidFill>
                <a:cs typeface="Arial Unicode MS" charset="0"/>
              </a:rPr>
              <a:t>Новы замак. Малюнак Н. Орды (1876)</a:t>
            </a:r>
            <a:endParaRPr lang="en-CA" sz="1000" b="1" dirty="0">
              <a:solidFill>
                <a:srgbClr val="006B6B"/>
              </a:solidFill>
              <a:cs typeface="Arial Unicode MS" charset="0"/>
            </a:endParaRPr>
          </a:p>
        </p:txBody>
      </p:sp>
      <p:pic>
        <p:nvPicPr>
          <p:cNvPr id="35846" name="Picture 6" descr="Файл:Belarus-Hrodna-New and Old Castles-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651" y="3600127"/>
            <a:ext cx="3888432" cy="2376264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1619771" y="6048399"/>
            <a:ext cx="1409040" cy="2354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31800" indent="-322263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be-BY" sz="1000" b="1" dirty="0" smtClean="0">
                <a:solidFill>
                  <a:srgbClr val="008282"/>
                </a:solidFill>
                <a:cs typeface="Arial Unicode MS" charset="0"/>
              </a:rPr>
              <a:t>Сучасны выгляд </a:t>
            </a:r>
            <a:endParaRPr lang="en-CA" sz="1000" b="1" dirty="0">
              <a:solidFill>
                <a:srgbClr val="008282"/>
              </a:solidFill>
              <a:cs typeface="Arial Unicode MS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643" y="143743"/>
            <a:ext cx="8748237" cy="604314"/>
          </a:xfrm>
        </p:spPr>
        <p:txBody>
          <a:bodyPr>
            <a:normAutofit fontScale="90000"/>
          </a:bodyPr>
          <a:lstStyle/>
          <a:p>
            <a:r>
              <a:rPr lang="be-BY" b="1" dirty="0" smtClean="0">
                <a:solidFill>
                  <a:srgbClr val="008282"/>
                </a:solidFill>
              </a:rPr>
              <a:t>ЛЮБЧАНСКІ ЗАМАК</a:t>
            </a:r>
            <a:endParaRPr lang="en-CA" b="1" dirty="0">
              <a:solidFill>
                <a:srgbClr val="008282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948363" y="6135166"/>
            <a:ext cx="2268061" cy="345009"/>
          </a:xfrm>
        </p:spPr>
        <p:txBody>
          <a:bodyPr/>
          <a:lstStyle/>
          <a:p>
            <a:fld id="{87BB05C7-BA5F-4B40-AE96-9B71BA51B8D7}" type="slidenum">
              <a:rPr lang="en-CA" sz="900" smtClean="0">
                <a:solidFill>
                  <a:srgbClr val="008282"/>
                </a:solidFill>
              </a:rPr>
              <a:pPr/>
              <a:t>22</a:t>
            </a:fld>
            <a:endParaRPr lang="en-CA" sz="900">
              <a:solidFill>
                <a:srgbClr val="008282"/>
              </a:solidFill>
            </a:endParaRPr>
          </a:p>
        </p:txBody>
      </p:sp>
      <p:pic>
        <p:nvPicPr>
          <p:cNvPr id="13316" name="Picture 4" descr="http://nn.by/image-cache/e915b9d6a7f0192084c80d512b765fed_w623_h331_q9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651" y="935831"/>
            <a:ext cx="3384376" cy="2016224"/>
          </a:xfrm>
          <a:prstGeom prst="rect">
            <a:avLst/>
          </a:prstGeom>
          <a:noFill/>
        </p:spPr>
      </p:pic>
      <p:pic>
        <p:nvPicPr>
          <p:cNvPr id="13318" name="Picture 6" descr="http://nn.by/image-cache/93e0fd733aca3eb5d74fe698c01c2faa_w496_h331_q9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643" y="3240087"/>
            <a:ext cx="3456384" cy="252028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4574481" y="863823"/>
            <a:ext cx="5145782" cy="2926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e-BY" b="1" dirty="0" smtClean="0">
                <a:solidFill>
                  <a:srgbClr val="008282"/>
                </a:solidFill>
              </a:rPr>
              <a:t>Замак, пабудаваны ў </a:t>
            </a:r>
            <a:r>
              <a:rPr lang="be-BY" b="1" dirty="0" smtClean="0">
                <a:solidFill>
                  <a:srgbClr val="FF6600"/>
                </a:solidFill>
              </a:rPr>
              <a:t>1581 г.</a:t>
            </a:r>
            <a:r>
              <a:rPr lang="be-BY" b="1" dirty="0" smtClean="0">
                <a:solidFill>
                  <a:srgbClr val="008282"/>
                </a:solidFill>
              </a:rPr>
              <a:t>, разьмешчаны </a:t>
            </a:r>
            <a:r>
              <a:rPr lang="ru-RU" b="1" dirty="0" smtClean="0">
                <a:solidFill>
                  <a:srgbClr val="008282"/>
                </a:solidFill>
              </a:rPr>
              <a:t>на левым </a:t>
            </a:r>
            <a:r>
              <a:rPr lang="ru-RU" b="1" dirty="0" err="1" smtClean="0">
                <a:solidFill>
                  <a:srgbClr val="008282"/>
                </a:solidFill>
              </a:rPr>
              <a:t>беразе</a:t>
            </a:r>
            <a:r>
              <a:rPr lang="ru-RU" b="1" dirty="0" smtClean="0">
                <a:solidFill>
                  <a:srgbClr val="008282"/>
                </a:solidFill>
              </a:rPr>
              <a:t> р. Нёман </a:t>
            </a:r>
            <a:r>
              <a:rPr lang="be-BY" b="1" dirty="0" smtClean="0">
                <a:solidFill>
                  <a:srgbClr val="FF6600"/>
                </a:solidFill>
              </a:rPr>
              <a:t>(</a:t>
            </a:r>
            <a:r>
              <a:rPr lang="ru-RU" b="1" dirty="0" smtClean="0">
                <a:solidFill>
                  <a:srgbClr val="FF6600"/>
                </a:solidFill>
              </a:rPr>
              <a:t>г.п. </a:t>
            </a:r>
            <a:r>
              <a:rPr lang="ru-RU" b="1" dirty="0" err="1" smtClean="0">
                <a:solidFill>
                  <a:srgbClr val="FF6600"/>
                </a:solidFill>
              </a:rPr>
              <a:t>Любча</a:t>
            </a:r>
            <a:r>
              <a:rPr lang="ru-RU" b="1" dirty="0" smtClean="0">
                <a:solidFill>
                  <a:srgbClr val="FF6600"/>
                </a:solidFill>
              </a:rPr>
              <a:t>, </a:t>
            </a:r>
            <a:r>
              <a:rPr lang="ru-RU" b="1" dirty="0" err="1" smtClean="0">
                <a:solidFill>
                  <a:srgbClr val="FF6600"/>
                </a:solidFill>
              </a:rPr>
              <a:t>Навагрудскі</a:t>
            </a:r>
            <a:r>
              <a:rPr lang="ru-RU" b="1" dirty="0" smtClean="0">
                <a:solidFill>
                  <a:srgbClr val="FF6600"/>
                </a:solidFill>
              </a:rPr>
              <a:t> </a:t>
            </a:r>
            <a:r>
              <a:rPr lang="ru-RU" b="1" dirty="0" err="1" smtClean="0">
                <a:solidFill>
                  <a:srgbClr val="FF6600"/>
                </a:solidFill>
              </a:rPr>
              <a:t>раён</a:t>
            </a:r>
            <a:r>
              <a:rPr lang="ru-RU" b="1" dirty="0" smtClean="0">
                <a:solidFill>
                  <a:srgbClr val="FF6600"/>
                </a:solidFill>
              </a:rPr>
              <a:t>, Гродзенская </a:t>
            </a:r>
            <a:r>
              <a:rPr lang="ru-RU" b="1" dirty="0" err="1" smtClean="0">
                <a:solidFill>
                  <a:srgbClr val="FF6600"/>
                </a:solidFill>
              </a:rPr>
              <a:t>вобласьць</a:t>
            </a:r>
            <a:r>
              <a:rPr lang="ru-RU" b="1" dirty="0" smtClean="0">
                <a:solidFill>
                  <a:srgbClr val="FF6600"/>
                </a:solidFill>
              </a:rPr>
              <a:t>). </a:t>
            </a:r>
            <a:endParaRPr lang="ru-RU" b="1" dirty="0" smtClean="0">
              <a:solidFill>
                <a:srgbClr val="FF6600"/>
              </a:solidFill>
              <a:hlinkClick r:id="rId5" tooltip="1581"/>
            </a:endParaRPr>
          </a:p>
          <a:p>
            <a:endParaRPr lang="ru-RU" b="1" dirty="0" smtClean="0">
              <a:solidFill>
                <a:srgbClr val="008282"/>
              </a:solidFill>
            </a:endParaRPr>
          </a:p>
          <a:p>
            <a:r>
              <a:rPr lang="ru-RU" b="1" dirty="0" err="1" smtClean="0">
                <a:solidFill>
                  <a:srgbClr val="008282"/>
                </a:solidFill>
              </a:rPr>
              <a:t>Пабудаваны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</a:t>
            </a:r>
            <a:r>
              <a:rPr lang="ru-RU" b="1" dirty="0" smtClean="0">
                <a:solidFill>
                  <a:srgbClr val="008282"/>
                </a:solidFill>
              </a:rPr>
              <a:t> 1581 г. (магнат Ян </a:t>
            </a:r>
            <a:r>
              <a:rPr lang="ru-RU" b="1" dirty="0" err="1" smtClean="0">
                <a:solidFill>
                  <a:srgbClr val="008282"/>
                </a:solidFill>
              </a:rPr>
              <a:t>Кішка</a:t>
            </a:r>
            <a:r>
              <a:rPr lang="ru-RU" b="1" dirty="0" smtClean="0">
                <a:solidFill>
                  <a:srgbClr val="008282"/>
                </a:solidFill>
              </a:rPr>
              <a:t>). У </a:t>
            </a:r>
            <a:r>
              <a:rPr lang="ru-RU" b="1" dirty="0" err="1" smtClean="0">
                <a:solidFill>
                  <a:srgbClr val="008282"/>
                </a:solidFill>
              </a:rPr>
              <a:t>канцы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be-BY" b="1" dirty="0" smtClean="0">
                <a:solidFill>
                  <a:srgbClr val="008282"/>
                </a:solidFill>
              </a:rPr>
              <a:t>16 ст. </a:t>
            </a:r>
            <a:r>
              <a:rPr lang="ru-RU" b="1" dirty="0" err="1" smtClean="0">
                <a:solidFill>
                  <a:srgbClr val="008282"/>
                </a:solidFill>
              </a:rPr>
              <a:t>замак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перабудаваны</a:t>
            </a:r>
            <a:r>
              <a:rPr lang="ru-RU" b="1" dirty="0" smtClean="0">
                <a:solidFill>
                  <a:srgbClr val="008282"/>
                </a:solidFill>
              </a:rPr>
              <a:t> князем </a:t>
            </a:r>
            <a:r>
              <a:rPr lang="ru-RU" b="1" dirty="0" err="1" smtClean="0">
                <a:solidFill>
                  <a:srgbClr val="008282"/>
                </a:solidFill>
              </a:rPr>
              <a:t>Мікалаем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Радзівілам</a:t>
            </a:r>
            <a:r>
              <a:rPr lang="ru-RU" b="1" dirty="0" smtClean="0">
                <a:solidFill>
                  <a:srgbClr val="008282"/>
                </a:solidFill>
              </a:rPr>
              <a:t>. З </a:t>
            </a:r>
            <a:r>
              <a:rPr lang="be-BY" b="1" dirty="0" smtClean="0">
                <a:solidFill>
                  <a:srgbClr val="008282"/>
                </a:solidFill>
              </a:rPr>
              <a:t>18 ст.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замак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страціў</a:t>
            </a:r>
            <a:r>
              <a:rPr lang="ru-RU" b="1" dirty="0" smtClean="0">
                <a:solidFill>
                  <a:srgbClr val="008282"/>
                </a:solidFill>
              </a:rPr>
              <a:t> сваё </a:t>
            </a:r>
            <a:r>
              <a:rPr lang="ru-RU" b="1" dirty="0" err="1" smtClean="0">
                <a:solidFill>
                  <a:srgbClr val="008282"/>
                </a:solidFill>
              </a:rPr>
              <a:t>абарончае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прызначэньне</a:t>
            </a:r>
            <a:r>
              <a:rPr lang="ru-RU" b="1" dirty="0" smtClean="0">
                <a:solidFill>
                  <a:srgbClr val="008282"/>
                </a:solidFill>
              </a:rPr>
              <a:t>.</a:t>
            </a:r>
          </a:p>
          <a:p>
            <a:endParaRPr lang="ru-RU" b="1" dirty="0" smtClean="0">
              <a:solidFill>
                <a:srgbClr val="008282"/>
              </a:solidFill>
              <a:hlinkClick r:id="rId5" tooltip="1581"/>
            </a:endParaRPr>
          </a:p>
          <a:p>
            <a:r>
              <a:rPr lang="ru-RU" b="1" dirty="0" smtClean="0">
                <a:solidFill>
                  <a:srgbClr val="008282"/>
                </a:solidFill>
              </a:rPr>
              <a:t>У 1864-1870 г. на </a:t>
            </a:r>
            <a:r>
              <a:rPr lang="ru-RU" b="1" dirty="0" err="1" smtClean="0">
                <a:solidFill>
                  <a:srgbClr val="008282"/>
                </a:solidFill>
              </a:rPr>
              <a:t>тэрыторымі</a:t>
            </a:r>
            <a:r>
              <a:rPr lang="ru-RU" b="1" dirty="0" smtClean="0">
                <a:solidFill>
                  <a:srgbClr val="008282"/>
                </a:solidFill>
              </a:rPr>
              <a:t> замка </a:t>
            </a:r>
            <a:r>
              <a:rPr lang="ru-RU" b="1" dirty="0" err="1" smtClean="0">
                <a:solidFill>
                  <a:srgbClr val="008282"/>
                </a:solidFill>
              </a:rPr>
              <a:t>ўзьведзены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мураваны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нэагатычны</a:t>
            </a:r>
            <a:r>
              <a:rPr lang="ru-RU" b="1" dirty="0" smtClean="0">
                <a:solidFill>
                  <a:srgbClr val="008282"/>
                </a:solidFill>
              </a:rPr>
              <a:t> палац.</a:t>
            </a:r>
          </a:p>
        </p:txBody>
      </p:sp>
      <p:pic>
        <p:nvPicPr>
          <p:cNvPr id="17412" name="Picture 4" descr="http://www.radzima.org/images/pamatniki/1653/lyubcha-zamok-1653-1316203022_b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8163" y="3816151"/>
            <a:ext cx="3096344" cy="2016224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/>
        </p:nvSpPr>
        <p:spPr>
          <a:xfrm>
            <a:off x="1259731" y="5976391"/>
            <a:ext cx="1656184" cy="235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31800" indent="-322263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be-BY" sz="1000" b="1" dirty="0" smtClean="0">
                <a:solidFill>
                  <a:srgbClr val="006B6B"/>
                </a:solidFill>
                <a:cs typeface="Arial Unicode MS" charset="0"/>
              </a:rPr>
              <a:t>Сучасны выгляд </a:t>
            </a:r>
            <a:endParaRPr lang="en-CA" sz="1000" b="1" dirty="0">
              <a:solidFill>
                <a:srgbClr val="006B6B"/>
              </a:solidFill>
              <a:cs typeface="Arial Unicode MS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084267" y="5976391"/>
            <a:ext cx="1409040" cy="2354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31800" indent="-322263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be-BY" sz="1000" b="1" dirty="0" smtClean="0">
                <a:solidFill>
                  <a:srgbClr val="006B6B"/>
                </a:solidFill>
                <a:cs typeface="Arial Unicode MS" charset="0"/>
              </a:rPr>
              <a:t>Сучасны выгляд </a:t>
            </a:r>
            <a:endParaRPr lang="en-CA" sz="1000" b="1" dirty="0">
              <a:solidFill>
                <a:srgbClr val="006B6B"/>
              </a:solidFill>
              <a:cs typeface="Arial Unicode MS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03747" y="2952055"/>
            <a:ext cx="1271182" cy="2354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31800" indent="-322263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be-BY" sz="1000" b="1" dirty="0" smtClean="0">
                <a:solidFill>
                  <a:srgbClr val="008282"/>
                </a:solidFill>
                <a:cs typeface="Arial Unicode MS" charset="0"/>
              </a:rPr>
              <a:t>Рэканструкцыя</a:t>
            </a:r>
            <a:endParaRPr lang="en-CA" sz="1000" b="1" dirty="0">
              <a:solidFill>
                <a:srgbClr val="008282"/>
              </a:solidFill>
              <a:cs typeface="Arial Unicode MS" charset="0"/>
            </a:endParaRPr>
          </a:p>
        </p:txBody>
      </p:sp>
    </p:spTree>
  </p:cSld>
  <p:clrMapOvr>
    <a:masterClrMapping/>
  </p:clrMapOvr>
  <p:transition spd="slow"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643" y="143743"/>
            <a:ext cx="8748237" cy="604314"/>
          </a:xfrm>
        </p:spPr>
        <p:txBody>
          <a:bodyPr>
            <a:normAutofit fontScale="90000"/>
          </a:bodyPr>
          <a:lstStyle/>
          <a:p>
            <a:r>
              <a:rPr lang="be-BY" b="1" dirty="0" smtClean="0">
                <a:solidFill>
                  <a:srgbClr val="008282"/>
                </a:solidFill>
              </a:rPr>
              <a:t>ПІШЧАЛАЎСКІ ЗАМАК-ТУРМА</a:t>
            </a:r>
            <a:endParaRPr lang="en-CA" b="1" dirty="0">
              <a:solidFill>
                <a:srgbClr val="008282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732339" y="6135166"/>
            <a:ext cx="2268061" cy="345009"/>
          </a:xfrm>
        </p:spPr>
        <p:txBody>
          <a:bodyPr/>
          <a:lstStyle/>
          <a:p>
            <a:fld id="{87BB05C7-BA5F-4B40-AE96-9B71BA51B8D7}" type="slidenum">
              <a:rPr lang="en-CA" sz="900" smtClean="0">
                <a:solidFill>
                  <a:srgbClr val="008282"/>
                </a:solidFill>
              </a:rPr>
              <a:pPr/>
              <a:t>23</a:t>
            </a:fld>
            <a:endParaRPr lang="en-CA" sz="900" dirty="0">
              <a:solidFill>
                <a:srgbClr val="008282"/>
              </a:solidFill>
            </a:endParaRPr>
          </a:p>
        </p:txBody>
      </p:sp>
      <p:pic>
        <p:nvPicPr>
          <p:cNvPr id="99330" name="Picture 2" descr="Файл:Piszczalauski castle (Miensk, Bielarus) bXX 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659" y="1799927"/>
            <a:ext cx="2857500" cy="2095501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068043" y="1223863"/>
            <a:ext cx="5184576" cy="4729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08282"/>
                </a:solidFill>
              </a:rPr>
              <a:t>Будынак</a:t>
            </a:r>
            <a:r>
              <a:rPr lang="ru-RU" b="1" dirty="0" smtClean="0">
                <a:solidFill>
                  <a:srgbClr val="008282"/>
                </a:solidFill>
              </a:rPr>
              <a:t> у </a:t>
            </a:r>
            <a:r>
              <a:rPr lang="ru-RU" b="1" dirty="0" err="1" smtClean="0">
                <a:solidFill>
                  <a:srgbClr val="008282"/>
                </a:solidFill>
              </a:rPr>
              <a:t>стылі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раньняга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класіцызму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ўзведзены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smtClean="0">
                <a:solidFill>
                  <a:srgbClr val="FF6600"/>
                </a:solidFill>
              </a:rPr>
              <a:t>1825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smtClean="0">
                <a:solidFill>
                  <a:srgbClr val="FF6600"/>
                </a:solidFill>
              </a:rPr>
              <a:t>г. </a:t>
            </a:r>
            <a:r>
              <a:rPr lang="ru-RU" b="1" dirty="0" smtClean="0">
                <a:solidFill>
                  <a:srgbClr val="008282"/>
                </a:solidFill>
              </a:rPr>
              <a:t>на </a:t>
            </a:r>
            <a:r>
              <a:rPr lang="ru-RU" b="1" dirty="0" err="1" smtClean="0">
                <a:solidFill>
                  <a:srgbClr val="008282"/>
                </a:solidFill>
              </a:rPr>
              <a:t>гары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Раманаўскім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прадмесьці</a:t>
            </a:r>
            <a:r>
              <a:rPr lang="ru-RU" b="1" dirty="0" smtClean="0">
                <a:solidFill>
                  <a:srgbClr val="008282"/>
                </a:solidFill>
              </a:rPr>
              <a:t> у </a:t>
            </a:r>
            <a:r>
              <a:rPr lang="ru-RU" b="1" dirty="0" err="1" smtClean="0">
                <a:solidFill>
                  <a:srgbClr val="008282"/>
                </a:solidFill>
              </a:rPr>
              <a:t>Мінску</a:t>
            </a:r>
            <a:r>
              <a:rPr lang="ru-RU" b="1" dirty="0" smtClean="0">
                <a:solidFill>
                  <a:srgbClr val="008282"/>
                </a:solidFill>
              </a:rPr>
              <a:t> (</a:t>
            </a:r>
            <a:r>
              <a:rPr lang="ru-RU" b="1" dirty="0" err="1" smtClean="0">
                <a:solidFill>
                  <a:srgbClr val="008282"/>
                </a:solidFill>
              </a:rPr>
              <a:t>праект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архітэктара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Пішчалы</a:t>
            </a:r>
            <a:r>
              <a:rPr lang="ru-RU" b="1" dirty="0" smtClean="0">
                <a:solidFill>
                  <a:srgbClr val="008282"/>
                </a:solidFill>
              </a:rPr>
              <a:t>). </a:t>
            </a:r>
          </a:p>
          <a:p>
            <a:endParaRPr lang="ru-RU" b="1" dirty="0" smtClean="0">
              <a:solidFill>
                <a:srgbClr val="008282"/>
              </a:solidFill>
            </a:endParaRPr>
          </a:p>
          <a:p>
            <a:r>
              <a:rPr lang="ru-RU" b="1" dirty="0" smtClean="0">
                <a:solidFill>
                  <a:srgbClr val="008282"/>
                </a:solidFill>
              </a:rPr>
              <a:t>За 200 </a:t>
            </a:r>
            <a:r>
              <a:rPr lang="ru-RU" b="1" dirty="0" err="1" smtClean="0">
                <a:solidFill>
                  <a:srgbClr val="008282"/>
                </a:solidFill>
              </a:rPr>
              <a:t>гадоў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існаваньня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будынак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выкарыстоўваўся</a:t>
            </a:r>
            <a:r>
              <a:rPr lang="ru-RU" b="1" dirty="0" smtClean="0">
                <a:solidFill>
                  <a:srgbClr val="008282"/>
                </a:solidFill>
              </a:rPr>
              <a:t> па </a:t>
            </a:r>
            <a:r>
              <a:rPr lang="ru-RU" b="1" dirty="0" err="1" smtClean="0">
                <a:solidFill>
                  <a:srgbClr val="008282"/>
                </a:solidFill>
              </a:rPr>
              <a:t>прамым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прызначэньні</a:t>
            </a:r>
            <a:r>
              <a:rPr lang="ru-RU" b="1" dirty="0" smtClean="0">
                <a:solidFill>
                  <a:srgbClr val="008282"/>
                </a:solidFill>
              </a:rPr>
              <a:t> – як </a:t>
            </a:r>
            <a:r>
              <a:rPr lang="ru-RU" b="1" dirty="0" err="1" smtClean="0">
                <a:solidFill>
                  <a:srgbClr val="008282"/>
                </a:solidFill>
              </a:rPr>
              <a:t>турма</a:t>
            </a:r>
            <a:r>
              <a:rPr lang="ru-RU" b="1" dirty="0" smtClean="0">
                <a:solidFill>
                  <a:srgbClr val="008282"/>
                </a:solidFill>
              </a:rPr>
              <a:t>. </a:t>
            </a:r>
          </a:p>
          <a:p>
            <a:endParaRPr lang="ru-RU" b="1" dirty="0" smtClean="0">
              <a:solidFill>
                <a:srgbClr val="008282"/>
              </a:solidFill>
            </a:endParaRPr>
          </a:p>
          <a:p>
            <a:r>
              <a:rPr lang="ru-RU" b="1" dirty="0" smtClean="0">
                <a:solidFill>
                  <a:srgbClr val="008282"/>
                </a:solidFill>
              </a:rPr>
              <a:t>У </a:t>
            </a:r>
            <a:r>
              <a:rPr lang="ru-RU" b="1" dirty="0" err="1" smtClean="0">
                <a:solidFill>
                  <a:srgbClr val="008282"/>
                </a:solidFill>
              </a:rPr>
              <a:t>астрозе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адбывалі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пакараньні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асобы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ліку</a:t>
            </a:r>
            <a:r>
              <a:rPr lang="ru-RU" b="1" dirty="0" smtClean="0">
                <a:solidFill>
                  <a:srgbClr val="008282"/>
                </a:solidFill>
              </a:rPr>
              <a:t> красы </a:t>
            </a:r>
            <a:r>
              <a:rPr lang="ru-RU" b="1" dirty="0" err="1" smtClean="0">
                <a:solidFill>
                  <a:srgbClr val="008282"/>
                </a:solidFill>
              </a:rPr>
              <a:t>беларускай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нацыі</a:t>
            </a:r>
            <a:r>
              <a:rPr lang="ru-RU" b="1" dirty="0" smtClean="0">
                <a:solidFill>
                  <a:srgbClr val="008282"/>
                </a:solidFill>
              </a:rPr>
              <a:t>: </a:t>
            </a:r>
            <a:r>
              <a:rPr lang="ru-RU" b="1" dirty="0" err="1" smtClean="0">
                <a:solidFill>
                  <a:srgbClr val="008282"/>
                </a:solidFill>
              </a:rPr>
              <a:t>паўстанцы</a:t>
            </a:r>
            <a:r>
              <a:rPr lang="ru-RU" b="1" dirty="0" smtClean="0">
                <a:solidFill>
                  <a:srgbClr val="008282"/>
                </a:solidFill>
              </a:rPr>
              <a:t> 1830-31 </a:t>
            </a:r>
            <a:r>
              <a:rPr lang="ru-RU" b="1" dirty="0" err="1" smtClean="0">
                <a:solidFill>
                  <a:srgbClr val="008282"/>
                </a:solidFill>
              </a:rPr>
              <a:t>і</a:t>
            </a:r>
            <a:r>
              <a:rPr lang="ru-RU" b="1" dirty="0" smtClean="0">
                <a:solidFill>
                  <a:srgbClr val="008282"/>
                </a:solidFill>
              </a:rPr>
              <a:t> 1863-64 </a:t>
            </a:r>
            <a:r>
              <a:rPr lang="ru-RU" b="1" dirty="0" err="1" smtClean="0">
                <a:solidFill>
                  <a:srgbClr val="008282"/>
                </a:solidFill>
              </a:rPr>
              <a:t>гадоў</a:t>
            </a:r>
            <a:r>
              <a:rPr lang="ru-RU" b="1" dirty="0" smtClean="0">
                <a:solidFill>
                  <a:srgbClr val="008282"/>
                </a:solidFill>
              </a:rPr>
              <a:t> на чале </a:t>
            </a:r>
            <a:r>
              <a:rPr lang="ru-RU" b="1" dirty="0" err="1" smtClean="0">
                <a:solidFill>
                  <a:srgbClr val="008282"/>
                </a:solidFill>
              </a:rPr>
              <a:t>з</a:t>
            </a:r>
            <a:r>
              <a:rPr lang="ru-RU" b="1" dirty="0" smtClean="0">
                <a:solidFill>
                  <a:srgbClr val="008282"/>
                </a:solidFill>
              </a:rPr>
              <a:t> «</a:t>
            </a:r>
            <a:r>
              <a:rPr lang="ru-RU" b="1" dirty="0" err="1" smtClean="0">
                <a:solidFill>
                  <a:srgbClr val="008282"/>
                </a:solidFill>
              </a:rPr>
              <a:t>бацькам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беларускай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драматургіі</a:t>
            </a:r>
            <a:r>
              <a:rPr lang="ru-RU" b="1" dirty="0" smtClean="0">
                <a:solidFill>
                  <a:srgbClr val="008282"/>
                </a:solidFill>
              </a:rPr>
              <a:t>» </a:t>
            </a:r>
            <a:r>
              <a:rPr lang="ru-RU" b="1" dirty="0" err="1" smtClean="0">
                <a:solidFill>
                  <a:srgbClr val="008282"/>
                </a:solidFill>
              </a:rPr>
              <a:t>Вінцэнтам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Дуніным-Марцінкевічам</a:t>
            </a:r>
            <a:r>
              <a:rPr lang="ru-RU" b="1" dirty="0" smtClean="0">
                <a:solidFill>
                  <a:srgbClr val="008282"/>
                </a:solidFill>
              </a:rPr>
              <a:t>, </a:t>
            </a:r>
            <a:r>
              <a:rPr lang="ru-RU" b="1" dirty="0" err="1" smtClean="0">
                <a:solidFill>
                  <a:srgbClr val="008282"/>
                </a:solidFill>
              </a:rPr>
              <a:t>паэты-адраджэнцы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Карусь</a:t>
            </a:r>
            <a:r>
              <a:rPr lang="ru-RU" b="1" dirty="0" smtClean="0">
                <a:solidFill>
                  <a:srgbClr val="008282"/>
                </a:solidFill>
              </a:rPr>
              <a:t> Каганец </a:t>
            </a:r>
            <a:r>
              <a:rPr lang="ru-RU" b="1" dirty="0" err="1" smtClean="0">
                <a:solidFill>
                  <a:srgbClr val="008282"/>
                </a:solidFill>
              </a:rPr>
              <a:t>і</a:t>
            </a:r>
            <a:r>
              <a:rPr lang="ru-RU" b="1" dirty="0" smtClean="0">
                <a:solidFill>
                  <a:srgbClr val="008282"/>
                </a:solidFill>
              </a:rPr>
              <a:t> Алесь </a:t>
            </a:r>
            <a:r>
              <a:rPr lang="ru-RU" b="1" dirty="0" err="1" smtClean="0">
                <a:solidFill>
                  <a:srgbClr val="008282"/>
                </a:solidFill>
              </a:rPr>
              <a:t>Гарун</a:t>
            </a:r>
            <a:r>
              <a:rPr lang="ru-RU" b="1" dirty="0" smtClean="0">
                <a:solidFill>
                  <a:srgbClr val="008282"/>
                </a:solidFill>
              </a:rPr>
              <a:t>, </a:t>
            </a:r>
            <a:r>
              <a:rPr lang="ru-RU" b="1" dirty="0" err="1" smtClean="0">
                <a:solidFill>
                  <a:srgbClr val="008282"/>
                </a:solidFill>
              </a:rPr>
              <a:t>Якуб</a:t>
            </a:r>
            <a:r>
              <a:rPr lang="ru-RU" b="1" dirty="0" smtClean="0">
                <a:solidFill>
                  <a:srgbClr val="008282"/>
                </a:solidFill>
              </a:rPr>
              <a:t> Колас.</a:t>
            </a:r>
          </a:p>
          <a:p>
            <a:endParaRPr lang="ru-RU" b="1" dirty="0" smtClean="0">
              <a:solidFill>
                <a:srgbClr val="008282"/>
              </a:solidFill>
            </a:endParaRPr>
          </a:p>
          <a:p>
            <a:endParaRPr lang="en-CA" b="1" dirty="0">
              <a:solidFill>
                <a:srgbClr val="008282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11659" y="4032175"/>
            <a:ext cx="2592288" cy="378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err="1" smtClean="0">
                <a:solidFill>
                  <a:srgbClr val="008282"/>
                </a:solidFill>
              </a:rPr>
              <a:t>Ізалятар</a:t>
            </a:r>
            <a:r>
              <a:rPr lang="ru-RU" sz="1000" b="1" dirty="0" smtClean="0">
                <a:solidFill>
                  <a:srgbClr val="008282"/>
                </a:solidFill>
              </a:rPr>
              <a:t> </a:t>
            </a:r>
            <a:r>
              <a:rPr lang="ru-RU" sz="1000" b="1" dirty="0" err="1" smtClean="0">
                <a:solidFill>
                  <a:srgbClr val="008282"/>
                </a:solidFill>
              </a:rPr>
              <a:t>папярэдняга</a:t>
            </a:r>
            <a:r>
              <a:rPr lang="ru-RU" sz="1000" b="1" dirty="0" smtClean="0">
                <a:solidFill>
                  <a:srgbClr val="008282"/>
                </a:solidFill>
              </a:rPr>
              <a:t> </a:t>
            </a:r>
            <a:r>
              <a:rPr lang="ru-RU" sz="1000" b="1" dirty="0" err="1" smtClean="0">
                <a:solidFill>
                  <a:srgbClr val="008282"/>
                </a:solidFill>
              </a:rPr>
              <a:t>зьняволення</a:t>
            </a:r>
            <a:r>
              <a:rPr lang="ru-RU" sz="1000" b="1" dirty="0" smtClean="0">
                <a:solidFill>
                  <a:srgbClr val="008282"/>
                </a:solidFill>
              </a:rPr>
              <a:t> МУС </a:t>
            </a:r>
            <a:r>
              <a:rPr lang="ru-RU" sz="1000" b="1" dirty="0" err="1" smtClean="0">
                <a:solidFill>
                  <a:srgbClr val="008282"/>
                </a:solidFill>
              </a:rPr>
              <a:t>Рэспублікі</a:t>
            </a:r>
            <a:r>
              <a:rPr lang="ru-RU" sz="1000" b="1" dirty="0" smtClean="0">
                <a:solidFill>
                  <a:srgbClr val="008282"/>
                </a:solidFill>
              </a:rPr>
              <a:t> Беларусь</a:t>
            </a:r>
            <a:endParaRPr lang="en-CA" sz="1000" b="1" dirty="0">
              <a:solidFill>
                <a:srgbClr val="008282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643" y="143744"/>
            <a:ext cx="8748237" cy="720080"/>
          </a:xfrm>
        </p:spPr>
        <p:txBody>
          <a:bodyPr>
            <a:normAutofit fontScale="90000"/>
          </a:bodyPr>
          <a:lstStyle/>
          <a:p>
            <a:r>
              <a:rPr lang="be-BY" b="1" dirty="0" smtClean="0">
                <a:solidFill>
                  <a:srgbClr val="008282"/>
                </a:solidFill>
              </a:rPr>
              <a:t>ГАЙЦЮНІШКІ. Дом-крэпасьць.</a:t>
            </a:r>
            <a:endParaRPr lang="en-CA" b="1" dirty="0">
              <a:solidFill>
                <a:srgbClr val="008282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948363" y="6135166"/>
            <a:ext cx="2268061" cy="345009"/>
          </a:xfrm>
        </p:spPr>
        <p:txBody>
          <a:bodyPr/>
          <a:lstStyle/>
          <a:p>
            <a:fld id="{87BB05C7-BA5F-4B40-AE96-9B71BA51B8D7}" type="slidenum">
              <a:rPr lang="en-CA" sz="900" smtClean="0">
                <a:solidFill>
                  <a:srgbClr val="008282"/>
                </a:solidFill>
              </a:rPr>
              <a:pPr/>
              <a:t>24</a:t>
            </a:fld>
            <a:endParaRPr lang="en-CA" sz="900" dirty="0">
              <a:solidFill>
                <a:srgbClr val="008282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24027" y="935831"/>
            <a:ext cx="5688632" cy="2411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08282"/>
                </a:solidFill>
              </a:rPr>
              <a:t>Дом-крэпасьць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узьведзены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smtClean="0">
                <a:solidFill>
                  <a:srgbClr val="FF6600"/>
                </a:solidFill>
              </a:rPr>
              <a:t>в. </a:t>
            </a:r>
            <a:r>
              <a:rPr lang="ru-RU" b="1" dirty="0" err="1" smtClean="0">
                <a:solidFill>
                  <a:srgbClr val="FF6600"/>
                </a:solidFill>
              </a:rPr>
              <a:t>Гайцюнішкі</a:t>
            </a:r>
            <a:r>
              <a:rPr lang="ru-RU" b="1" dirty="0" smtClean="0">
                <a:solidFill>
                  <a:srgbClr val="FF6600"/>
                </a:solidFill>
              </a:rPr>
              <a:t> (зараз </a:t>
            </a:r>
            <a:r>
              <a:rPr lang="ru-RU" b="1" dirty="0" err="1" smtClean="0">
                <a:solidFill>
                  <a:srgbClr val="FF6600"/>
                </a:solidFill>
              </a:rPr>
              <a:t>Воранаўскі</a:t>
            </a:r>
            <a:r>
              <a:rPr lang="ru-RU" b="1" dirty="0" smtClean="0">
                <a:solidFill>
                  <a:srgbClr val="FF6600"/>
                </a:solidFill>
              </a:rPr>
              <a:t> </a:t>
            </a:r>
            <a:r>
              <a:rPr lang="ru-RU" b="1" dirty="0" err="1" smtClean="0">
                <a:solidFill>
                  <a:srgbClr val="FF6600"/>
                </a:solidFill>
              </a:rPr>
              <a:t>раён</a:t>
            </a:r>
            <a:r>
              <a:rPr lang="ru-RU" b="1" dirty="0" smtClean="0">
                <a:solidFill>
                  <a:srgbClr val="FF6600"/>
                </a:solidFill>
              </a:rPr>
              <a:t>, Гродзенская </a:t>
            </a:r>
            <a:r>
              <a:rPr lang="ru-RU" b="1" dirty="0" err="1" smtClean="0">
                <a:solidFill>
                  <a:srgbClr val="FF6600"/>
                </a:solidFill>
              </a:rPr>
              <a:t>вобласьць</a:t>
            </a:r>
            <a:r>
              <a:rPr lang="ru-RU" b="1" dirty="0" smtClean="0">
                <a:solidFill>
                  <a:srgbClr val="FF6600"/>
                </a:solidFill>
              </a:rPr>
              <a:t>)</a:t>
            </a:r>
            <a:r>
              <a:rPr lang="ru-RU" b="1" dirty="0" smtClean="0">
                <a:solidFill>
                  <a:srgbClr val="008282"/>
                </a:solidFill>
              </a:rPr>
              <a:t>, на левым </a:t>
            </a:r>
            <a:r>
              <a:rPr lang="ru-RU" b="1" dirty="0" err="1" smtClean="0">
                <a:solidFill>
                  <a:srgbClr val="008282"/>
                </a:solidFill>
              </a:rPr>
              <a:t>беразе</a:t>
            </a:r>
            <a:r>
              <a:rPr lang="ru-RU" b="1" dirty="0" smtClean="0">
                <a:solidFill>
                  <a:srgbClr val="008282"/>
                </a:solidFill>
              </a:rPr>
              <a:t> р. </a:t>
            </a:r>
            <a:r>
              <a:rPr lang="ru-RU" b="1" dirty="0" err="1" smtClean="0">
                <a:solidFill>
                  <a:srgbClr val="008282"/>
                </a:solidFill>
              </a:rPr>
              <a:t>Жыжма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smtClean="0">
                <a:solidFill>
                  <a:srgbClr val="FF6600"/>
                </a:solidFill>
              </a:rPr>
              <a:t>1611-1612 г.г. </a:t>
            </a:r>
            <a:r>
              <a:rPr lang="ru-RU" b="1" dirty="0" err="1" smtClean="0">
                <a:solidFill>
                  <a:srgbClr val="008282"/>
                </a:solidFill>
              </a:rPr>
              <a:t>будаўніком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начальнікам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каралеўскіх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збудаваньняў</a:t>
            </a:r>
            <a:r>
              <a:rPr lang="ru-RU" b="1" dirty="0" smtClean="0">
                <a:solidFill>
                  <a:srgbClr val="008282"/>
                </a:solidFill>
              </a:rPr>
              <a:t> у </a:t>
            </a:r>
            <a:r>
              <a:rPr lang="ru-RU" b="1" dirty="0" err="1" smtClean="0">
                <a:solidFill>
                  <a:srgbClr val="008282"/>
                </a:solidFill>
              </a:rPr>
              <a:t>Вільні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галандцам</a:t>
            </a:r>
            <a:r>
              <a:rPr lang="ru-RU" b="1" dirty="0" smtClean="0">
                <a:solidFill>
                  <a:srgbClr val="008282"/>
                </a:solidFill>
              </a:rPr>
              <a:t> П. </a:t>
            </a:r>
            <a:r>
              <a:rPr lang="ru-RU" b="1" dirty="0" err="1" smtClean="0">
                <a:solidFill>
                  <a:srgbClr val="008282"/>
                </a:solidFill>
              </a:rPr>
              <a:t>Нонхартам</a:t>
            </a:r>
            <a:r>
              <a:rPr lang="ru-RU" b="1" dirty="0" smtClean="0">
                <a:solidFill>
                  <a:srgbClr val="008282"/>
                </a:solidFill>
              </a:rPr>
              <a:t>.</a:t>
            </a:r>
            <a:r>
              <a:rPr lang="ru-RU" b="1" dirty="0" smtClean="0"/>
              <a:t>.</a:t>
            </a:r>
            <a:r>
              <a:rPr lang="ru-RU" b="1" dirty="0" smtClean="0">
                <a:solidFill>
                  <a:srgbClr val="008282"/>
                </a:solidFill>
              </a:rPr>
              <a:t> У </a:t>
            </a:r>
            <a:r>
              <a:rPr lang="ru-RU" b="1" dirty="0" err="1" smtClean="0">
                <a:solidFill>
                  <a:srgbClr val="008282"/>
                </a:solidFill>
              </a:rPr>
              <a:t>маёнтку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былі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архіў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бібліятэка</a:t>
            </a:r>
            <a:r>
              <a:rPr lang="ru-RU" b="1" dirty="0" smtClean="0">
                <a:solidFill>
                  <a:srgbClr val="008282"/>
                </a:solidFill>
              </a:rPr>
              <a:t>, </a:t>
            </a:r>
            <a:r>
              <a:rPr lang="ru-RU" b="1" dirty="0" err="1" smtClean="0">
                <a:solidFill>
                  <a:srgbClr val="008282"/>
                </a:solidFill>
              </a:rPr>
              <a:t>якія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загінулі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падчас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І-й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сусветнай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вайны</a:t>
            </a:r>
            <a:r>
              <a:rPr lang="ru-RU" b="1" dirty="0" smtClean="0">
                <a:solidFill>
                  <a:srgbClr val="008282"/>
                </a:solidFill>
              </a:rPr>
              <a:t>. </a:t>
            </a:r>
            <a:r>
              <a:rPr lang="ru-RU" b="1" dirty="0" err="1" smtClean="0">
                <a:solidFill>
                  <a:srgbClr val="008282"/>
                </a:solidFill>
              </a:rPr>
              <a:t>Ацалела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толькі</a:t>
            </a:r>
            <a:r>
              <a:rPr lang="ru-RU" b="1" dirty="0" smtClean="0">
                <a:solidFill>
                  <a:srgbClr val="008282"/>
                </a:solidFill>
              </a:rPr>
              <a:t> «</a:t>
            </a:r>
            <a:r>
              <a:rPr lang="ru-RU" b="1" dirty="0" err="1" smtClean="0">
                <a:solidFill>
                  <a:srgbClr val="008282"/>
                </a:solidFill>
              </a:rPr>
              <a:t>Генеалогія</a:t>
            </a:r>
            <a:r>
              <a:rPr lang="ru-RU" b="1" dirty="0" smtClean="0">
                <a:solidFill>
                  <a:srgbClr val="008282"/>
                </a:solidFill>
              </a:rPr>
              <a:t> роду </a:t>
            </a:r>
            <a:r>
              <a:rPr lang="ru-RU" b="1" dirty="0" err="1" smtClean="0">
                <a:solidFill>
                  <a:srgbClr val="008282"/>
                </a:solidFill>
              </a:rPr>
              <a:t>Рымшаў</a:t>
            </a:r>
            <a:r>
              <a:rPr lang="ru-RU" b="1" dirty="0" smtClean="0">
                <a:solidFill>
                  <a:srgbClr val="008282"/>
                </a:solidFill>
              </a:rPr>
              <a:t>», якая </a:t>
            </a:r>
            <a:r>
              <a:rPr lang="ru-RU" b="1" dirty="0" err="1" smtClean="0">
                <a:solidFill>
                  <a:srgbClr val="008282"/>
                </a:solidFill>
              </a:rPr>
              <a:t>сягала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часоў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хрышчэньня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Літвы</a:t>
            </a:r>
            <a:r>
              <a:rPr lang="ru-RU" b="1" dirty="0" smtClean="0">
                <a:solidFill>
                  <a:srgbClr val="008282"/>
                </a:solidFill>
              </a:rPr>
              <a:t>. </a:t>
            </a:r>
            <a:endParaRPr lang="en-CA" b="1" dirty="0"/>
          </a:p>
        </p:txBody>
      </p:sp>
      <p:pic>
        <p:nvPicPr>
          <p:cNvPr id="17410" name="Picture 2" descr="Файл:Hajciuniški. Гайцюнішкі (N. Orda, 28.07.1877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611" y="935831"/>
            <a:ext cx="3456384" cy="2232248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539651" y="3168079"/>
            <a:ext cx="2781531" cy="2354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b="1" dirty="0" err="1" smtClean="0">
                <a:solidFill>
                  <a:srgbClr val="008282"/>
                </a:solidFill>
              </a:rPr>
              <a:t>Дом-крэпасьць</a:t>
            </a:r>
            <a:r>
              <a:rPr lang="ru-RU" sz="1000" b="1" dirty="0" smtClean="0">
                <a:solidFill>
                  <a:srgbClr val="008282"/>
                </a:solidFill>
              </a:rPr>
              <a:t>. </a:t>
            </a:r>
            <a:r>
              <a:rPr lang="ru-RU" sz="1000" b="1" dirty="0" err="1" smtClean="0">
                <a:solidFill>
                  <a:srgbClr val="008282"/>
                </a:solidFill>
              </a:rPr>
              <a:t>Малюнак</a:t>
            </a:r>
            <a:r>
              <a:rPr lang="ru-RU" sz="1000" b="1" dirty="0" smtClean="0">
                <a:solidFill>
                  <a:srgbClr val="008282"/>
                </a:solidFill>
              </a:rPr>
              <a:t> Н. Орды (1877)</a:t>
            </a:r>
            <a:endParaRPr lang="en-CA" sz="1000" b="1" dirty="0">
              <a:solidFill>
                <a:srgbClr val="008282"/>
              </a:solidFill>
            </a:endParaRPr>
          </a:p>
        </p:txBody>
      </p:sp>
      <p:pic>
        <p:nvPicPr>
          <p:cNvPr id="17412" name="Picture 4" descr="Файл:Гайтюнишки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0051" y="3456111"/>
            <a:ext cx="4032448" cy="2304256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4284067" y="5832375"/>
            <a:ext cx="3816424" cy="378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31800" indent="-322263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be-BY" sz="1000" b="1" dirty="0" smtClean="0">
                <a:solidFill>
                  <a:srgbClr val="006B6B"/>
                </a:solidFill>
                <a:cs typeface="Arial Unicode MS" charset="0"/>
              </a:rPr>
              <a:t>Сучасны выгляд. У доме-крэпасьці зараз адміністрацыя абласной псіхіятрычнай бальніцы</a:t>
            </a:r>
            <a:endParaRPr lang="en-CA" sz="1000" b="1" dirty="0">
              <a:solidFill>
                <a:srgbClr val="006B6B"/>
              </a:solidFill>
              <a:cs typeface="Arial Unicode MS" charset="0"/>
            </a:endParaRPr>
          </a:p>
        </p:txBody>
      </p:sp>
      <p:pic>
        <p:nvPicPr>
          <p:cNvPr id="17414" name="Picture 6" descr="Файл:Zbór luterański, Hajciunišk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611" y="3456111"/>
            <a:ext cx="3456384" cy="2304255"/>
          </a:xfrm>
          <a:prstGeom prst="rect">
            <a:avLst/>
          </a:prstGeom>
          <a:noFill/>
        </p:spPr>
      </p:pic>
      <p:sp>
        <p:nvSpPr>
          <p:cNvPr id="13" name="Rectangle 12"/>
          <p:cNvSpPr/>
          <p:nvPr/>
        </p:nvSpPr>
        <p:spPr>
          <a:xfrm>
            <a:off x="179611" y="5832375"/>
            <a:ext cx="3744416" cy="235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err="1" smtClean="0">
                <a:solidFill>
                  <a:srgbClr val="008282"/>
                </a:solidFill>
              </a:rPr>
              <a:t>Капліца-пахавальня</a:t>
            </a:r>
            <a:r>
              <a:rPr lang="ru-RU" sz="1000" b="1" dirty="0" smtClean="0">
                <a:solidFill>
                  <a:srgbClr val="008282"/>
                </a:solidFill>
              </a:rPr>
              <a:t>, 1900-я, фота </a:t>
            </a:r>
            <a:r>
              <a:rPr lang="ru-RU" sz="1000" b="1" u="sng" dirty="0" smtClean="0">
                <a:solidFill>
                  <a:srgbClr val="008282"/>
                </a:solidFill>
              </a:rPr>
              <a:t>Я. </a:t>
            </a:r>
            <a:r>
              <a:rPr lang="ru-RU" sz="1000" b="1" u="sng" dirty="0" err="1" smtClean="0">
                <a:solidFill>
                  <a:srgbClr val="008282"/>
                </a:solidFill>
              </a:rPr>
              <a:t>Балзункевіча</a:t>
            </a:r>
            <a:endParaRPr lang="en-CA" sz="1000" b="1" dirty="0">
              <a:solidFill>
                <a:srgbClr val="008282"/>
              </a:solidFill>
            </a:endParaRPr>
          </a:p>
        </p:txBody>
      </p:sp>
    </p:spTree>
  </p:cSld>
  <p:clrMapOvr>
    <a:masterClrMapping/>
  </p:clrMapOvr>
  <p:transition spd="slow"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651" y="0"/>
            <a:ext cx="8748237" cy="79208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8282"/>
                </a:solidFill>
              </a:rPr>
              <a:t>АБАРОНЧАЯ ЦАРКВА Ў МУРАВАНЦЫ</a:t>
            </a:r>
            <a:endParaRPr lang="en-CA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948363" y="6135166"/>
            <a:ext cx="2268061" cy="345009"/>
          </a:xfrm>
        </p:spPr>
        <p:txBody>
          <a:bodyPr/>
          <a:lstStyle/>
          <a:p>
            <a:fld id="{87BB05C7-BA5F-4B40-AE96-9B71BA51B8D7}" type="slidenum">
              <a:rPr lang="en-CA" sz="900" smtClean="0">
                <a:solidFill>
                  <a:srgbClr val="008282"/>
                </a:solidFill>
              </a:rPr>
              <a:pPr/>
              <a:t>25</a:t>
            </a:fld>
            <a:endParaRPr lang="en-CA" sz="900" dirty="0">
              <a:solidFill>
                <a:srgbClr val="008282"/>
              </a:solidFill>
            </a:endParaRPr>
          </a:p>
        </p:txBody>
      </p:sp>
      <p:pic>
        <p:nvPicPr>
          <p:cNvPr id="84994" name="Picture 2" descr="Файл:Church in Muravank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619" y="863823"/>
            <a:ext cx="3672408" cy="230425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79611" y="3168079"/>
            <a:ext cx="3960440" cy="235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err="1" smtClean="0">
                <a:solidFill>
                  <a:srgbClr val="008282"/>
                </a:solidFill>
              </a:rPr>
              <a:t>Маламажэйкаўская</a:t>
            </a:r>
            <a:r>
              <a:rPr lang="ru-RU" sz="1000" b="1" dirty="0" smtClean="0">
                <a:solidFill>
                  <a:srgbClr val="008282"/>
                </a:solidFill>
              </a:rPr>
              <a:t> </a:t>
            </a:r>
            <a:r>
              <a:rPr lang="ru-RU" sz="1000" b="1" dirty="0" err="1" smtClean="0">
                <a:solidFill>
                  <a:srgbClr val="008282"/>
                </a:solidFill>
              </a:rPr>
              <a:t>царква</a:t>
            </a:r>
            <a:r>
              <a:rPr lang="ru-RU" sz="1000" b="1" dirty="0" smtClean="0">
                <a:solidFill>
                  <a:srgbClr val="008282"/>
                </a:solidFill>
              </a:rPr>
              <a:t> на </a:t>
            </a:r>
            <a:r>
              <a:rPr lang="ru-RU" sz="1000" b="1" dirty="0" err="1" smtClean="0">
                <a:solidFill>
                  <a:srgbClr val="008282"/>
                </a:solidFill>
              </a:rPr>
              <a:t>малюнку</a:t>
            </a:r>
            <a:r>
              <a:rPr lang="ru-RU" sz="1000" b="1" dirty="0" smtClean="0">
                <a:solidFill>
                  <a:srgbClr val="008282"/>
                </a:solidFill>
              </a:rPr>
              <a:t> В. </a:t>
            </a:r>
            <a:r>
              <a:rPr lang="ru-RU" sz="1000" b="1" dirty="0" err="1" smtClean="0">
                <a:solidFill>
                  <a:srgbClr val="008282"/>
                </a:solidFill>
              </a:rPr>
              <a:t>Гразнова</a:t>
            </a:r>
            <a:r>
              <a:rPr lang="ru-RU" sz="1000" b="1" dirty="0" smtClean="0">
                <a:solidFill>
                  <a:srgbClr val="008282"/>
                </a:solidFill>
              </a:rPr>
              <a:t> (1874)</a:t>
            </a:r>
            <a:endParaRPr lang="en-CA" sz="1000" b="1" dirty="0">
              <a:solidFill>
                <a:srgbClr val="008282"/>
              </a:solidFill>
            </a:endParaRPr>
          </a:p>
        </p:txBody>
      </p:sp>
      <p:pic>
        <p:nvPicPr>
          <p:cNvPr id="84996" name="Picture 4" descr="Файл:Murovanka church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619" y="3456111"/>
            <a:ext cx="3672408" cy="2448272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4212059" y="863823"/>
            <a:ext cx="5328592" cy="1895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08282"/>
                </a:solidFill>
              </a:rPr>
              <a:t>Свята-Раства-Багародзіцкая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царква</a:t>
            </a:r>
            <a:r>
              <a:rPr lang="ru-RU" b="1" dirty="0" smtClean="0">
                <a:solidFill>
                  <a:srgbClr val="008282"/>
                </a:solidFill>
              </a:rPr>
              <a:t> - </a:t>
            </a:r>
            <a:r>
              <a:rPr lang="ru-RU" b="1" dirty="0" err="1" smtClean="0">
                <a:solidFill>
                  <a:srgbClr val="008282"/>
                </a:solidFill>
              </a:rPr>
              <a:t>праваслаўны</a:t>
            </a:r>
            <a:r>
              <a:rPr lang="ru-RU" b="1" dirty="0" smtClean="0">
                <a:solidFill>
                  <a:srgbClr val="008282"/>
                </a:solidFill>
              </a:rPr>
              <a:t> храм у </a:t>
            </a:r>
            <a:r>
              <a:rPr lang="ru-RU" b="1" dirty="0" smtClean="0">
                <a:solidFill>
                  <a:srgbClr val="FF6600"/>
                </a:solidFill>
              </a:rPr>
              <a:t>в. </a:t>
            </a:r>
            <a:r>
              <a:rPr lang="ru-RU" b="1" dirty="0" err="1" smtClean="0">
                <a:solidFill>
                  <a:srgbClr val="FF6600"/>
                </a:solidFill>
              </a:rPr>
              <a:t>Мураванка</a:t>
            </a:r>
            <a:r>
              <a:rPr lang="ru-RU" b="1" dirty="0" smtClean="0">
                <a:solidFill>
                  <a:srgbClr val="FF6600"/>
                </a:solidFill>
              </a:rPr>
              <a:t> (</a:t>
            </a:r>
            <a:r>
              <a:rPr lang="ru-RU" b="1" dirty="0" err="1" smtClean="0">
                <a:solidFill>
                  <a:srgbClr val="FF6600"/>
                </a:solidFill>
              </a:rPr>
              <a:t>Мажэйкаў</a:t>
            </a:r>
            <a:r>
              <a:rPr lang="ru-RU" b="1" dirty="0" smtClean="0">
                <a:solidFill>
                  <a:srgbClr val="FF6600"/>
                </a:solidFill>
              </a:rPr>
              <a:t> Малы, </a:t>
            </a:r>
            <a:r>
              <a:rPr lang="ru-RU" b="1" dirty="0" err="1" smtClean="0">
                <a:solidFill>
                  <a:srgbClr val="FF6600"/>
                </a:solidFill>
              </a:rPr>
              <a:t>Шчучынскі</a:t>
            </a:r>
            <a:r>
              <a:rPr lang="ru-RU" b="1" dirty="0" smtClean="0">
                <a:solidFill>
                  <a:srgbClr val="FF6600"/>
                </a:solidFill>
              </a:rPr>
              <a:t> </a:t>
            </a:r>
            <a:r>
              <a:rPr lang="ru-RU" b="1" dirty="0" err="1" smtClean="0">
                <a:solidFill>
                  <a:srgbClr val="FF6600"/>
                </a:solidFill>
              </a:rPr>
              <a:t>раён</a:t>
            </a:r>
            <a:r>
              <a:rPr lang="ru-RU" b="1" dirty="0" smtClean="0">
                <a:solidFill>
                  <a:srgbClr val="FF6600"/>
                </a:solidFill>
              </a:rPr>
              <a:t>, Гродзенская </a:t>
            </a:r>
            <a:r>
              <a:rPr lang="ru-RU" b="1" dirty="0" err="1" smtClean="0">
                <a:solidFill>
                  <a:srgbClr val="FF6600"/>
                </a:solidFill>
              </a:rPr>
              <a:t>вобласьць</a:t>
            </a:r>
            <a:r>
              <a:rPr lang="ru-RU" b="1" dirty="0" smtClean="0">
                <a:solidFill>
                  <a:srgbClr val="FF6600"/>
                </a:solidFill>
              </a:rPr>
              <a:t>) </a:t>
            </a:r>
            <a:r>
              <a:rPr lang="ru-RU" b="1" dirty="0" smtClean="0">
                <a:solidFill>
                  <a:srgbClr val="008282"/>
                </a:solidFill>
              </a:rPr>
              <a:t>- </a:t>
            </a:r>
            <a:r>
              <a:rPr lang="ru-RU" b="1" dirty="0" err="1" smtClean="0">
                <a:solidFill>
                  <a:srgbClr val="008282"/>
                </a:solidFill>
              </a:rPr>
              <a:t>адзін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найвыдатнейшых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помнікаў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абарончага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храмабудаўніцтва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Вялікім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Княстве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Літоўскім</a:t>
            </a:r>
            <a:r>
              <a:rPr lang="ru-RU" b="1" dirty="0" smtClean="0">
                <a:solidFill>
                  <a:srgbClr val="008282"/>
                </a:solidFill>
              </a:rPr>
              <a:t>. </a:t>
            </a:r>
            <a:endParaRPr lang="en-CA" b="1" dirty="0">
              <a:solidFill>
                <a:srgbClr val="008282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286449" y="2880047"/>
            <a:ext cx="5182194" cy="2668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6600"/>
                </a:solidFill>
              </a:rPr>
              <a:t>1524 </a:t>
            </a:r>
            <a:r>
              <a:rPr lang="ru-RU" b="1" dirty="0" smtClean="0">
                <a:solidFill>
                  <a:srgbClr val="008282"/>
                </a:solidFill>
              </a:rPr>
              <a:t>— </a:t>
            </a:r>
            <a:r>
              <a:rPr lang="ru-RU" b="1" dirty="0" err="1" smtClean="0">
                <a:solidFill>
                  <a:srgbClr val="008282"/>
                </a:solidFill>
              </a:rPr>
              <a:t>будаўніцтва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цаглянай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царквы</a:t>
            </a:r>
            <a:r>
              <a:rPr lang="ru-RU" b="1" dirty="0" smtClean="0">
                <a:solidFill>
                  <a:srgbClr val="008282"/>
                </a:solidFill>
              </a:rPr>
              <a:t>.</a:t>
            </a:r>
          </a:p>
          <a:p>
            <a:r>
              <a:rPr lang="ru-RU" b="1" dirty="0" smtClean="0">
                <a:solidFill>
                  <a:srgbClr val="008282"/>
                </a:solidFill>
              </a:rPr>
              <a:t>1656 — у </a:t>
            </a:r>
            <a:r>
              <a:rPr lang="ru-RU" b="1" dirty="0" err="1" smtClean="0">
                <a:solidFill>
                  <a:srgbClr val="008282"/>
                </a:solidFill>
              </a:rPr>
              <a:t>вайну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Масквою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значна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пацярпела</a:t>
            </a:r>
            <a:r>
              <a:rPr lang="ru-RU" b="1" dirty="0" smtClean="0">
                <a:solidFill>
                  <a:srgbClr val="008282"/>
                </a:solidFill>
              </a:rPr>
              <a:t>.</a:t>
            </a:r>
          </a:p>
          <a:p>
            <a:r>
              <a:rPr lang="ru-RU" b="1" dirty="0" smtClean="0">
                <a:solidFill>
                  <a:srgbClr val="008282"/>
                </a:solidFill>
              </a:rPr>
              <a:t>1706 — у </a:t>
            </a:r>
            <a:r>
              <a:rPr lang="ru-RU" b="1" dirty="0" err="1" smtClean="0">
                <a:solidFill>
                  <a:srgbClr val="008282"/>
                </a:solidFill>
              </a:rPr>
              <a:t>Паўночную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вайну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трапіла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пад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гарматны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абстрэл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войскаў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шведскага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караля</a:t>
            </a:r>
            <a:r>
              <a:rPr lang="ru-RU" b="1" dirty="0" smtClean="0">
                <a:solidFill>
                  <a:srgbClr val="008282"/>
                </a:solidFill>
              </a:rPr>
              <a:t> Карла </a:t>
            </a:r>
            <a:r>
              <a:rPr lang="en-CA" b="1" dirty="0" smtClean="0">
                <a:solidFill>
                  <a:srgbClr val="008282"/>
                </a:solidFill>
              </a:rPr>
              <a:t>XII.</a:t>
            </a:r>
          </a:p>
          <a:p>
            <a:r>
              <a:rPr lang="en-CA" b="1" dirty="0" smtClean="0">
                <a:solidFill>
                  <a:srgbClr val="008282"/>
                </a:solidFill>
              </a:rPr>
              <a:t>1822, 1871</a:t>
            </a:r>
            <a:r>
              <a:rPr lang="be-BY" b="1" dirty="0" smtClean="0">
                <a:solidFill>
                  <a:srgbClr val="008282"/>
                </a:solidFill>
              </a:rPr>
              <a:t>-1872 – капітальныя рамонты </a:t>
            </a:r>
            <a:r>
              <a:rPr lang="ru-RU" b="1" dirty="0" err="1" smtClean="0">
                <a:solidFill>
                  <a:srgbClr val="008282"/>
                </a:solidFill>
              </a:rPr>
              <a:t>будынка</a:t>
            </a:r>
            <a:r>
              <a:rPr lang="ru-RU" b="1" dirty="0" smtClean="0">
                <a:solidFill>
                  <a:srgbClr val="008282"/>
                </a:solidFill>
              </a:rPr>
              <a:t>.</a:t>
            </a:r>
          </a:p>
          <a:p>
            <a:r>
              <a:rPr lang="ru-RU" b="1" dirty="0" smtClean="0">
                <a:solidFill>
                  <a:srgbClr val="008282"/>
                </a:solidFill>
              </a:rPr>
              <a:t>1920-я — </a:t>
            </a:r>
            <a:r>
              <a:rPr lang="ru-RU" b="1" dirty="0" err="1" smtClean="0">
                <a:solidFill>
                  <a:srgbClr val="008282"/>
                </a:solidFill>
              </a:rPr>
              <a:t>дзейнічала</a:t>
            </a:r>
            <a:r>
              <a:rPr lang="ru-RU" b="1" dirty="0" smtClean="0">
                <a:solidFill>
                  <a:srgbClr val="008282"/>
                </a:solidFill>
              </a:rPr>
              <a:t> як </a:t>
            </a:r>
            <a:r>
              <a:rPr lang="ru-RU" b="1" dirty="0" err="1" smtClean="0">
                <a:solidFill>
                  <a:srgbClr val="008282"/>
                </a:solidFill>
              </a:rPr>
              <a:t>касьцёл</a:t>
            </a:r>
            <a:r>
              <a:rPr lang="ru-RU" b="1" dirty="0" smtClean="0">
                <a:solidFill>
                  <a:srgbClr val="008282"/>
                </a:solidFill>
              </a:rPr>
              <a:t>.</a:t>
            </a:r>
          </a:p>
          <a:p>
            <a:r>
              <a:rPr lang="ru-RU" b="1" dirty="0" smtClean="0">
                <a:solidFill>
                  <a:srgbClr val="008282"/>
                </a:solidFill>
              </a:rPr>
              <a:t>1988-1990 — </a:t>
            </a:r>
            <a:r>
              <a:rPr lang="ru-RU" b="1" dirty="0" err="1" smtClean="0">
                <a:solidFill>
                  <a:srgbClr val="008282"/>
                </a:solidFill>
              </a:rPr>
              <a:t>вяртаньне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царквы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вернікам</a:t>
            </a:r>
            <a:r>
              <a:rPr lang="ru-RU" b="1" dirty="0" smtClean="0">
                <a:solidFill>
                  <a:srgbClr val="008282"/>
                </a:solidFill>
              </a:rPr>
              <a:t>.</a:t>
            </a:r>
            <a:endParaRPr lang="ru-RU" b="1" dirty="0">
              <a:solidFill>
                <a:srgbClr val="008282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15715" y="5904383"/>
            <a:ext cx="1373774" cy="2354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31800" indent="-322263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be-BY" sz="1000" b="1" dirty="0" smtClean="0">
                <a:solidFill>
                  <a:srgbClr val="006B6B"/>
                </a:solidFill>
                <a:cs typeface="Arial Unicode MS" charset="0"/>
              </a:rPr>
              <a:t>Сучасны выгляд</a:t>
            </a:r>
            <a:endParaRPr lang="en-CA" sz="1000" b="1" dirty="0">
              <a:solidFill>
                <a:srgbClr val="006B6B"/>
              </a:solidFill>
              <a:cs typeface="Arial Unicode MS" charset="0"/>
            </a:endParaRPr>
          </a:p>
        </p:txBody>
      </p:sp>
    </p:spTree>
  </p:cSld>
  <p:clrMapOvr>
    <a:masterClrMapping/>
  </p:clrMapOvr>
  <p:transition spd="slow"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643" y="0"/>
            <a:ext cx="8748237" cy="108002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8282"/>
                </a:solidFill>
              </a:rPr>
              <a:t>АБАРОНЧАЯ ЦАРКВА Ў СЫНКАВІЧАХ</a:t>
            </a:r>
            <a:endParaRPr lang="en-CA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948363" y="6135166"/>
            <a:ext cx="2268061" cy="345009"/>
          </a:xfrm>
        </p:spPr>
        <p:txBody>
          <a:bodyPr/>
          <a:lstStyle/>
          <a:p>
            <a:fld id="{87BB05C7-BA5F-4B40-AE96-9B71BA51B8D7}" type="slidenum">
              <a:rPr lang="en-CA" sz="900" smtClean="0">
                <a:solidFill>
                  <a:srgbClr val="008282"/>
                </a:solidFill>
              </a:rPr>
              <a:pPr/>
              <a:t>26</a:t>
            </a:fld>
            <a:endParaRPr lang="en-CA" sz="900" dirty="0">
              <a:solidFill>
                <a:srgbClr val="00828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356075" y="1007840"/>
            <a:ext cx="4896544" cy="49873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08282"/>
                </a:solidFill>
              </a:rPr>
              <a:t>Існуе</a:t>
            </a:r>
            <a:r>
              <a:rPr lang="ru-RU" b="1" dirty="0" smtClean="0">
                <a:solidFill>
                  <a:srgbClr val="008282"/>
                </a:solidFill>
              </a:rPr>
              <a:t> легенда, </a:t>
            </a:r>
            <a:r>
              <a:rPr lang="ru-RU" b="1" dirty="0" err="1" smtClean="0">
                <a:solidFill>
                  <a:srgbClr val="008282"/>
                </a:solidFill>
              </a:rPr>
              <a:t>што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Сынкавіцкую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царкву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заснаваў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Вітаўт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Вялікі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ва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ўдзячнасьць</a:t>
            </a:r>
            <a:r>
              <a:rPr lang="ru-RU" b="1" dirty="0" smtClean="0">
                <a:solidFill>
                  <a:srgbClr val="008282"/>
                </a:solidFill>
              </a:rPr>
              <a:t> за тое, </a:t>
            </a:r>
            <a:r>
              <a:rPr lang="ru-RU" b="1" dirty="0" err="1" smtClean="0">
                <a:solidFill>
                  <a:srgbClr val="008282"/>
                </a:solidFill>
              </a:rPr>
              <a:t>што</a:t>
            </a:r>
            <a:r>
              <a:rPr lang="ru-RU" b="1" dirty="0" smtClean="0">
                <a:solidFill>
                  <a:srgbClr val="008282"/>
                </a:solidFill>
              </a:rPr>
              <a:t> у </a:t>
            </a:r>
            <a:r>
              <a:rPr lang="ru-RU" b="1" dirty="0" err="1" smtClean="0">
                <a:solidFill>
                  <a:srgbClr val="008282"/>
                </a:solidFill>
              </a:rPr>
              <a:t>мясцовых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пушчах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ён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уратаваўся</a:t>
            </a:r>
            <a:r>
              <a:rPr lang="ru-RU" b="1" dirty="0" smtClean="0">
                <a:solidFill>
                  <a:srgbClr val="008282"/>
                </a:solidFill>
              </a:rPr>
              <a:t> ад </a:t>
            </a:r>
            <a:r>
              <a:rPr lang="ru-RU" b="1" dirty="0" err="1" smtClean="0">
                <a:solidFill>
                  <a:srgbClr val="008282"/>
                </a:solidFill>
              </a:rPr>
              <a:t>пагоні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Ягайлы</a:t>
            </a:r>
            <a:r>
              <a:rPr lang="ru-RU" b="1" dirty="0" smtClean="0">
                <a:solidFill>
                  <a:srgbClr val="008282"/>
                </a:solidFill>
              </a:rPr>
              <a:t>. </a:t>
            </a:r>
            <a:r>
              <a:rPr lang="ru-RU" b="1" dirty="0" err="1" smtClean="0">
                <a:solidFill>
                  <a:srgbClr val="008282"/>
                </a:solidFill>
              </a:rPr>
              <a:t>Насамрэч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царква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u="sng" dirty="0" err="1" smtClean="0">
                <a:solidFill>
                  <a:srgbClr val="008282"/>
                </a:solidFill>
              </a:rPr>
              <a:t>Сынкавічах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паўстала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FF6600"/>
                </a:solidFill>
              </a:rPr>
              <a:t>пачатку</a:t>
            </a:r>
            <a:r>
              <a:rPr lang="ru-RU" b="1" dirty="0" smtClean="0">
                <a:solidFill>
                  <a:srgbClr val="FF6600"/>
                </a:solidFill>
              </a:rPr>
              <a:t> </a:t>
            </a:r>
            <a:r>
              <a:rPr lang="be-BY" b="1" dirty="0" smtClean="0">
                <a:solidFill>
                  <a:srgbClr val="FF6600"/>
                </a:solidFill>
              </a:rPr>
              <a:t>16</a:t>
            </a:r>
            <a:r>
              <a:rPr lang="en-CA" b="1" dirty="0" smtClean="0">
                <a:solidFill>
                  <a:srgbClr val="FF6600"/>
                </a:solidFill>
              </a:rPr>
              <a:t> </a:t>
            </a:r>
            <a:r>
              <a:rPr lang="ru-RU" b="1" dirty="0" smtClean="0">
                <a:solidFill>
                  <a:srgbClr val="FF6600"/>
                </a:solidFill>
              </a:rPr>
              <a:t>ст.</a:t>
            </a:r>
            <a:r>
              <a:rPr lang="ru-RU" b="1" dirty="0" smtClean="0">
                <a:solidFill>
                  <a:srgbClr val="008282"/>
                </a:solidFill>
              </a:rPr>
              <a:t>, </a:t>
            </a:r>
            <a:r>
              <a:rPr lang="ru-RU" b="1" dirty="0" err="1" smtClean="0">
                <a:solidFill>
                  <a:srgbClr val="008282"/>
                </a:solidFill>
              </a:rPr>
              <a:t>магчыма</a:t>
            </a:r>
            <a:r>
              <a:rPr lang="ru-RU" b="1" dirty="0" smtClean="0">
                <a:solidFill>
                  <a:srgbClr val="008282"/>
                </a:solidFill>
              </a:rPr>
              <a:t> на </a:t>
            </a:r>
            <a:r>
              <a:rPr lang="ru-RU" b="1" dirty="0" err="1" smtClean="0">
                <a:solidFill>
                  <a:srgbClr val="008282"/>
                </a:solidFill>
              </a:rPr>
              <a:t>грошы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слыннага</a:t>
            </a:r>
            <a:r>
              <a:rPr lang="ru-RU" b="1" dirty="0" smtClean="0">
                <a:solidFill>
                  <a:srgbClr val="008282"/>
                </a:solidFill>
              </a:rPr>
              <a:t> гетмана </a:t>
            </a:r>
            <a:r>
              <a:rPr lang="ru-RU" b="1" dirty="0" err="1" smtClean="0">
                <a:solidFill>
                  <a:srgbClr val="008282"/>
                </a:solidFill>
              </a:rPr>
              <a:t>К.Астроскага</a:t>
            </a:r>
            <a:r>
              <a:rPr lang="ru-RU" b="1" dirty="0" smtClean="0">
                <a:solidFill>
                  <a:srgbClr val="008282"/>
                </a:solidFill>
              </a:rPr>
              <a:t>.</a:t>
            </a:r>
          </a:p>
          <a:p>
            <a:endParaRPr lang="ru-RU" dirty="0" smtClean="0"/>
          </a:p>
          <a:p>
            <a:r>
              <a:rPr lang="ru-RU" b="1" dirty="0" err="1" smtClean="0">
                <a:solidFill>
                  <a:srgbClr val="008282"/>
                </a:solidFill>
              </a:rPr>
              <a:t>Сьвятаміхайлаўская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царква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знаходзіцца</a:t>
            </a:r>
            <a:r>
              <a:rPr lang="ru-RU" b="1" dirty="0" smtClean="0">
                <a:solidFill>
                  <a:srgbClr val="008282"/>
                </a:solidFill>
              </a:rPr>
              <a:t> на </a:t>
            </a:r>
            <a:r>
              <a:rPr lang="ru-RU" b="1" dirty="0" err="1" smtClean="0">
                <a:solidFill>
                  <a:srgbClr val="008282"/>
                </a:solidFill>
              </a:rPr>
              <a:t>паўночнай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ускраіне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вёскі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FF6600"/>
                </a:solidFill>
              </a:rPr>
              <a:t>Сынкавічы</a:t>
            </a:r>
            <a:r>
              <a:rPr lang="ru-RU" b="1" dirty="0" smtClean="0">
                <a:solidFill>
                  <a:srgbClr val="FF6600"/>
                </a:solidFill>
              </a:rPr>
              <a:t> (</a:t>
            </a:r>
            <a:r>
              <a:rPr lang="ru-RU" b="1" dirty="0" err="1" smtClean="0">
                <a:solidFill>
                  <a:srgbClr val="FF6600"/>
                </a:solidFill>
              </a:rPr>
              <a:t>Зэльвенскі</a:t>
            </a:r>
            <a:r>
              <a:rPr lang="ru-RU" b="1" dirty="0" smtClean="0">
                <a:solidFill>
                  <a:srgbClr val="FF6600"/>
                </a:solidFill>
              </a:rPr>
              <a:t> </a:t>
            </a:r>
            <a:r>
              <a:rPr lang="ru-RU" b="1" dirty="0" err="1" smtClean="0">
                <a:solidFill>
                  <a:srgbClr val="FF6600"/>
                </a:solidFill>
              </a:rPr>
              <a:t>раён</a:t>
            </a:r>
            <a:r>
              <a:rPr lang="ru-RU" b="1" dirty="0" smtClean="0">
                <a:solidFill>
                  <a:srgbClr val="FF6600"/>
                </a:solidFill>
              </a:rPr>
              <a:t>, Гродзенская </a:t>
            </a:r>
            <a:r>
              <a:rPr lang="ru-RU" b="1" dirty="0" err="1" smtClean="0">
                <a:solidFill>
                  <a:srgbClr val="FF6600"/>
                </a:solidFill>
              </a:rPr>
              <a:t>вобласьць</a:t>
            </a:r>
            <a:r>
              <a:rPr lang="ru-RU" b="1" dirty="0" smtClean="0">
                <a:solidFill>
                  <a:srgbClr val="FF6600"/>
                </a:solidFill>
              </a:rPr>
              <a:t>)</a:t>
            </a:r>
            <a:r>
              <a:rPr lang="ru-RU" b="1" dirty="0" smtClean="0">
                <a:solidFill>
                  <a:srgbClr val="008282"/>
                </a:solidFill>
              </a:rPr>
              <a:t>,</a:t>
            </a:r>
            <a:r>
              <a:rPr lang="ru-RU" b="1" dirty="0" smtClean="0">
                <a:solidFill>
                  <a:srgbClr val="FF6600"/>
                </a:solidFill>
              </a:rPr>
              <a:t> </a:t>
            </a:r>
            <a:r>
              <a:rPr lang="ru-RU" b="1" dirty="0" smtClean="0">
                <a:solidFill>
                  <a:srgbClr val="008282"/>
                </a:solidFill>
              </a:rPr>
              <a:t>у 15 км на </a:t>
            </a:r>
            <a:r>
              <a:rPr lang="ru-RU" b="1" dirty="0" err="1" smtClean="0">
                <a:solidFill>
                  <a:srgbClr val="008282"/>
                </a:solidFill>
              </a:rPr>
              <a:t>захад</a:t>
            </a:r>
            <a:r>
              <a:rPr lang="ru-RU" b="1" dirty="0" smtClean="0">
                <a:solidFill>
                  <a:srgbClr val="008282"/>
                </a:solidFill>
              </a:rPr>
              <a:t> ад </a:t>
            </a:r>
            <a:r>
              <a:rPr lang="ru-RU" b="1" dirty="0" err="1" smtClean="0">
                <a:solidFill>
                  <a:srgbClr val="008282"/>
                </a:solidFill>
              </a:rPr>
              <a:t>Слоніма</a:t>
            </a:r>
            <a:r>
              <a:rPr lang="ru-RU" b="1" dirty="0" smtClean="0">
                <a:solidFill>
                  <a:srgbClr val="008282"/>
                </a:solidFill>
              </a:rPr>
              <a:t>. </a:t>
            </a:r>
          </a:p>
          <a:p>
            <a:endParaRPr lang="ru-RU" b="1" dirty="0" smtClean="0">
              <a:solidFill>
                <a:srgbClr val="008282"/>
              </a:solidFill>
            </a:endParaRPr>
          </a:p>
          <a:p>
            <a:r>
              <a:rPr lang="ru-RU" b="1" dirty="0" err="1" smtClean="0">
                <a:solidFill>
                  <a:srgbClr val="008282"/>
                </a:solidFill>
              </a:rPr>
              <a:t>Адзін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</a:t>
            </a:r>
            <a:r>
              <a:rPr lang="ru-RU" b="1" dirty="0" smtClean="0">
                <a:solidFill>
                  <a:srgbClr val="008282"/>
                </a:solidFill>
              </a:rPr>
              <a:t> самых </a:t>
            </a:r>
            <a:r>
              <a:rPr lang="ru-RU" b="1" dirty="0" err="1" smtClean="0">
                <a:solidFill>
                  <a:srgbClr val="008282"/>
                </a:solidFill>
              </a:rPr>
              <a:t>раньніх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гатычных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праваслаўных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храмаў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Беларусі</a:t>
            </a:r>
            <a:r>
              <a:rPr lang="ru-RU" b="1" dirty="0" smtClean="0">
                <a:solidFill>
                  <a:srgbClr val="008282"/>
                </a:solidFill>
              </a:rPr>
              <a:t>. </a:t>
            </a:r>
            <a:r>
              <a:rPr lang="ru-RU" b="1" dirty="0" err="1" smtClean="0">
                <a:solidFill>
                  <a:srgbClr val="008282"/>
                </a:solidFill>
              </a:rPr>
              <a:t>Царква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зьяўляецца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адным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з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першых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008282"/>
                </a:solidFill>
              </a:rPr>
              <a:t>абарончых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храмаў</a:t>
            </a:r>
            <a:r>
              <a:rPr lang="ru-RU" b="1" dirty="0" smtClean="0">
                <a:solidFill>
                  <a:srgbClr val="008282"/>
                </a:solidFill>
              </a:rPr>
              <a:t> у </a:t>
            </a:r>
            <a:r>
              <a:rPr lang="ru-RU" b="1" dirty="0" err="1" smtClean="0">
                <a:solidFill>
                  <a:srgbClr val="008282"/>
                </a:solidFill>
              </a:rPr>
              <a:t>Вялікім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Княстве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Літоўскім</a:t>
            </a:r>
            <a:r>
              <a:rPr lang="ru-RU" b="1" dirty="0" smtClean="0">
                <a:solidFill>
                  <a:srgbClr val="008282"/>
                </a:solidFill>
              </a:rPr>
              <a:t>: мае </a:t>
            </a:r>
            <a:r>
              <a:rPr lang="ru-RU" b="1" dirty="0" err="1" smtClean="0">
                <a:solidFill>
                  <a:srgbClr val="008282"/>
                </a:solidFill>
              </a:rPr>
              <a:t>чатыры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абарончыя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вежы</a:t>
            </a:r>
            <a:r>
              <a:rPr lang="ru-RU" b="1" dirty="0" smtClean="0">
                <a:solidFill>
                  <a:srgbClr val="008282"/>
                </a:solidFill>
              </a:rPr>
              <a:t>.</a:t>
            </a:r>
          </a:p>
        </p:txBody>
      </p:sp>
      <p:pic>
        <p:nvPicPr>
          <p:cNvPr id="7170" name="Picture 2" descr="http://im3.turbina.ru/photos.4/3/4/7/5/4/2345743/feed.phot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611" y="1295871"/>
            <a:ext cx="3960441" cy="316835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635" y="0"/>
            <a:ext cx="8748237" cy="74833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8282"/>
                </a:solidFill>
              </a:rPr>
              <a:t> </a:t>
            </a:r>
            <a:r>
              <a:rPr lang="ru-RU" b="1" dirty="0" smtClean="0">
                <a:solidFill>
                  <a:srgbClr val="008282"/>
                </a:solidFill>
              </a:rPr>
              <a:t>АБАРОНЧЫ КАСЬЦЁЛ У КАМАЯХ</a:t>
            </a:r>
            <a:endParaRPr lang="en-CA" b="1" dirty="0">
              <a:solidFill>
                <a:srgbClr val="008282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804347" y="6135166"/>
            <a:ext cx="2268061" cy="345009"/>
          </a:xfrm>
        </p:spPr>
        <p:txBody>
          <a:bodyPr/>
          <a:lstStyle/>
          <a:p>
            <a:fld id="{87BB05C7-BA5F-4B40-AE96-9B71BA51B8D7}" type="slidenum">
              <a:rPr lang="en-CA" sz="900" smtClean="0">
                <a:solidFill>
                  <a:srgbClr val="008282"/>
                </a:solidFill>
              </a:rPr>
              <a:pPr/>
              <a:t>27</a:t>
            </a:fld>
            <a:endParaRPr lang="en-CA" sz="900" dirty="0">
              <a:solidFill>
                <a:srgbClr val="008282"/>
              </a:solidFill>
            </a:endParaRPr>
          </a:p>
        </p:txBody>
      </p:sp>
      <p:pic>
        <p:nvPicPr>
          <p:cNvPr id="91138" name="Picture 2" descr="Касьцёл Сьвятога Яна Хрысьцiцеля, в. Камаі, foto 2 by future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131" y="2952055"/>
            <a:ext cx="4248472" cy="252028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39651" y="863823"/>
            <a:ext cx="8640960" cy="865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08282"/>
                </a:solidFill>
              </a:rPr>
              <a:t>Касьцёл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Святога</a:t>
            </a:r>
            <a:r>
              <a:rPr lang="ru-RU" b="1" dirty="0" smtClean="0">
                <a:solidFill>
                  <a:srgbClr val="008282"/>
                </a:solidFill>
              </a:rPr>
              <a:t> Яна </a:t>
            </a:r>
            <a:r>
              <a:rPr lang="ru-RU" b="1" dirty="0" err="1" smtClean="0">
                <a:solidFill>
                  <a:srgbClr val="008282"/>
                </a:solidFill>
              </a:rPr>
              <a:t>Хрысьціцеля</a:t>
            </a:r>
            <a:r>
              <a:rPr lang="ru-RU" b="1" dirty="0" smtClean="0">
                <a:solidFill>
                  <a:srgbClr val="008282"/>
                </a:solidFill>
              </a:rPr>
              <a:t> — </a:t>
            </a:r>
            <a:r>
              <a:rPr lang="ru-RU" b="1" dirty="0" err="1" smtClean="0">
                <a:solidFill>
                  <a:srgbClr val="008282"/>
                </a:solidFill>
              </a:rPr>
              <a:t>рымска-каталіцкі</a:t>
            </a:r>
            <a:r>
              <a:rPr lang="ru-RU" b="1" dirty="0" smtClean="0">
                <a:solidFill>
                  <a:srgbClr val="008282"/>
                </a:solidFill>
              </a:rPr>
              <a:t> храм </a:t>
            </a:r>
            <a:r>
              <a:rPr lang="ru-RU" b="1" dirty="0" err="1" smtClean="0">
                <a:solidFill>
                  <a:srgbClr val="008282"/>
                </a:solidFill>
              </a:rPr>
              <a:t>ў</a:t>
            </a:r>
            <a:r>
              <a:rPr lang="ru-RU" b="1" dirty="0" smtClean="0">
                <a:solidFill>
                  <a:srgbClr val="008282"/>
                </a:solidFill>
              </a:rPr>
              <a:t> </a:t>
            </a:r>
            <a:r>
              <a:rPr lang="ru-RU" b="1" dirty="0" err="1" smtClean="0">
                <a:solidFill>
                  <a:srgbClr val="FF6600"/>
                </a:solidFill>
              </a:rPr>
              <a:t>Камаях</a:t>
            </a:r>
            <a:r>
              <a:rPr lang="ru-RU" b="1" dirty="0" smtClean="0">
                <a:solidFill>
                  <a:srgbClr val="FF6600"/>
                </a:solidFill>
              </a:rPr>
              <a:t> (</a:t>
            </a:r>
            <a:r>
              <a:rPr lang="ru-RU" b="1" dirty="0" err="1" smtClean="0">
                <a:solidFill>
                  <a:srgbClr val="FF6600"/>
                </a:solidFill>
              </a:rPr>
              <a:t>Пастаўскі</a:t>
            </a:r>
            <a:r>
              <a:rPr lang="ru-RU" b="1" dirty="0" smtClean="0">
                <a:solidFill>
                  <a:srgbClr val="FF6600"/>
                </a:solidFill>
              </a:rPr>
              <a:t> </a:t>
            </a:r>
            <a:r>
              <a:rPr lang="ru-RU" b="1" dirty="0" err="1" smtClean="0">
                <a:solidFill>
                  <a:srgbClr val="FF6600"/>
                </a:solidFill>
              </a:rPr>
              <a:t>раён</a:t>
            </a:r>
            <a:r>
              <a:rPr lang="ru-RU" b="1" dirty="0" smtClean="0">
                <a:solidFill>
                  <a:srgbClr val="FF6600"/>
                </a:solidFill>
              </a:rPr>
              <a:t>, </a:t>
            </a:r>
            <a:r>
              <a:rPr lang="ru-RU" b="1" dirty="0" err="1" smtClean="0">
                <a:solidFill>
                  <a:srgbClr val="FF6600"/>
                </a:solidFill>
              </a:rPr>
              <a:t>Віцебская</a:t>
            </a:r>
            <a:r>
              <a:rPr lang="ru-RU" b="1" dirty="0" smtClean="0">
                <a:solidFill>
                  <a:srgbClr val="FF6600"/>
                </a:solidFill>
              </a:rPr>
              <a:t> </a:t>
            </a:r>
            <a:r>
              <a:rPr lang="ru-RU" b="1" dirty="0" err="1" smtClean="0">
                <a:solidFill>
                  <a:srgbClr val="FF6600"/>
                </a:solidFill>
              </a:rPr>
              <a:t>вобласьць</a:t>
            </a:r>
            <a:r>
              <a:rPr lang="ru-RU" b="1" dirty="0" smtClean="0">
                <a:solidFill>
                  <a:srgbClr val="FF6600"/>
                </a:solidFill>
              </a:rPr>
              <a:t>)</a:t>
            </a:r>
            <a:r>
              <a:rPr lang="ru-RU" b="1" dirty="0" smtClean="0">
                <a:solidFill>
                  <a:srgbClr val="008282"/>
                </a:solidFill>
              </a:rPr>
              <a:t>, </a:t>
            </a:r>
            <a:r>
              <a:rPr lang="ru-RU" b="1" dirty="0" err="1" smtClean="0">
                <a:solidFill>
                  <a:srgbClr val="008282"/>
                </a:solidFill>
              </a:rPr>
              <a:t>узьведзены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ў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smtClean="0">
                <a:solidFill>
                  <a:srgbClr val="FF6600"/>
                </a:solidFill>
              </a:rPr>
              <a:t>1606 г.</a:t>
            </a:r>
            <a:r>
              <a:rPr lang="ru-RU" b="1" dirty="0" smtClean="0">
                <a:solidFill>
                  <a:srgbClr val="008282"/>
                </a:solidFill>
              </a:rPr>
              <a:t>            </a:t>
            </a:r>
            <a:r>
              <a:rPr lang="ru-RU" b="1" dirty="0" err="1" smtClean="0">
                <a:solidFill>
                  <a:srgbClr val="008282"/>
                </a:solidFill>
              </a:rPr>
              <a:t>Касьцёл</a:t>
            </a:r>
            <a:r>
              <a:rPr lang="ru-RU" b="1" dirty="0" smtClean="0">
                <a:solidFill>
                  <a:srgbClr val="008282"/>
                </a:solidFill>
              </a:rPr>
              <a:t> - </a:t>
            </a:r>
            <a:r>
              <a:rPr lang="ru-RU" b="1" dirty="0" err="1" smtClean="0">
                <a:solidFill>
                  <a:srgbClr val="008282"/>
                </a:solidFill>
              </a:rPr>
              <a:t>выдатны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помнік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абарончай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сакральнай</a:t>
            </a:r>
            <a:r>
              <a:rPr lang="ru-RU" b="1" dirty="0" smtClean="0">
                <a:solidFill>
                  <a:srgbClr val="008282"/>
                </a:solidFill>
              </a:rPr>
              <a:t> </a:t>
            </a:r>
            <a:r>
              <a:rPr lang="ru-RU" b="1" dirty="0" err="1" smtClean="0">
                <a:solidFill>
                  <a:srgbClr val="008282"/>
                </a:solidFill>
              </a:rPr>
              <a:t>архітэктуры</a:t>
            </a:r>
            <a:r>
              <a:rPr lang="ru-RU" b="1" dirty="0" smtClean="0">
                <a:solidFill>
                  <a:srgbClr val="008282"/>
                </a:solidFill>
              </a:rPr>
              <a:t>.</a:t>
            </a:r>
            <a:endParaRPr lang="en-CA" b="1" dirty="0">
              <a:solidFill>
                <a:srgbClr val="008282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9651" y="1871935"/>
            <a:ext cx="8674174" cy="607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08282"/>
                </a:solidFill>
              </a:rPr>
              <a:t>Заснаваны</a:t>
            </a:r>
            <a:r>
              <a:rPr lang="ru-RU" b="1" dirty="0" smtClean="0">
                <a:solidFill>
                  <a:srgbClr val="008282"/>
                </a:solidFill>
              </a:rPr>
              <a:t> Янам </a:t>
            </a:r>
            <a:r>
              <a:rPr lang="ru-RU" b="1" dirty="0" err="1" smtClean="0">
                <a:solidFill>
                  <a:srgbClr val="008282"/>
                </a:solidFill>
              </a:rPr>
              <a:t>Рудамінам-Дусяцкім</a:t>
            </a:r>
            <a:r>
              <a:rPr lang="ru-RU" b="1" dirty="0" smtClean="0">
                <a:solidFill>
                  <a:srgbClr val="008282"/>
                </a:solidFill>
              </a:rPr>
              <a:t>. Акт </a:t>
            </a:r>
            <a:r>
              <a:rPr lang="ru-RU" b="1" dirty="0" err="1" smtClean="0">
                <a:solidFill>
                  <a:srgbClr val="008282"/>
                </a:solidFill>
              </a:rPr>
              <a:t>фундацыі</a:t>
            </a:r>
            <a:r>
              <a:rPr lang="ru-RU" b="1" dirty="0" smtClean="0">
                <a:solidFill>
                  <a:srgbClr val="008282"/>
                </a:solidFill>
              </a:rPr>
              <a:t> (1606) </a:t>
            </a:r>
            <a:r>
              <a:rPr lang="ru-RU" b="1" dirty="0" err="1" smtClean="0">
                <a:solidFill>
                  <a:srgbClr val="008282"/>
                </a:solidFill>
              </a:rPr>
              <a:t>падпісаны</a:t>
            </a:r>
            <a:r>
              <a:rPr lang="ru-RU" b="1" dirty="0" smtClean="0">
                <a:solidFill>
                  <a:srgbClr val="008282"/>
                </a:solidFill>
              </a:rPr>
              <a:t> Янам </a:t>
            </a:r>
            <a:r>
              <a:rPr lang="ru-RU" b="1" dirty="0" err="1" smtClean="0">
                <a:solidFill>
                  <a:srgbClr val="008282"/>
                </a:solidFill>
              </a:rPr>
              <a:t>Хаецкім</a:t>
            </a:r>
            <a:r>
              <a:rPr lang="ru-RU" b="1" dirty="0" smtClean="0">
                <a:solidFill>
                  <a:srgbClr val="008282"/>
                </a:solidFill>
              </a:rPr>
              <a:t>. </a:t>
            </a:r>
            <a:endParaRPr lang="en-CA" b="1" dirty="0">
              <a:solidFill>
                <a:srgbClr val="008282"/>
              </a:solidFill>
            </a:endParaRPr>
          </a:p>
        </p:txBody>
      </p:sp>
      <p:pic>
        <p:nvPicPr>
          <p:cNvPr id="91140" name="Picture 4" descr="Kamaji. Камаі (1878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643" y="2952055"/>
            <a:ext cx="3888432" cy="252028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827683" y="5616351"/>
            <a:ext cx="2643672" cy="2354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b="1" dirty="0" err="1" smtClean="0">
                <a:solidFill>
                  <a:srgbClr val="008282"/>
                </a:solidFill>
              </a:rPr>
              <a:t>Касьцёл</a:t>
            </a:r>
            <a:r>
              <a:rPr lang="ru-RU" sz="1000" b="1" dirty="0" smtClean="0">
                <a:solidFill>
                  <a:srgbClr val="008282"/>
                </a:solidFill>
              </a:rPr>
              <a:t>. «</a:t>
            </a:r>
            <a:r>
              <a:rPr lang="en-CA" sz="1000" b="1" dirty="0" err="1" smtClean="0">
                <a:solidFill>
                  <a:srgbClr val="008282"/>
                </a:solidFill>
              </a:rPr>
              <a:t>Tygodnik</a:t>
            </a:r>
            <a:r>
              <a:rPr lang="en-CA" sz="1000" b="1" dirty="0" smtClean="0">
                <a:solidFill>
                  <a:srgbClr val="008282"/>
                </a:solidFill>
              </a:rPr>
              <a:t> </a:t>
            </a:r>
            <a:r>
              <a:rPr lang="en-CA" sz="1000" b="1" dirty="0" err="1" smtClean="0">
                <a:solidFill>
                  <a:srgbClr val="008282"/>
                </a:solidFill>
              </a:rPr>
              <a:t>Ilustrowany</a:t>
            </a:r>
            <a:r>
              <a:rPr lang="en-CA" sz="1000" b="1" dirty="0" smtClean="0">
                <a:solidFill>
                  <a:srgbClr val="008282"/>
                </a:solidFill>
              </a:rPr>
              <a:t>» </a:t>
            </a:r>
            <a:r>
              <a:rPr lang="be-BY" sz="1000" b="1" dirty="0" smtClean="0">
                <a:solidFill>
                  <a:srgbClr val="008282"/>
                </a:solidFill>
              </a:rPr>
              <a:t>(</a:t>
            </a:r>
            <a:r>
              <a:rPr lang="en-CA" sz="1000" b="1" dirty="0" smtClean="0">
                <a:solidFill>
                  <a:srgbClr val="008282"/>
                </a:solidFill>
              </a:rPr>
              <a:t>1878</a:t>
            </a:r>
            <a:r>
              <a:rPr lang="be-BY" sz="1000" b="1" dirty="0" smtClean="0">
                <a:solidFill>
                  <a:srgbClr val="008282"/>
                </a:solidFill>
              </a:rPr>
              <a:t>)</a:t>
            </a:r>
            <a:endParaRPr lang="en-CA" sz="1000" b="1" dirty="0">
              <a:solidFill>
                <a:srgbClr val="008282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12259" y="5616351"/>
            <a:ext cx="1373774" cy="2354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31800" indent="-322263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be-BY" sz="1000" b="1" dirty="0" smtClean="0">
                <a:solidFill>
                  <a:srgbClr val="006B6B"/>
                </a:solidFill>
                <a:cs typeface="Arial Unicode MS" charset="0"/>
              </a:rPr>
              <a:t>Сучасны выгляд</a:t>
            </a:r>
            <a:endParaRPr lang="en-CA" sz="1000" b="1" dirty="0">
              <a:solidFill>
                <a:srgbClr val="006B6B"/>
              </a:solidFill>
              <a:cs typeface="Arial Unicode MS" charset="0"/>
            </a:endParaRPr>
          </a:p>
        </p:txBody>
      </p:sp>
    </p:spTree>
  </p:cSld>
  <p:clrMapOvr>
    <a:masterClrMapping/>
  </p:clrMapOvr>
  <p:transition spd="slow"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Grp="1" noChangeArrowheads="1"/>
          </p:cNvSpPr>
          <p:nvPr>
            <p:ph type="title" sz="quarter"/>
          </p:nvPr>
        </p:nvSpPr>
        <p:spPr>
          <a:xfrm>
            <a:off x="645289" y="168253"/>
            <a:ext cx="8331200" cy="877887"/>
          </a:xfrm>
          <a:ln/>
        </p:spPr>
        <p:txBody>
          <a:bodyPr tIns="21240">
            <a:normAutofit fontScale="90000"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700" b="1" u="sng" dirty="0" err="1">
                <a:solidFill>
                  <a:srgbClr val="008282"/>
                </a:solidFill>
              </a:rPr>
              <a:t>Бібліятэка</a:t>
            </a:r>
            <a:r>
              <a:rPr lang="en-CA" sz="2700" b="1" u="sng" dirty="0">
                <a:solidFill>
                  <a:srgbClr val="008282"/>
                </a:solidFill>
              </a:rPr>
              <a:t> </a:t>
            </a:r>
            <a:r>
              <a:rPr lang="en-CA" sz="2700" b="1" u="sng" dirty="0" err="1">
                <a:solidFill>
                  <a:srgbClr val="008282"/>
                </a:solidFill>
              </a:rPr>
              <a:t>слайдаў</a:t>
            </a:r>
            <a:r>
              <a:rPr lang="en-CA" sz="2700" b="1" u="sng" dirty="0">
                <a:solidFill>
                  <a:srgbClr val="008282"/>
                </a:solidFill>
              </a:rPr>
              <a:t> </a:t>
            </a:r>
            <a:r>
              <a:rPr lang="en-CA" sz="3600" b="1" u="sng" dirty="0">
                <a:solidFill>
                  <a:srgbClr val="008282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en-CA" sz="3600" b="1" u="sng" dirty="0" smtClean="0">
                <a:solidFill>
                  <a:srgbClr val="008282"/>
                </a:solidFill>
                <a:latin typeface="Arial" pitchFamily="34" charset="0"/>
                <a:cs typeface="Arial" pitchFamily="34" charset="0"/>
              </a:rPr>
              <a:t>Б</a:t>
            </a:r>
            <a:r>
              <a:rPr lang="be-BY" sz="3600" b="1" u="sng" dirty="0" smtClean="0">
                <a:solidFill>
                  <a:srgbClr val="008282"/>
                </a:solidFill>
                <a:latin typeface="Arial" pitchFamily="34" charset="0"/>
                <a:cs typeface="Arial" pitchFamily="34" charset="0"/>
              </a:rPr>
              <a:t>ЕЛАРУСЬ НАЗАЎСЁДЫ</a:t>
            </a:r>
            <a:r>
              <a:rPr lang="en-CA" sz="3600" b="1" u="sng" dirty="0" smtClean="0">
                <a:solidFill>
                  <a:srgbClr val="008282"/>
                </a:solidFill>
                <a:latin typeface="Arial" pitchFamily="34" charset="0"/>
                <a:cs typeface="Arial" pitchFamily="34" charset="0"/>
              </a:rPr>
              <a:t>”</a:t>
            </a:r>
            <a:endParaRPr lang="en-CA" sz="3600" b="1" u="sng" dirty="0">
              <a:solidFill>
                <a:srgbClr val="00828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2808288" y="5256213"/>
            <a:ext cx="5759450" cy="6477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0" tIns="17640" rIns="0" bIns="0"/>
          <a:lstStyle/>
          <a:p>
            <a:pPr algn="ctr"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 dirty="0">
                <a:solidFill>
                  <a:srgbClr val="008282"/>
                </a:solidFill>
                <a:cs typeface="Arial Unicode MS" charset="0"/>
              </a:rPr>
              <a:t>   </a:t>
            </a:r>
            <a:r>
              <a:rPr lang="en-CA" sz="2000" b="1" dirty="0" err="1">
                <a:solidFill>
                  <a:srgbClr val="008282"/>
                </a:solidFill>
                <a:cs typeface="Arial Unicode MS" charset="0"/>
              </a:rPr>
              <a:t>Часопіс</a:t>
            </a:r>
            <a:r>
              <a:rPr lang="en-CA" sz="2000" b="1" dirty="0">
                <a:solidFill>
                  <a:srgbClr val="008282"/>
                </a:solidFill>
                <a:cs typeface="Arial Unicode MS" charset="0"/>
              </a:rPr>
              <a:t> “</a:t>
            </a:r>
            <a:r>
              <a:rPr lang="en-CA" sz="1600" b="1" dirty="0">
                <a:solidFill>
                  <a:srgbClr val="008282"/>
                </a:solidFill>
                <a:cs typeface="Arial Unicode MS" charset="0"/>
              </a:rPr>
              <a:t>САКАВІК</a:t>
            </a:r>
            <a:r>
              <a:rPr lang="en-CA" sz="2000" b="1" dirty="0">
                <a:solidFill>
                  <a:srgbClr val="008282"/>
                </a:solidFill>
                <a:cs typeface="Arial Unicode MS" charset="0"/>
              </a:rPr>
              <a:t>”, </a:t>
            </a:r>
            <a:r>
              <a:rPr lang="en-CA" sz="2000" b="1" i="1" dirty="0">
                <a:solidFill>
                  <a:srgbClr val="008282"/>
                </a:solidFill>
                <a:cs typeface="Arial Unicode MS" charset="0"/>
                <a:hlinkClick r:id="rId3"/>
              </a:rPr>
              <a:t>www.sakavik.net</a:t>
            </a:r>
            <a:r>
              <a:rPr lang="en-CA" sz="2000" b="1" i="1" dirty="0">
                <a:solidFill>
                  <a:srgbClr val="008282"/>
                </a:solidFill>
                <a:cs typeface="Arial Unicode MS" charset="0"/>
              </a:rPr>
              <a:t>,       </a:t>
            </a:r>
            <a:r>
              <a:rPr lang="en-CA" sz="2000" b="1" i="1" dirty="0" err="1">
                <a:solidFill>
                  <a:srgbClr val="008282"/>
                </a:solidFill>
                <a:cs typeface="Arial Unicode MS" charset="0"/>
              </a:rPr>
              <a:t>праект</a:t>
            </a:r>
            <a:r>
              <a:rPr lang="en-CA" sz="2000" b="1" i="1" dirty="0">
                <a:solidFill>
                  <a:srgbClr val="008282"/>
                </a:solidFill>
                <a:cs typeface="Arial Unicode MS" charset="0"/>
              </a:rPr>
              <a:t> “РАЗАМ”, </a:t>
            </a:r>
            <a:r>
              <a:rPr lang="be-BY" sz="2000" b="1" i="1" dirty="0" smtClean="0">
                <a:solidFill>
                  <a:srgbClr val="008282"/>
                </a:solidFill>
                <a:cs typeface="Arial Unicode MS" charset="0"/>
              </a:rPr>
              <a:t>май 2014</a:t>
            </a:r>
            <a:endParaRPr lang="en-CA" sz="2000" b="1" i="1" dirty="0">
              <a:solidFill>
                <a:srgbClr val="008282"/>
              </a:solidFill>
              <a:cs typeface="Arial Unicode MS" charset="0"/>
            </a:endParaRP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1331739" y="1655911"/>
            <a:ext cx="7559675" cy="184308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0" tIns="17640" rIns="0" bIns="0"/>
          <a:lstStyle/>
          <a:p>
            <a:pPr algn="ctr"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 dirty="0" err="1">
                <a:solidFill>
                  <a:srgbClr val="008080"/>
                </a:solidFill>
                <a:cs typeface="Arial Unicode MS" charset="0"/>
              </a:rPr>
              <a:t>Слайд-серыя</a:t>
            </a:r>
            <a:r>
              <a:rPr lang="en-CA" sz="2000" b="1" dirty="0">
                <a:solidFill>
                  <a:srgbClr val="008080"/>
                </a:solidFill>
                <a:cs typeface="Arial Unicode MS" charset="0"/>
              </a:rPr>
              <a:t> </a:t>
            </a:r>
            <a:r>
              <a:rPr lang="be-BY" sz="2000" b="1" dirty="0" smtClean="0">
                <a:solidFill>
                  <a:srgbClr val="008080"/>
                </a:solidFill>
                <a:cs typeface="Arial Unicode MS" charset="0"/>
              </a:rPr>
              <a:t>№4</a:t>
            </a:r>
            <a:endParaRPr lang="en-CA" sz="2000" b="1" dirty="0">
              <a:solidFill>
                <a:srgbClr val="008080"/>
              </a:solidFill>
              <a:cs typeface="Arial Unicode MS" charset="0"/>
            </a:endParaRPr>
          </a:p>
          <a:p>
            <a:pPr algn="ctr"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3600" b="1" dirty="0" smtClean="0">
                <a:solidFill>
                  <a:srgbClr val="FF6633"/>
                </a:solidFill>
                <a:cs typeface="Arial Unicode MS" charset="0"/>
              </a:rPr>
              <a:t>“</a:t>
            </a:r>
            <a:r>
              <a:rPr lang="be-BY" sz="3600" b="1" dirty="0" smtClean="0">
                <a:solidFill>
                  <a:srgbClr val="FF6600"/>
                </a:solidFill>
              </a:rPr>
              <a:t>ЗАМКІ БЕЛАРУСІ</a:t>
            </a:r>
            <a:r>
              <a:rPr lang="en-CA" sz="3600" b="1" dirty="0" smtClean="0">
                <a:solidFill>
                  <a:srgbClr val="FF6633"/>
                </a:solidFill>
                <a:cs typeface="Arial Unicode MS" charset="0"/>
              </a:rPr>
              <a:t>”</a:t>
            </a:r>
            <a:endParaRPr lang="en-CA" sz="3600" b="1" dirty="0">
              <a:solidFill>
                <a:srgbClr val="FF6633"/>
              </a:solidFill>
              <a:cs typeface="Arial Unicode MS" charset="0"/>
            </a:endParaRPr>
          </a:p>
          <a:p>
            <a:pPr algn="ctr"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 dirty="0" err="1">
                <a:solidFill>
                  <a:srgbClr val="008080"/>
                </a:solidFill>
                <a:cs typeface="Arial Unicode MS" charset="0"/>
              </a:rPr>
              <a:t>падрыхтавана</a:t>
            </a:r>
            <a:r>
              <a:rPr lang="en-CA" sz="2000" b="1" dirty="0">
                <a:solidFill>
                  <a:srgbClr val="008080"/>
                </a:solidFill>
                <a:cs typeface="Arial Unicode MS" charset="0"/>
              </a:rPr>
              <a:t> </a:t>
            </a:r>
            <a:r>
              <a:rPr lang="en-CA" sz="2000" b="1" dirty="0" err="1" smtClean="0">
                <a:solidFill>
                  <a:srgbClr val="008080"/>
                </a:solidFill>
                <a:cs typeface="Arial Unicode MS" charset="0"/>
              </a:rPr>
              <a:t>Пётрам</a:t>
            </a:r>
            <a:r>
              <a:rPr lang="be-BY" sz="2000" b="1" dirty="0" smtClean="0">
                <a:solidFill>
                  <a:srgbClr val="008080"/>
                </a:solidFill>
                <a:cs typeface="Arial Unicode MS" charset="0"/>
              </a:rPr>
              <a:t> П.</a:t>
            </a:r>
            <a:r>
              <a:rPr lang="en-CA" sz="2000" b="1" dirty="0" smtClean="0">
                <a:solidFill>
                  <a:srgbClr val="008080"/>
                </a:solidFill>
                <a:cs typeface="Arial Unicode MS" charset="0"/>
              </a:rPr>
              <a:t> </a:t>
            </a:r>
            <a:r>
              <a:rPr lang="en-CA" sz="2000" b="1" dirty="0" err="1" smtClean="0">
                <a:solidFill>
                  <a:srgbClr val="008080"/>
                </a:solidFill>
                <a:cs typeface="Arial Unicode MS" charset="0"/>
              </a:rPr>
              <a:t>Мурзёнкам</a:t>
            </a:r>
            <a:endParaRPr lang="en-CA" sz="2000" b="1" dirty="0">
              <a:solidFill>
                <a:srgbClr val="008080"/>
              </a:solidFill>
              <a:cs typeface="Arial Unicode MS" charset="0"/>
            </a:endParaRPr>
          </a:p>
          <a:p>
            <a:pPr algn="ctr"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CA" sz="2000" b="1" dirty="0">
              <a:solidFill>
                <a:srgbClr val="008080"/>
              </a:solidFill>
              <a:cs typeface="Arial Unicode MS" charset="0"/>
            </a:endParaRP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683667" y="3312095"/>
            <a:ext cx="8568951" cy="144016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0" tIns="17640" rIns="0" bIns="0"/>
          <a:lstStyle/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 dirty="0" err="1">
                <a:solidFill>
                  <a:srgbClr val="008282"/>
                </a:solidFill>
                <a:cs typeface="Arial Unicode MS" charset="0"/>
              </a:rPr>
              <a:t>Пры</a:t>
            </a:r>
            <a:r>
              <a:rPr lang="en-CA" sz="2000" b="1" dirty="0">
                <a:solidFill>
                  <a:srgbClr val="008282"/>
                </a:solidFill>
                <a:cs typeface="Arial Unicode MS" charset="0"/>
              </a:rPr>
              <a:t> </a:t>
            </a:r>
            <a:r>
              <a:rPr lang="en-CA" sz="2000" b="1" dirty="0" err="1">
                <a:solidFill>
                  <a:srgbClr val="008282"/>
                </a:solidFill>
                <a:cs typeface="Arial Unicode MS" charset="0"/>
              </a:rPr>
              <a:t>падрыхтоўцы</a:t>
            </a:r>
            <a:r>
              <a:rPr lang="en-CA" sz="2000" b="1" dirty="0">
                <a:solidFill>
                  <a:srgbClr val="008282"/>
                </a:solidFill>
                <a:cs typeface="Arial Unicode MS" charset="0"/>
              </a:rPr>
              <a:t> </a:t>
            </a:r>
            <a:r>
              <a:rPr lang="en-CA" sz="2000" b="1" dirty="0" err="1">
                <a:solidFill>
                  <a:srgbClr val="008282"/>
                </a:solidFill>
                <a:cs typeface="Arial Unicode MS" charset="0"/>
              </a:rPr>
              <a:t>слайдаў</a:t>
            </a:r>
            <a:r>
              <a:rPr lang="en-CA" sz="2000" b="1" dirty="0">
                <a:solidFill>
                  <a:srgbClr val="008282"/>
                </a:solidFill>
                <a:cs typeface="Arial Unicode MS" charset="0"/>
              </a:rPr>
              <a:t> </a:t>
            </a:r>
            <a:r>
              <a:rPr lang="en-CA" sz="2000" b="1" dirty="0" err="1">
                <a:solidFill>
                  <a:srgbClr val="008282"/>
                </a:solidFill>
                <a:cs typeface="Arial Unicode MS" charset="0"/>
              </a:rPr>
              <a:t>выкарыстаны</a:t>
            </a:r>
            <a:r>
              <a:rPr lang="en-CA" sz="2000" b="1" dirty="0">
                <a:solidFill>
                  <a:srgbClr val="008282"/>
                </a:solidFill>
                <a:cs typeface="Arial Unicode MS" charset="0"/>
              </a:rPr>
              <a:t> </a:t>
            </a:r>
            <a:r>
              <a:rPr lang="be-BY" sz="2000" b="1" dirty="0" smtClean="0">
                <a:solidFill>
                  <a:srgbClr val="008282"/>
                </a:solidFill>
                <a:cs typeface="Arial Unicode MS" charset="0"/>
              </a:rPr>
              <a:t>матэрыялы </a:t>
            </a:r>
            <a:r>
              <a:rPr lang="en-CA" sz="2000" b="1" dirty="0" smtClean="0">
                <a:solidFill>
                  <a:srgbClr val="008282"/>
                </a:solidFill>
                <a:cs typeface="Arial Unicode MS" charset="0"/>
              </a:rPr>
              <a:t>з </a:t>
            </a:r>
            <a:r>
              <a:rPr lang="be-BY" sz="2000" b="1" dirty="0" smtClean="0">
                <a:solidFill>
                  <a:srgbClr val="008282"/>
                </a:solidFill>
                <a:cs typeface="Arial Unicode MS" charset="0"/>
              </a:rPr>
              <a:t>кніг і </a:t>
            </a:r>
            <a:r>
              <a:rPr lang="en-CA" sz="2000" b="1" dirty="0" err="1" smtClean="0">
                <a:solidFill>
                  <a:srgbClr val="008282"/>
                </a:solidFill>
                <a:cs typeface="Arial Unicode MS" charset="0"/>
              </a:rPr>
              <a:t>вэб-сайтаў</a:t>
            </a:r>
            <a:r>
              <a:rPr lang="en-CA" sz="2000" b="1" dirty="0" smtClean="0">
                <a:solidFill>
                  <a:srgbClr val="008282"/>
                </a:solidFill>
                <a:cs typeface="Arial Unicode MS" charset="0"/>
              </a:rPr>
              <a:t>:</a:t>
            </a:r>
            <a:endParaRPr lang="be-BY" sz="2000" b="1" dirty="0" smtClean="0">
              <a:solidFill>
                <a:srgbClr val="008282"/>
              </a:solidFill>
              <a:cs typeface="Arial Unicode MS" charset="0"/>
            </a:endParaRPr>
          </a:p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b="1" dirty="0" err="1" smtClean="0">
                <a:solidFill>
                  <a:srgbClr val="008282"/>
                </a:solidFill>
                <a:cs typeface="Arial Unicode MS" charset="0"/>
              </a:rPr>
              <a:t>Шчакаціхін</a:t>
            </a:r>
            <a:r>
              <a:rPr lang="ru-RU" sz="1400" b="1" dirty="0" smtClean="0">
                <a:solidFill>
                  <a:srgbClr val="008282"/>
                </a:solidFill>
                <a:cs typeface="Arial Unicode MS" charset="0"/>
              </a:rPr>
              <a:t> М.  </a:t>
            </a:r>
            <a:r>
              <a:rPr lang="ru-RU" sz="1400" b="1" dirty="0" err="1" smtClean="0">
                <a:solidFill>
                  <a:srgbClr val="008282"/>
                </a:solidFill>
                <a:cs typeface="Arial Unicode MS" charset="0"/>
              </a:rPr>
              <a:t>Нарысы</a:t>
            </a:r>
            <a:r>
              <a:rPr lang="ru-RU" sz="1400" b="1" dirty="0" smtClean="0">
                <a:solidFill>
                  <a:srgbClr val="008282"/>
                </a:solidFill>
                <a:cs typeface="Arial Unicode MS" charset="0"/>
              </a:rPr>
              <a:t> </a:t>
            </a:r>
            <a:r>
              <a:rPr lang="ru-RU" sz="1400" b="1" dirty="0" err="1" smtClean="0">
                <a:solidFill>
                  <a:srgbClr val="008282"/>
                </a:solidFill>
                <a:cs typeface="Arial Unicode MS" charset="0"/>
              </a:rPr>
              <a:t>з</a:t>
            </a:r>
            <a:r>
              <a:rPr lang="ru-RU" sz="1400" b="1" dirty="0" smtClean="0">
                <a:solidFill>
                  <a:srgbClr val="008282"/>
                </a:solidFill>
                <a:cs typeface="Arial Unicode MS" charset="0"/>
              </a:rPr>
              <a:t> </a:t>
            </a:r>
            <a:r>
              <a:rPr lang="ru-RU" sz="1400" b="1" dirty="0" err="1" smtClean="0">
                <a:solidFill>
                  <a:srgbClr val="008282"/>
                </a:solidFill>
                <a:cs typeface="Arial Unicode MS" charset="0"/>
              </a:rPr>
              <a:t>гісторыі</a:t>
            </a:r>
            <a:r>
              <a:rPr lang="ru-RU" sz="1400" b="1" dirty="0" smtClean="0">
                <a:solidFill>
                  <a:srgbClr val="008282"/>
                </a:solidFill>
                <a:cs typeface="Arial Unicode MS" charset="0"/>
              </a:rPr>
              <a:t> </a:t>
            </a:r>
            <a:r>
              <a:rPr lang="ru-RU" sz="1400" b="1" dirty="0" err="1" smtClean="0">
                <a:solidFill>
                  <a:srgbClr val="008282"/>
                </a:solidFill>
                <a:cs typeface="Arial Unicode MS" charset="0"/>
              </a:rPr>
              <a:t>беларускага</a:t>
            </a:r>
            <a:r>
              <a:rPr lang="ru-RU" sz="1400" b="1" dirty="0" smtClean="0">
                <a:solidFill>
                  <a:srgbClr val="008282"/>
                </a:solidFill>
                <a:cs typeface="Arial Unicode MS" charset="0"/>
              </a:rPr>
              <a:t> </a:t>
            </a:r>
            <a:r>
              <a:rPr lang="ru-RU" sz="1400" b="1" dirty="0" err="1" smtClean="0">
                <a:solidFill>
                  <a:srgbClr val="008282"/>
                </a:solidFill>
                <a:cs typeface="Arial Unicode MS" charset="0"/>
              </a:rPr>
              <a:t>мастацтва</a:t>
            </a:r>
            <a:r>
              <a:rPr lang="ru-RU" sz="1400" b="1" dirty="0" smtClean="0">
                <a:solidFill>
                  <a:srgbClr val="008282"/>
                </a:solidFill>
                <a:cs typeface="Arial Unicode MS" charset="0"/>
              </a:rPr>
              <a:t>.  Мн.: </a:t>
            </a:r>
            <a:r>
              <a:rPr lang="ru-RU" sz="1400" b="1" dirty="0" err="1" smtClean="0">
                <a:solidFill>
                  <a:srgbClr val="008282"/>
                </a:solidFill>
                <a:cs typeface="Arial Unicode MS" charset="0"/>
              </a:rPr>
              <a:t>Навука</a:t>
            </a:r>
            <a:r>
              <a:rPr lang="ru-RU" sz="1400" b="1" dirty="0" smtClean="0">
                <a:solidFill>
                  <a:srgbClr val="008282"/>
                </a:solidFill>
                <a:cs typeface="Arial Unicode MS" charset="0"/>
              </a:rPr>
              <a:t> </a:t>
            </a:r>
            <a:r>
              <a:rPr lang="ru-RU" sz="1400" b="1" dirty="0" err="1" smtClean="0">
                <a:solidFill>
                  <a:srgbClr val="008282"/>
                </a:solidFill>
                <a:cs typeface="Arial Unicode MS" charset="0"/>
              </a:rPr>
              <a:t>і</a:t>
            </a:r>
            <a:r>
              <a:rPr lang="ru-RU" sz="1400" b="1" dirty="0" smtClean="0">
                <a:solidFill>
                  <a:srgbClr val="008282"/>
                </a:solidFill>
                <a:cs typeface="Arial Unicode MS" charset="0"/>
              </a:rPr>
              <a:t>  </a:t>
            </a:r>
            <a:r>
              <a:rPr lang="ru-RU" sz="1400" b="1" dirty="0" err="1" smtClean="0">
                <a:solidFill>
                  <a:srgbClr val="008282"/>
                </a:solidFill>
                <a:cs typeface="Arial Unicode MS" charset="0"/>
              </a:rPr>
              <a:t>тэхніка</a:t>
            </a:r>
            <a:r>
              <a:rPr lang="ru-RU" sz="1400" b="1" dirty="0" smtClean="0">
                <a:solidFill>
                  <a:srgbClr val="008282"/>
                </a:solidFill>
                <a:cs typeface="Arial Unicode MS" charset="0"/>
              </a:rPr>
              <a:t>, 1993. 336 с.</a:t>
            </a:r>
          </a:p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1400" b="1" dirty="0" smtClean="0">
                <a:solidFill>
                  <a:srgbClr val="006B6B"/>
                </a:solidFill>
                <a:cs typeface="Arial Unicode MS" charset="0"/>
                <a:hlinkClick r:id="rId4"/>
              </a:rPr>
              <a:t>www.jivebelarus.net</a:t>
            </a:r>
            <a:r>
              <a:rPr lang="en-CA" sz="1400" b="1" dirty="0" smtClean="0">
                <a:solidFill>
                  <a:srgbClr val="006B6B"/>
                </a:solidFill>
                <a:cs typeface="Arial Unicode MS" charset="0"/>
              </a:rPr>
              <a:t>; </a:t>
            </a:r>
            <a:r>
              <a:rPr lang="en-CA" sz="1400" b="1" dirty="0" smtClean="0">
                <a:solidFill>
                  <a:srgbClr val="006B6B"/>
                </a:solidFill>
                <a:cs typeface="Arial Unicode MS" charset="0"/>
                <a:hlinkClick r:id="rId5"/>
              </a:rPr>
              <a:t>www.belarus.nemiga.info</a:t>
            </a:r>
            <a:r>
              <a:rPr lang="en-CA" sz="1400" b="1" dirty="0" smtClean="0">
                <a:solidFill>
                  <a:srgbClr val="006B6B"/>
                </a:solidFill>
                <a:cs typeface="Arial Unicode MS" charset="0"/>
              </a:rPr>
              <a:t>; </a:t>
            </a:r>
            <a:r>
              <a:rPr lang="en-CA" sz="1400" b="1" dirty="0" smtClean="0">
                <a:solidFill>
                  <a:srgbClr val="006B6B"/>
                </a:solidFill>
                <a:cs typeface="Arial Unicode MS" charset="0"/>
                <a:hlinkClick r:id="rId6"/>
              </a:rPr>
              <a:t>www.shlachta.io.ua</a:t>
            </a:r>
            <a:r>
              <a:rPr lang="en-CA" sz="1400" b="1" dirty="0" smtClean="0">
                <a:solidFill>
                  <a:srgbClr val="006B6B"/>
                </a:solidFill>
                <a:cs typeface="Arial Unicode MS" charset="0"/>
              </a:rPr>
              <a:t>; </a:t>
            </a:r>
            <a:r>
              <a:rPr lang="en-CA" sz="1400" b="1" dirty="0" smtClean="0">
                <a:solidFill>
                  <a:srgbClr val="006B6B"/>
                </a:solidFill>
                <a:cs typeface="Arial Unicode MS" charset="0"/>
                <a:hlinkClick r:id="rId7"/>
              </a:rPr>
              <a:t>www.pinakoteka.zascianek.pl</a:t>
            </a:r>
            <a:r>
              <a:rPr lang="en-CA" sz="1400" b="1" dirty="0" smtClean="0">
                <a:solidFill>
                  <a:srgbClr val="006B6B"/>
                </a:solidFill>
                <a:cs typeface="Arial Unicode MS" charset="0"/>
              </a:rPr>
              <a:t>; </a:t>
            </a:r>
            <a:endParaRPr lang="en-CA" sz="1400" b="1" dirty="0">
              <a:solidFill>
                <a:srgbClr val="006B6B"/>
              </a:solidFill>
              <a:cs typeface="Arial Unicode MS" charset="0"/>
            </a:endParaRPr>
          </a:p>
        </p:txBody>
      </p:sp>
      <p:pic>
        <p:nvPicPr>
          <p:cNvPr id="36870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92172" y="4967288"/>
            <a:ext cx="1008062" cy="10795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8" name="Slide Number Placeholder 7"/>
          <p:cNvSpPr>
            <a:spLocks noGrp="1"/>
          </p:cNvSpPr>
          <p:nvPr>
            <p:ph type="sldNum" idx="12"/>
          </p:nvPr>
        </p:nvSpPr>
        <p:spPr>
          <a:xfrm>
            <a:off x="7164387" y="6037262"/>
            <a:ext cx="2260600" cy="442913"/>
          </a:xfrm>
        </p:spPr>
        <p:txBody>
          <a:bodyPr/>
          <a:lstStyle/>
          <a:p>
            <a:fld id="{F2606360-0250-4C50-BBC2-AD37DDC789E6}" type="slidenum">
              <a:rPr lang="en-CA" sz="1000" smtClean="0">
                <a:solidFill>
                  <a:srgbClr val="006B6B"/>
                </a:solidFill>
              </a:rPr>
              <a:pPr/>
              <a:t>28</a:t>
            </a:fld>
            <a:endParaRPr lang="en-CA" sz="1000" dirty="0">
              <a:solidFill>
                <a:srgbClr val="006B6B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6597</TotalTime>
  <Words>1175</Words>
  <Application>Microsoft Office PowerPoint</Application>
  <PresentationFormat>Custom</PresentationFormat>
  <Paragraphs>275</Paragraphs>
  <Slides>28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 Бібліятэка слайдаў “БEЛАРУСЬ НАЗАЎСЁДЫ” Слайд-серыя №4  ЗАМКІ БЕЛАРУСІ           Часопіс “САКАВІК”, www.sakavik.net          Праект “РАЗАМ”, май 2014 </vt:lpstr>
      <vt:lpstr>УВОДЗІНЫ ПРА ЗАМКІ</vt:lpstr>
      <vt:lpstr>НАВАГРАДСКІ ЗАМАК (г. Наваградак, Гродзенская вобласьць)</vt:lpstr>
      <vt:lpstr>КАМЯНЕЦ. БЕЛАЯ ВЕЖА</vt:lpstr>
      <vt:lpstr>КРЭЎСКІ ЗАМАК  (в. Крэва, Смаргонскі раён, Гродзенская вобласьць)</vt:lpstr>
      <vt:lpstr>ЛІДСКІ ЗАМАК  (Лідскі  раён, Гродзенская вобласьць)</vt:lpstr>
      <vt:lpstr>ВІЦЕБСКІ ЗАМАК</vt:lpstr>
      <vt:lpstr>СТАРЫ ЗАМАК. ГРОДНА (1)</vt:lpstr>
      <vt:lpstr>СТАРЫ ЗАМАК. ГРОДНА (2)</vt:lpstr>
      <vt:lpstr>ГЕРАНЁНЫ  (Іўеўскі раён, Гродзенская вобласьць)</vt:lpstr>
      <vt:lpstr>МЯДЗЕЛЬСКІ ЗАМАК</vt:lpstr>
      <vt:lpstr>ГАЛЬШАНСКІ ЗАМАК</vt:lpstr>
      <vt:lpstr>КОЙДАНАЎСКІ ЗАМАК</vt:lpstr>
      <vt:lpstr>ІКАЗЬНЕНСКІ ЗАМАК</vt:lpstr>
      <vt:lpstr>МІРСКІ ЗАМАК (Карэліцкі раён, Гродзенская вобласьць)</vt:lpstr>
      <vt:lpstr>БЫХАЎСКІ ЗАМАК  (Быхаў, Магілёўская вобласьць)</vt:lpstr>
      <vt:lpstr>НЯСЬВІЖ (Нясьвіжскі раён, Мінская вобласьць)</vt:lpstr>
      <vt:lpstr>ЗАСЛАЎСКІ ЗАМАК</vt:lpstr>
      <vt:lpstr>СМАЛЯНСКІ ЗАМАК</vt:lpstr>
      <vt:lpstr>ВЫСОКАЎСКІ ЗАМАК</vt:lpstr>
      <vt:lpstr>НОВЫ ЗАМАК. ГРОДНА</vt:lpstr>
      <vt:lpstr>ЛЮБЧАНСКІ ЗАМАК</vt:lpstr>
      <vt:lpstr>ПІШЧАЛАЎСКІ ЗАМАК-ТУРМА</vt:lpstr>
      <vt:lpstr>ГАЙЦЮНІШКІ. Дом-крэпасьць.</vt:lpstr>
      <vt:lpstr>АБАРОНЧАЯ ЦАРКВА Ў МУРАВАНЦЫ</vt:lpstr>
      <vt:lpstr>АБАРОНЧАЯ ЦАРКВА Ў СЫНКАВІЧАХ</vt:lpstr>
      <vt:lpstr> АБАРОНЧЫ КАСЬЦЁЛ У КАМАЯХ</vt:lpstr>
      <vt:lpstr>Бібліятэка слайдаў “БЕЛАРУСЬ НАЗАЎСЁДЫ”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Бібліятэка слайдаў “БEЛАРУСЬ НАЗАЎСЁДЫ” Слайд-серыя №3     БЕЛАРУСЫ Ў ЧАСЫ ВЯЛІКАГА КНЯСТВА ЛІТОЎСКАГА 1236-1791   Часопіс “САКАВІК”, www.sakavik.net    праект “РАЗАМ”, сьнежань 2013</dc:title>
  <dc:creator>Peter</dc:creator>
  <cp:lastModifiedBy>Peter</cp:lastModifiedBy>
  <cp:revision>554</cp:revision>
  <cp:lastPrinted>1601-01-01T00:00:00Z</cp:lastPrinted>
  <dcterms:created xsi:type="dcterms:W3CDTF">2013-10-20T22:21:46Z</dcterms:created>
  <dcterms:modified xsi:type="dcterms:W3CDTF">2015-04-11T20:53:42Z</dcterms:modified>
</cp:coreProperties>
</file>