
<file path=[Content_Types].xml><?xml version="1.0" encoding="utf-8"?>
<Types xmlns="http://schemas.openxmlformats.org/package/2006/content-types">
  <Default Extension="docx" ContentType="application/vnd.openxmlformats-officedocument.wordprocessingml.documen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5"/>
  </p:notesMasterIdLst>
  <p:sldIdLst>
    <p:sldId id="256" r:id="rId2"/>
    <p:sldId id="261" r:id="rId3"/>
    <p:sldId id="258" r:id="rId4"/>
    <p:sldId id="271" r:id="rId5"/>
    <p:sldId id="259" r:id="rId6"/>
    <p:sldId id="273" r:id="rId7"/>
    <p:sldId id="286" r:id="rId8"/>
    <p:sldId id="281" r:id="rId9"/>
    <p:sldId id="287" r:id="rId10"/>
    <p:sldId id="297" r:id="rId11"/>
    <p:sldId id="289" r:id="rId12"/>
    <p:sldId id="290" r:id="rId13"/>
    <p:sldId id="291" r:id="rId14"/>
    <p:sldId id="292" r:id="rId15"/>
    <p:sldId id="293" r:id="rId16"/>
    <p:sldId id="288" r:id="rId17"/>
    <p:sldId id="263" r:id="rId18"/>
    <p:sldId id="260" r:id="rId19"/>
    <p:sldId id="294" r:id="rId20"/>
    <p:sldId id="295" r:id="rId21"/>
    <p:sldId id="296" r:id="rId22"/>
    <p:sldId id="272"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otra Murzionak" initials="PM" lastIdx="1" clrIdx="0">
    <p:extLst>
      <p:ext uri="{19B8F6BF-5375-455C-9EA6-DF929625EA0E}">
        <p15:presenceInfo xmlns:p15="http://schemas.microsoft.com/office/powerpoint/2012/main" userId="aff568da5893e31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2BEE0-5B06-4EFF-8AB4-2FFE872642AE}" type="datetimeFigureOut">
              <a:rPr lang="en-US" smtClean="0"/>
              <a:t>3/26/2024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F516C1-7DE9-439A-B271-9D63E7031F16}" type="slidenum">
              <a:rPr lang="en-US" smtClean="0"/>
              <a:t>‹#›</a:t>
            </a:fld>
            <a:endParaRPr lang="en-US"/>
          </a:p>
        </p:txBody>
      </p:sp>
    </p:spTree>
    <p:extLst>
      <p:ext uri="{BB962C8B-B14F-4D97-AF65-F5344CB8AC3E}">
        <p14:creationId xmlns:p14="http://schemas.microsoft.com/office/powerpoint/2010/main" val="2321423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CB396-8112-4773-866F-651AAB86C5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1D9499-1C5E-4E39-A2A5-3472B67CA1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FA881C-8FFB-43CE-88CB-0A1455ACC859}"/>
              </a:ext>
            </a:extLst>
          </p:cNvPr>
          <p:cNvSpPr>
            <a:spLocks noGrp="1"/>
          </p:cNvSpPr>
          <p:nvPr>
            <p:ph type="dt" sz="half" idx="10"/>
          </p:nvPr>
        </p:nvSpPr>
        <p:spPr/>
        <p:txBody>
          <a:bodyPr/>
          <a:lstStyle/>
          <a:p>
            <a:fld id="{7C58729D-5AC5-411A-BF79-A3EC9479AA15}" type="datetime1">
              <a:rPr lang="en-US" smtClean="0"/>
              <a:t>3/26/2024</a:t>
            </a:fld>
            <a:endParaRPr lang="en-US"/>
          </a:p>
        </p:txBody>
      </p:sp>
      <p:sp>
        <p:nvSpPr>
          <p:cNvPr id="5" name="Footer Placeholder 4">
            <a:extLst>
              <a:ext uri="{FF2B5EF4-FFF2-40B4-BE49-F238E27FC236}">
                <a16:creationId xmlns:a16="http://schemas.microsoft.com/office/drawing/2014/main" id="{0EE0FCDF-4E9C-487C-903F-7FE4B1A18E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3C1A3-209D-4066-9782-E9D736ACF2B5}"/>
              </a:ext>
            </a:extLst>
          </p:cNvPr>
          <p:cNvSpPr>
            <a:spLocks noGrp="1"/>
          </p:cNvSpPr>
          <p:nvPr>
            <p:ph type="sldNum" sz="quarter" idx="12"/>
          </p:nvPr>
        </p:nvSpPr>
        <p:spPr/>
        <p:txBody>
          <a:bodyPr/>
          <a:lstStyle/>
          <a:p>
            <a:fld id="{68B73580-C5BD-4863-80B6-FC58A63FED4B}" type="slidenum">
              <a:rPr lang="en-US" smtClean="0"/>
              <a:t>‹#›</a:t>
            </a:fld>
            <a:endParaRPr lang="en-US"/>
          </a:p>
        </p:txBody>
      </p:sp>
    </p:spTree>
    <p:extLst>
      <p:ext uri="{BB962C8B-B14F-4D97-AF65-F5344CB8AC3E}">
        <p14:creationId xmlns:p14="http://schemas.microsoft.com/office/powerpoint/2010/main" val="3097505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438A0-A57C-48D9-AAF8-4BADF4745A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E59E6F-4B3C-4B13-9567-A7771F6D12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37D749-CADB-4BD0-80AA-658D550DCC53}"/>
              </a:ext>
            </a:extLst>
          </p:cNvPr>
          <p:cNvSpPr>
            <a:spLocks noGrp="1"/>
          </p:cNvSpPr>
          <p:nvPr>
            <p:ph type="dt" sz="half" idx="10"/>
          </p:nvPr>
        </p:nvSpPr>
        <p:spPr/>
        <p:txBody>
          <a:bodyPr/>
          <a:lstStyle/>
          <a:p>
            <a:fld id="{44CBF960-85A7-4F1E-A685-703757C48A9E}" type="datetime1">
              <a:rPr lang="en-US" smtClean="0"/>
              <a:t>3/26/2024</a:t>
            </a:fld>
            <a:endParaRPr lang="en-US"/>
          </a:p>
        </p:txBody>
      </p:sp>
      <p:sp>
        <p:nvSpPr>
          <p:cNvPr id="5" name="Footer Placeholder 4">
            <a:extLst>
              <a:ext uri="{FF2B5EF4-FFF2-40B4-BE49-F238E27FC236}">
                <a16:creationId xmlns:a16="http://schemas.microsoft.com/office/drawing/2014/main" id="{1B8EEC8E-7C26-419F-BDC3-43BEC60238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12DED4-5C1C-4E94-A8C6-2FECEF8A0561}"/>
              </a:ext>
            </a:extLst>
          </p:cNvPr>
          <p:cNvSpPr>
            <a:spLocks noGrp="1"/>
          </p:cNvSpPr>
          <p:nvPr>
            <p:ph type="sldNum" sz="quarter" idx="12"/>
          </p:nvPr>
        </p:nvSpPr>
        <p:spPr/>
        <p:txBody>
          <a:bodyPr/>
          <a:lstStyle/>
          <a:p>
            <a:fld id="{68B73580-C5BD-4863-80B6-FC58A63FED4B}" type="slidenum">
              <a:rPr lang="en-US" smtClean="0"/>
              <a:t>‹#›</a:t>
            </a:fld>
            <a:endParaRPr lang="en-US"/>
          </a:p>
        </p:txBody>
      </p:sp>
    </p:spTree>
    <p:extLst>
      <p:ext uri="{BB962C8B-B14F-4D97-AF65-F5344CB8AC3E}">
        <p14:creationId xmlns:p14="http://schemas.microsoft.com/office/powerpoint/2010/main" val="1852547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92F05-A5B5-4241-A61C-DB1BB18247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885078-96E2-469E-9042-AD69FCEBA0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B92DF2-2211-45E6-AEF3-DA6C9D8B296A}"/>
              </a:ext>
            </a:extLst>
          </p:cNvPr>
          <p:cNvSpPr>
            <a:spLocks noGrp="1"/>
          </p:cNvSpPr>
          <p:nvPr>
            <p:ph type="dt" sz="half" idx="10"/>
          </p:nvPr>
        </p:nvSpPr>
        <p:spPr/>
        <p:txBody>
          <a:bodyPr/>
          <a:lstStyle/>
          <a:p>
            <a:fld id="{9785C90E-C530-4953-AC91-331B54099534}" type="datetime1">
              <a:rPr lang="en-US" smtClean="0"/>
              <a:t>3/26/2024</a:t>
            </a:fld>
            <a:endParaRPr lang="en-US"/>
          </a:p>
        </p:txBody>
      </p:sp>
      <p:sp>
        <p:nvSpPr>
          <p:cNvPr id="5" name="Footer Placeholder 4">
            <a:extLst>
              <a:ext uri="{FF2B5EF4-FFF2-40B4-BE49-F238E27FC236}">
                <a16:creationId xmlns:a16="http://schemas.microsoft.com/office/drawing/2014/main" id="{EDF7994F-951B-4ECE-84B3-9BF6C99D3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D9E1DB-561D-4165-905B-6F78458E1B75}"/>
              </a:ext>
            </a:extLst>
          </p:cNvPr>
          <p:cNvSpPr>
            <a:spLocks noGrp="1"/>
          </p:cNvSpPr>
          <p:nvPr>
            <p:ph type="sldNum" sz="quarter" idx="12"/>
          </p:nvPr>
        </p:nvSpPr>
        <p:spPr/>
        <p:txBody>
          <a:bodyPr/>
          <a:lstStyle/>
          <a:p>
            <a:fld id="{68B73580-C5BD-4863-80B6-FC58A63FED4B}" type="slidenum">
              <a:rPr lang="en-US" smtClean="0"/>
              <a:t>‹#›</a:t>
            </a:fld>
            <a:endParaRPr lang="en-US"/>
          </a:p>
        </p:txBody>
      </p:sp>
    </p:spTree>
    <p:extLst>
      <p:ext uri="{BB962C8B-B14F-4D97-AF65-F5344CB8AC3E}">
        <p14:creationId xmlns:p14="http://schemas.microsoft.com/office/powerpoint/2010/main" val="1654729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6D6BF-6E2E-41C7-8284-9551A24F3D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553766-D7DE-4632-8282-65F92FDBE2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E737A4-19AE-4B14-9AAD-7584EFDC89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F46E64-8623-4A9E-A8B8-BF8CE5226EF9}"/>
              </a:ext>
            </a:extLst>
          </p:cNvPr>
          <p:cNvSpPr>
            <a:spLocks noGrp="1"/>
          </p:cNvSpPr>
          <p:nvPr>
            <p:ph type="dt" sz="half" idx="10"/>
          </p:nvPr>
        </p:nvSpPr>
        <p:spPr/>
        <p:txBody>
          <a:bodyPr/>
          <a:lstStyle/>
          <a:p>
            <a:fld id="{232CBC7C-D08B-4AE8-AF72-474DE4823BC0}" type="datetime1">
              <a:rPr lang="en-US" smtClean="0"/>
              <a:t>3/26/2024</a:t>
            </a:fld>
            <a:endParaRPr lang="en-US"/>
          </a:p>
        </p:txBody>
      </p:sp>
      <p:sp>
        <p:nvSpPr>
          <p:cNvPr id="6" name="Footer Placeholder 5">
            <a:extLst>
              <a:ext uri="{FF2B5EF4-FFF2-40B4-BE49-F238E27FC236}">
                <a16:creationId xmlns:a16="http://schemas.microsoft.com/office/drawing/2014/main" id="{F0976BE7-83E5-4319-B8A2-B26275082D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A81199-5E45-4E45-882E-2CE003AB4B04}"/>
              </a:ext>
            </a:extLst>
          </p:cNvPr>
          <p:cNvSpPr>
            <a:spLocks noGrp="1"/>
          </p:cNvSpPr>
          <p:nvPr>
            <p:ph type="sldNum" sz="quarter" idx="12"/>
          </p:nvPr>
        </p:nvSpPr>
        <p:spPr/>
        <p:txBody>
          <a:bodyPr/>
          <a:lstStyle/>
          <a:p>
            <a:fld id="{68B73580-C5BD-4863-80B6-FC58A63FED4B}" type="slidenum">
              <a:rPr lang="en-US" smtClean="0"/>
              <a:t>‹#›</a:t>
            </a:fld>
            <a:endParaRPr lang="en-US"/>
          </a:p>
        </p:txBody>
      </p:sp>
    </p:spTree>
    <p:extLst>
      <p:ext uri="{BB962C8B-B14F-4D97-AF65-F5344CB8AC3E}">
        <p14:creationId xmlns:p14="http://schemas.microsoft.com/office/powerpoint/2010/main" val="3188656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0D56A-69B4-4111-9D8B-65CB98D320A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A8E54C-1761-4C52-A4C3-88FE93BD3D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D0A796-8F9F-46EC-83D4-D399C66669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341E3A-4984-4777-9078-427859A0FA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0620E6-E3C0-4B85-89B2-C93DA6B7C3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23B950-184D-4D30-8FC6-F8B1DA080B7B}"/>
              </a:ext>
            </a:extLst>
          </p:cNvPr>
          <p:cNvSpPr>
            <a:spLocks noGrp="1"/>
          </p:cNvSpPr>
          <p:nvPr>
            <p:ph type="dt" sz="half" idx="10"/>
          </p:nvPr>
        </p:nvSpPr>
        <p:spPr/>
        <p:txBody>
          <a:bodyPr/>
          <a:lstStyle/>
          <a:p>
            <a:fld id="{19E3ED9B-96A2-4252-8117-F78378B40C89}" type="datetime1">
              <a:rPr lang="en-US" smtClean="0"/>
              <a:t>3/26/2024</a:t>
            </a:fld>
            <a:endParaRPr lang="en-US"/>
          </a:p>
        </p:txBody>
      </p:sp>
      <p:sp>
        <p:nvSpPr>
          <p:cNvPr id="8" name="Footer Placeholder 7">
            <a:extLst>
              <a:ext uri="{FF2B5EF4-FFF2-40B4-BE49-F238E27FC236}">
                <a16:creationId xmlns:a16="http://schemas.microsoft.com/office/drawing/2014/main" id="{FDBCEB3F-1B22-4AFF-9C88-4FBA5BE19EA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AD15A2-4A8D-4635-ADFD-13F544A24FCB}"/>
              </a:ext>
            </a:extLst>
          </p:cNvPr>
          <p:cNvSpPr>
            <a:spLocks noGrp="1"/>
          </p:cNvSpPr>
          <p:nvPr>
            <p:ph type="sldNum" sz="quarter" idx="12"/>
          </p:nvPr>
        </p:nvSpPr>
        <p:spPr/>
        <p:txBody>
          <a:bodyPr/>
          <a:lstStyle/>
          <a:p>
            <a:fld id="{68B73580-C5BD-4863-80B6-FC58A63FED4B}" type="slidenum">
              <a:rPr lang="en-US" smtClean="0"/>
              <a:t>‹#›</a:t>
            </a:fld>
            <a:endParaRPr lang="en-US"/>
          </a:p>
        </p:txBody>
      </p:sp>
    </p:spTree>
    <p:extLst>
      <p:ext uri="{BB962C8B-B14F-4D97-AF65-F5344CB8AC3E}">
        <p14:creationId xmlns:p14="http://schemas.microsoft.com/office/powerpoint/2010/main" val="838307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0AC65-F5CF-4AFF-8E64-0EE5CA6104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A1AD9EC-F71A-4E87-AF4A-BA294AE46CEA}"/>
              </a:ext>
            </a:extLst>
          </p:cNvPr>
          <p:cNvSpPr>
            <a:spLocks noGrp="1"/>
          </p:cNvSpPr>
          <p:nvPr>
            <p:ph type="dt" sz="half" idx="10"/>
          </p:nvPr>
        </p:nvSpPr>
        <p:spPr/>
        <p:txBody>
          <a:bodyPr/>
          <a:lstStyle/>
          <a:p>
            <a:fld id="{6C2DCFC3-D33B-4626-9BE2-261F0E49747A}" type="datetime1">
              <a:rPr lang="en-US" smtClean="0"/>
              <a:t>3/26/2024</a:t>
            </a:fld>
            <a:endParaRPr lang="en-US"/>
          </a:p>
        </p:txBody>
      </p:sp>
      <p:sp>
        <p:nvSpPr>
          <p:cNvPr id="4" name="Footer Placeholder 3">
            <a:extLst>
              <a:ext uri="{FF2B5EF4-FFF2-40B4-BE49-F238E27FC236}">
                <a16:creationId xmlns:a16="http://schemas.microsoft.com/office/drawing/2014/main" id="{D7FF78C7-0329-4962-A740-94B97CA477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86A7C2-0656-49A4-8E24-78B6AC9E1371}"/>
              </a:ext>
            </a:extLst>
          </p:cNvPr>
          <p:cNvSpPr>
            <a:spLocks noGrp="1"/>
          </p:cNvSpPr>
          <p:nvPr>
            <p:ph type="sldNum" sz="quarter" idx="12"/>
          </p:nvPr>
        </p:nvSpPr>
        <p:spPr/>
        <p:txBody>
          <a:bodyPr/>
          <a:lstStyle/>
          <a:p>
            <a:fld id="{68B73580-C5BD-4863-80B6-FC58A63FED4B}" type="slidenum">
              <a:rPr lang="en-US" smtClean="0"/>
              <a:t>‹#›</a:t>
            </a:fld>
            <a:endParaRPr lang="en-US"/>
          </a:p>
        </p:txBody>
      </p:sp>
    </p:spTree>
    <p:extLst>
      <p:ext uri="{BB962C8B-B14F-4D97-AF65-F5344CB8AC3E}">
        <p14:creationId xmlns:p14="http://schemas.microsoft.com/office/powerpoint/2010/main" val="2456239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5CED10-9C67-43CB-ABD0-C75E681A9802}"/>
              </a:ext>
            </a:extLst>
          </p:cNvPr>
          <p:cNvSpPr>
            <a:spLocks noGrp="1"/>
          </p:cNvSpPr>
          <p:nvPr>
            <p:ph type="dt" sz="half" idx="10"/>
          </p:nvPr>
        </p:nvSpPr>
        <p:spPr/>
        <p:txBody>
          <a:bodyPr/>
          <a:lstStyle/>
          <a:p>
            <a:fld id="{AFD989ED-5595-44F1-9BF9-AFA5B0AE64A5}" type="datetime1">
              <a:rPr lang="en-US" smtClean="0"/>
              <a:t>3/26/2024</a:t>
            </a:fld>
            <a:endParaRPr lang="en-US"/>
          </a:p>
        </p:txBody>
      </p:sp>
      <p:sp>
        <p:nvSpPr>
          <p:cNvPr id="3" name="Footer Placeholder 2">
            <a:extLst>
              <a:ext uri="{FF2B5EF4-FFF2-40B4-BE49-F238E27FC236}">
                <a16:creationId xmlns:a16="http://schemas.microsoft.com/office/drawing/2014/main" id="{BFBCADC2-BC35-432A-8CDF-ABC5F1ED87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E99678-35EC-4A06-8DC1-D49BD686DD8B}"/>
              </a:ext>
            </a:extLst>
          </p:cNvPr>
          <p:cNvSpPr>
            <a:spLocks noGrp="1"/>
          </p:cNvSpPr>
          <p:nvPr>
            <p:ph type="sldNum" sz="quarter" idx="12"/>
          </p:nvPr>
        </p:nvSpPr>
        <p:spPr/>
        <p:txBody>
          <a:bodyPr/>
          <a:lstStyle/>
          <a:p>
            <a:fld id="{68B73580-C5BD-4863-80B6-FC58A63FED4B}" type="slidenum">
              <a:rPr lang="en-US" smtClean="0"/>
              <a:t>‹#›</a:t>
            </a:fld>
            <a:endParaRPr lang="en-US"/>
          </a:p>
        </p:txBody>
      </p:sp>
    </p:spTree>
    <p:extLst>
      <p:ext uri="{BB962C8B-B14F-4D97-AF65-F5344CB8AC3E}">
        <p14:creationId xmlns:p14="http://schemas.microsoft.com/office/powerpoint/2010/main" val="1595270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56FFC-DF0F-4350-846A-182122CEC1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6448E6-4067-4087-A348-8D13433EB5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962C4C-1922-4981-AF27-1472252A33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89ED29-86FF-4BE6-88E8-321655DFF96F}"/>
              </a:ext>
            </a:extLst>
          </p:cNvPr>
          <p:cNvSpPr>
            <a:spLocks noGrp="1"/>
          </p:cNvSpPr>
          <p:nvPr>
            <p:ph type="dt" sz="half" idx="10"/>
          </p:nvPr>
        </p:nvSpPr>
        <p:spPr/>
        <p:txBody>
          <a:bodyPr/>
          <a:lstStyle/>
          <a:p>
            <a:fld id="{FB1CEA4D-7ED6-41A9-A160-099BC309C163}" type="datetime1">
              <a:rPr lang="en-US" smtClean="0"/>
              <a:t>3/26/2024</a:t>
            </a:fld>
            <a:endParaRPr lang="en-US"/>
          </a:p>
        </p:txBody>
      </p:sp>
      <p:sp>
        <p:nvSpPr>
          <p:cNvPr id="6" name="Footer Placeholder 5">
            <a:extLst>
              <a:ext uri="{FF2B5EF4-FFF2-40B4-BE49-F238E27FC236}">
                <a16:creationId xmlns:a16="http://schemas.microsoft.com/office/drawing/2014/main" id="{B85F7E44-1004-4601-A862-4DA0B3AF88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60C966-6DA4-4D13-AF02-96061D8155B8}"/>
              </a:ext>
            </a:extLst>
          </p:cNvPr>
          <p:cNvSpPr>
            <a:spLocks noGrp="1"/>
          </p:cNvSpPr>
          <p:nvPr>
            <p:ph type="sldNum" sz="quarter" idx="12"/>
          </p:nvPr>
        </p:nvSpPr>
        <p:spPr/>
        <p:txBody>
          <a:bodyPr/>
          <a:lstStyle/>
          <a:p>
            <a:fld id="{68B73580-C5BD-4863-80B6-FC58A63FED4B}" type="slidenum">
              <a:rPr lang="en-US" smtClean="0"/>
              <a:t>‹#›</a:t>
            </a:fld>
            <a:endParaRPr lang="en-US"/>
          </a:p>
        </p:txBody>
      </p:sp>
    </p:spTree>
    <p:extLst>
      <p:ext uri="{BB962C8B-B14F-4D97-AF65-F5344CB8AC3E}">
        <p14:creationId xmlns:p14="http://schemas.microsoft.com/office/powerpoint/2010/main" val="2535306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84C8-DD73-4BFC-94C1-024A4C783C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FC833A-AB31-417D-9E82-5F7B5D4888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6D17C8-7C14-4369-8439-E5F188302F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7FB511-408C-4A5D-ADBC-A16EF8362683}"/>
              </a:ext>
            </a:extLst>
          </p:cNvPr>
          <p:cNvSpPr>
            <a:spLocks noGrp="1"/>
          </p:cNvSpPr>
          <p:nvPr>
            <p:ph type="dt" sz="half" idx="10"/>
          </p:nvPr>
        </p:nvSpPr>
        <p:spPr/>
        <p:txBody>
          <a:bodyPr/>
          <a:lstStyle/>
          <a:p>
            <a:fld id="{BCDBAF93-C5BE-41BB-8A3F-50A23EBD4F1F}" type="datetime1">
              <a:rPr lang="en-US" smtClean="0"/>
              <a:t>3/26/2024</a:t>
            </a:fld>
            <a:endParaRPr lang="en-US"/>
          </a:p>
        </p:txBody>
      </p:sp>
      <p:sp>
        <p:nvSpPr>
          <p:cNvPr id="6" name="Footer Placeholder 5">
            <a:extLst>
              <a:ext uri="{FF2B5EF4-FFF2-40B4-BE49-F238E27FC236}">
                <a16:creationId xmlns:a16="http://schemas.microsoft.com/office/drawing/2014/main" id="{BA5F51A6-B5E9-4D62-82F0-D26901037A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83B879-54BD-423A-AC0C-C322C5C6B9DA}"/>
              </a:ext>
            </a:extLst>
          </p:cNvPr>
          <p:cNvSpPr>
            <a:spLocks noGrp="1"/>
          </p:cNvSpPr>
          <p:nvPr>
            <p:ph type="sldNum" sz="quarter" idx="12"/>
          </p:nvPr>
        </p:nvSpPr>
        <p:spPr/>
        <p:txBody>
          <a:bodyPr/>
          <a:lstStyle/>
          <a:p>
            <a:fld id="{68B73580-C5BD-4863-80B6-FC58A63FED4B}" type="slidenum">
              <a:rPr lang="en-US" smtClean="0"/>
              <a:t>‹#›</a:t>
            </a:fld>
            <a:endParaRPr lang="en-US"/>
          </a:p>
        </p:txBody>
      </p:sp>
    </p:spTree>
    <p:extLst>
      <p:ext uri="{BB962C8B-B14F-4D97-AF65-F5344CB8AC3E}">
        <p14:creationId xmlns:p14="http://schemas.microsoft.com/office/powerpoint/2010/main" val="1675794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893D3-D690-4866-950F-7A78A7F7BE3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37E8DF-4EC7-4691-B05F-06B6257BE9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B1878-75CC-4FA5-AD71-5C88FF964B31}"/>
              </a:ext>
            </a:extLst>
          </p:cNvPr>
          <p:cNvSpPr>
            <a:spLocks noGrp="1"/>
          </p:cNvSpPr>
          <p:nvPr>
            <p:ph type="dt" sz="half" idx="10"/>
          </p:nvPr>
        </p:nvSpPr>
        <p:spPr/>
        <p:txBody>
          <a:bodyPr/>
          <a:lstStyle/>
          <a:p>
            <a:fld id="{83E33E34-233B-482C-8F5E-A30C27E16F08}" type="datetime1">
              <a:rPr lang="en-US" smtClean="0"/>
              <a:t>3/26/2024</a:t>
            </a:fld>
            <a:endParaRPr lang="en-US"/>
          </a:p>
        </p:txBody>
      </p:sp>
      <p:sp>
        <p:nvSpPr>
          <p:cNvPr id="5" name="Footer Placeholder 4">
            <a:extLst>
              <a:ext uri="{FF2B5EF4-FFF2-40B4-BE49-F238E27FC236}">
                <a16:creationId xmlns:a16="http://schemas.microsoft.com/office/drawing/2014/main" id="{9C79D0C0-CC8B-488D-A689-44DAD99F8B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9B29D7-058A-4219-9C39-75B77B8AFABB}"/>
              </a:ext>
            </a:extLst>
          </p:cNvPr>
          <p:cNvSpPr>
            <a:spLocks noGrp="1"/>
          </p:cNvSpPr>
          <p:nvPr>
            <p:ph type="sldNum" sz="quarter" idx="12"/>
          </p:nvPr>
        </p:nvSpPr>
        <p:spPr/>
        <p:txBody>
          <a:bodyPr/>
          <a:lstStyle/>
          <a:p>
            <a:fld id="{68B73580-C5BD-4863-80B6-FC58A63FED4B}" type="slidenum">
              <a:rPr lang="en-US" smtClean="0"/>
              <a:t>‹#›</a:t>
            </a:fld>
            <a:endParaRPr lang="en-US"/>
          </a:p>
        </p:txBody>
      </p:sp>
    </p:spTree>
    <p:extLst>
      <p:ext uri="{BB962C8B-B14F-4D97-AF65-F5344CB8AC3E}">
        <p14:creationId xmlns:p14="http://schemas.microsoft.com/office/powerpoint/2010/main" val="2494210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6AFDBD-2C0E-48EE-903B-DA59B25820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F053CC-D199-46F3-94CD-39D7F69213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73DB0A-5AE7-4442-BE73-31818AFBC5CE}"/>
              </a:ext>
            </a:extLst>
          </p:cNvPr>
          <p:cNvSpPr>
            <a:spLocks noGrp="1"/>
          </p:cNvSpPr>
          <p:nvPr>
            <p:ph type="dt" sz="half" idx="10"/>
          </p:nvPr>
        </p:nvSpPr>
        <p:spPr/>
        <p:txBody>
          <a:bodyPr/>
          <a:lstStyle/>
          <a:p>
            <a:fld id="{7AAFADB1-B048-42C6-9D8D-B58B940DE818}" type="datetime1">
              <a:rPr lang="en-US" smtClean="0"/>
              <a:t>3/26/2024</a:t>
            </a:fld>
            <a:endParaRPr lang="en-US"/>
          </a:p>
        </p:txBody>
      </p:sp>
      <p:sp>
        <p:nvSpPr>
          <p:cNvPr id="5" name="Footer Placeholder 4">
            <a:extLst>
              <a:ext uri="{FF2B5EF4-FFF2-40B4-BE49-F238E27FC236}">
                <a16:creationId xmlns:a16="http://schemas.microsoft.com/office/drawing/2014/main" id="{14AD52FB-04CC-455E-9584-1D22DF2A40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1A8229-B73B-4577-A614-93311CE3D671}"/>
              </a:ext>
            </a:extLst>
          </p:cNvPr>
          <p:cNvSpPr>
            <a:spLocks noGrp="1"/>
          </p:cNvSpPr>
          <p:nvPr>
            <p:ph type="sldNum" sz="quarter" idx="12"/>
          </p:nvPr>
        </p:nvSpPr>
        <p:spPr/>
        <p:txBody>
          <a:bodyPr/>
          <a:lstStyle/>
          <a:p>
            <a:fld id="{68B73580-C5BD-4863-80B6-FC58A63FED4B}" type="slidenum">
              <a:rPr lang="en-US" smtClean="0"/>
              <a:t>‹#›</a:t>
            </a:fld>
            <a:endParaRPr lang="en-US"/>
          </a:p>
        </p:txBody>
      </p:sp>
    </p:spTree>
    <p:extLst>
      <p:ext uri="{BB962C8B-B14F-4D97-AF65-F5344CB8AC3E}">
        <p14:creationId xmlns:p14="http://schemas.microsoft.com/office/powerpoint/2010/main" val="18614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0F2130-844E-4C36-855F-159EE0FA1E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536240-54F5-4E83-B567-65D45B4517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D449D9-D3CF-4113-B889-E8D2861D32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4F23F3-3682-4081-BD90-1DD2A5409182}" type="datetime1">
              <a:rPr lang="en-US" smtClean="0"/>
              <a:t>3/26/2024</a:t>
            </a:fld>
            <a:endParaRPr lang="en-US"/>
          </a:p>
        </p:txBody>
      </p:sp>
      <p:sp>
        <p:nvSpPr>
          <p:cNvPr id="5" name="Footer Placeholder 4">
            <a:extLst>
              <a:ext uri="{FF2B5EF4-FFF2-40B4-BE49-F238E27FC236}">
                <a16:creationId xmlns:a16="http://schemas.microsoft.com/office/drawing/2014/main" id="{2017673B-4829-4976-B813-6D9D3BA999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B99F42-934E-4106-83BD-8AFDD08013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B73580-C5BD-4863-80B6-FC58A63FED4B}" type="slidenum">
              <a:rPr lang="en-US" smtClean="0"/>
              <a:t>‹#›</a:t>
            </a:fld>
            <a:endParaRPr lang="en-US"/>
          </a:p>
        </p:txBody>
      </p:sp>
    </p:spTree>
    <p:extLst>
      <p:ext uri="{BB962C8B-B14F-4D97-AF65-F5344CB8AC3E}">
        <p14:creationId xmlns:p14="http://schemas.microsoft.com/office/powerpoint/2010/main" val="26153057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google.ca/url?sa=i&amp;source=imgres&amp;cd=&amp;cad=rja&amp;uact=8&amp;ved=0CAkQjRwwAGoVChMIveXh4oWxyAIVSx0-Ch2g7AYg&amp;url=https://en.wikipedia.org/wiki/Napoleon_Orda&amp;psig=AFQjCNG5veY5Ry2-q3plp92o6Hj8W1hXSQ&amp;ust=1444330832219996" TargetMode="Externa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padchyna.net/index.php?option=com_content&amp;view=article&amp;id=606&amp;Itemid=494" TargetMode="Externa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4E645-6BC2-4F3E-A5D5-0E7C18543633}"/>
              </a:ext>
            </a:extLst>
          </p:cNvPr>
          <p:cNvSpPr>
            <a:spLocks noGrp="1"/>
          </p:cNvSpPr>
          <p:nvPr>
            <p:ph type="ctrTitle"/>
          </p:nvPr>
        </p:nvSpPr>
        <p:spPr>
          <a:xfrm>
            <a:off x="595573" y="2371496"/>
            <a:ext cx="9530533" cy="1706635"/>
          </a:xfrm>
        </p:spPr>
        <p:txBody>
          <a:bodyPr>
            <a:noAutofit/>
          </a:bodyPr>
          <a:lstStyle/>
          <a:p>
            <a:br>
              <a:rPr lang="en-US" sz="2400" b="1" dirty="0">
                <a:latin typeface="Times New Roman" panose="02020603050405020304" pitchFamily="18" charset="0"/>
                <a:cs typeface="Times New Roman" panose="02020603050405020304" pitchFamily="18" charset="0"/>
              </a:rPr>
            </a:br>
            <a:br>
              <a:rPr lang="be-BY" sz="2400" b="1" dirty="0">
                <a:latin typeface="Times New Roman" panose="02020603050405020304" pitchFamily="18" charset="0"/>
                <a:cs typeface="Times New Roman" panose="02020603050405020304" pitchFamily="18" charset="0"/>
              </a:rPr>
            </a:br>
            <a:br>
              <a:rPr lang="be-BY" sz="2400" b="1" dirty="0">
                <a:latin typeface="Times New Roman" panose="02020603050405020304" pitchFamily="18" charset="0"/>
                <a:cs typeface="Times New Roman" panose="02020603050405020304" pitchFamily="18" charset="0"/>
              </a:rPr>
            </a:br>
            <a:br>
              <a:rPr lang="be-BY" sz="2400" b="1" dirty="0">
                <a:latin typeface="Times New Roman" panose="02020603050405020304" pitchFamily="18" charset="0"/>
                <a:cs typeface="Times New Roman" panose="02020603050405020304" pitchFamily="18" charset="0"/>
              </a:rPr>
            </a:br>
            <a:br>
              <a:rPr lang="be-BY" sz="2400" b="1" dirty="0">
                <a:latin typeface="Times New Roman" panose="02020603050405020304" pitchFamily="18" charset="0"/>
                <a:cs typeface="Times New Roman" panose="02020603050405020304" pitchFamily="18" charset="0"/>
              </a:rPr>
            </a:br>
            <a:br>
              <a:rPr lang="be-BY" sz="2400" b="1" dirty="0">
                <a:latin typeface="Times New Roman" panose="02020603050405020304" pitchFamily="18" charset="0"/>
                <a:cs typeface="Times New Roman" panose="02020603050405020304" pitchFamily="18" charset="0"/>
              </a:rPr>
            </a:br>
            <a:br>
              <a:rPr lang="be-BY" sz="2400" b="1" dirty="0">
                <a:latin typeface="Times New Roman" panose="02020603050405020304" pitchFamily="18" charset="0"/>
                <a:cs typeface="Times New Roman" panose="02020603050405020304" pitchFamily="18" charset="0"/>
              </a:rPr>
            </a:br>
            <a:br>
              <a:rPr lang="be-BY" sz="2400" b="1" dirty="0">
                <a:latin typeface="Times New Roman" panose="02020603050405020304" pitchFamily="18" charset="0"/>
                <a:cs typeface="Times New Roman" panose="02020603050405020304" pitchFamily="18" charset="0"/>
              </a:rPr>
            </a:br>
            <a:br>
              <a:rPr lang="be-BY" sz="2400" b="1" dirty="0">
                <a:latin typeface="Times New Roman" panose="02020603050405020304" pitchFamily="18" charset="0"/>
                <a:cs typeface="Times New Roman" panose="02020603050405020304" pitchFamily="18" charset="0"/>
              </a:rPr>
            </a:br>
            <a:r>
              <a:rPr lang="be-BY" sz="4000" b="1" dirty="0">
                <a:solidFill>
                  <a:srgbClr val="FF0000"/>
                </a:solidFill>
                <a:latin typeface="Times New Roman" panose="02020603050405020304" pitchFamily="18" charset="0"/>
                <a:cs typeface="Times New Roman" panose="02020603050405020304" pitchFamily="18" charset="0"/>
              </a:rPr>
              <a:t>Нацыянальны Д</a:t>
            </a:r>
            <a:r>
              <a:rPr kumimoji="0" lang="be-BY" sz="40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зень 25 САКАВІКА </a:t>
            </a:r>
            <a:br>
              <a:rPr kumimoji="0" lang="be-BY" sz="24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br>
            <a:r>
              <a:rPr lang="be-BY" sz="2400" b="1" i="1" dirty="0">
                <a:solidFill>
                  <a:srgbClr val="00B0F0"/>
                </a:solidFill>
                <a:latin typeface="Times New Roman" panose="02020603050405020304" pitchFamily="18" charset="0"/>
                <a:cs typeface="Times New Roman" panose="02020603050405020304" pitchFamily="18" charset="0"/>
              </a:rPr>
              <a:t>Атава, Сакавік</a:t>
            </a:r>
            <a:r>
              <a:rPr lang="en-US" sz="2400" b="1" i="1" dirty="0">
                <a:solidFill>
                  <a:srgbClr val="00B0F0"/>
                </a:solidFill>
                <a:latin typeface="Times New Roman" panose="02020603050405020304" pitchFamily="18" charset="0"/>
                <a:cs typeface="Times New Roman" panose="02020603050405020304" pitchFamily="18" charset="0"/>
              </a:rPr>
              <a:t> </a:t>
            </a:r>
            <a:r>
              <a:rPr lang="be-BY" sz="2400" b="1" i="1" dirty="0">
                <a:solidFill>
                  <a:srgbClr val="00B0F0"/>
                </a:solidFill>
                <a:latin typeface="Times New Roman" panose="02020603050405020304" pitchFamily="18" charset="0"/>
                <a:cs typeface="Times New Roman" panose="02020603050405020304" pitchFamily="18" charset="0"/>
              </a:rPr>
              <a:t>24</a:t>
            </a:r>
            <a:r>
              <a:rPr lang="en-US" sz="2400" b="1" i="1" dirty="0">
                <a:solidFill>
                  <a:srgbClr val="00B0F0"/>
                </a:solidFill>
                <a:latin typeface="Times New Roman" panose="02020603050405020304" pitchFamily="18" charset="0"/>
                <a:cs typeface="Times New Roman" panose="02020603050405020304" pitchFamily="18" charset="0"/>
              </a:rPr>
              <a:t>, 202</a:t>
            </a:r>
            <a:r>
              <a:rPr lang="be-BY" sz="2400" b="1" i="1" dirty="0">
                <a:solidFill>
                  <a:srgbClr val="00B0F0"/>
                </a:solidFill>
                <a:latin typeface="Times New Roman" panose="02020603050405020304" pitchFamily="18" charset="0"/>
                <a:cs typeface="Times New Roman" panose="02020603050405020304" pitchFamily="18" charset="0"/>
              </a:rPr>
              <a:t>4</a:t>
            </a:r>
            <a:br>
              <a:rPr lang="be-BY" sz="2400" b="1" i="1" dirty="0">
                <a:solidFill>
                  <a:srgbClr val="00B0F0"/>
                </a:solidFill>
                <a:latin typeface="Times New Roman" panose="02020603050405020304" pitchFamily="18" charset="0"/>
                <a:cs typeface="Times New Roman" panose="02020603050405020304" pitchFamily="18" charset="0"/>
              </a:rPr>
            </a:br>
            <a:br>
              <a:rPr lang="en-US" sz="800" dirty="0">
                <a:solidFill>
                  <a:srgbClr val="00B0F0"/>
                </a:solidFill>
              </a:rPr>
            </a:br>
            <a:endParaRPr lang="en-US" sz="2400" b="1" dirty="0">
              <a:solidFill>
                <a:srgbClr val="00B0F0"/>
              </a:solidFill>
              <a:latin typeface="Times New Roman" panose="02020603050405020304" pitchFamily="18" charset="0"/>
              <a:cs typeface="Times New Roman" panose="02020603050405020304" pitchFamily="18" charset="0"/>
            </a:endParaRPr>
          </a:p>
        </p:txBody>
      </p:sp>
      <p:pic>
        <p:nvPicPr>
          <p:cNvPr id="1025" name="Obraz 19" descr="Беларускі інстытут навукі й мастацтва ў Канадзе - Belarusian Institute of  Arts and Sciences, Canada">
            <a:extLst>
              <a:ext uri="{FF2B5EF4-FFF2-40B4-BE49-F238E27FC236}">
                <a16:creationId xmlns:a16="http://schemas.microsoft.com/office/drawing/2014/main" id="{F52CC912-BA35-4042-A6AD-82B52A3BE7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4509" y="457199"/>
            <a:ext cx="2040673" cy="204067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a:extLst>
              <a:ext uri="{FF2B5EF4-FFF2-40B4-BE49-F238E27FC236}">
                <a16:creationId xmlns:a16="http://schemas.microsoft.com/office/drawing/2014/main" id="{A6FCA007-B3AF-4788-88A3-F4A2D4FEB43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5121576-80F1-67AC-EB8E-86A599505FE6}"/>
              </a:ext>
            </a:extLst>
          </p:cNvPr>
          <p:cNvSpPr txBox="1"/>
          <p:nvPr/>
        </p:nvSpPr>
        <p:spPr>
          <a:xfrm>
            <a:off x="361118" y="4561037"/>
            <a:ext cx="1126273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be-BY" sz="3200" b="1" i="1" u="none" strike="noStrike" kern="1200" cap="none" spc="0" normalizeH="0" baseline="0" noProof="0" dirty="0">
                <a:ln>
                  <a:noFill/>
                </a:ln>
                <a:solidFill>
                  <a:srgbClr val="FF0000"/>
                </a:solidFill>
                <a:effectLst/>
                <a:uLnTx/>
                <a:uFillTx/>
                <a:latin typeface="Calibri" panose="020F0502020204030204"/>
                <a:ea typeface="+mn-ea"/>
                <a:cs typeface="+mn-cs"/>
              </a:rPr>
              <a:t>Ад беларускага этнаса да Беларускай Народнай Рэспублікі</a:t>
            </a:r>
            <a:endParaRPr kumimoji="0" lang="en-US" sz="3200" b="1" i="1" u="none" strike="noStrike" kern="1200" cap="none" spc="0" normalizeH="0" baseline="0" noProof="0" dirty="0">
              <a:ln>
                <a:noFill/>
              </a:ln>
              <a:solidFill>
                <a:srgbClr val="FF0000"/>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be-BY" sz="3200" b="1" i="1" u="none" strike="noStrike" kern="1200" cap="none" spc="0" normalizeH="0" baseline="0" noProof="0" dirty="0">
                <a:ln>
                  <a:noFill/>
                </a:ln>
                <a:solidFill>
                  <a:srgbClr val="00B0F0"/>
                </a:solidFill>
                <a:effectLst/>
                <a:uLnTx/>
                <a:uFillTx/>
                <a:latin typeface="Calibri" panose="020F0502020204030204"/>
                <a:ea typeface="+mn-ea"/>
                <a:cs typeface="+mn-cs"/>
              </a:rPr>
              <a:t>Пётра Мурзёнак</a:t>
            </a:r>
            <a:endParaRPr kumimoji="0" lang="en-US" sz="32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D9ADFCA2-4B82-3FE7-AD58-89D827921386}"/>
              </a:ext>
            </a:extLst>
          </p:cNvPr>
          <p:cNvSpPr txBox="1"/>
          <p:nvPr/>
        </p:nvSpPr>
        <p:spPr>
          <a:xfrm>
            <a:off x="1126273" y="816525"/>
            <a:ext cx="8787161"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e-BY" sz="2800" b="1" i="0" u="none" strike="noStrike" kern="1200" cap="none" spc="0" normalizeH="0" baseline="0" noProof="0" dirty="0">
                <a:ln>
                  <a:noFill/>
                </a:ln>
                <a:solidFill>
                  <a:srgbClr val="00B0F0"/>
                </a:solidFill>
                <a:effectLst/>
                <a:uLnTx/>
                <a:uFillTx/>
                <a:latin typeface="Times New Roman" panose="02020603050405020304" pitchFamily="18" charset="0"/>
                <a:ea typeface="+mn-ea"/>
                <a:cs typeface="Times New Roman" panose="02020603050405020304" pitchFamily="18" charset="0"/>
              </a:rPr>
              <a:t>Беларускі інстытут навукі і мастацтваў, Канада</a:t>
            </a:r>
            <a:endParaRPr kumimoji="0" lang="en-US" sz="2800" b="1" i="0" u="none" strike="noStrike" kern="1200" cap="none" spc="0" normalizeH="0" baseline="0" noProof="0" dirty="0">
              <a:ln>
                <a:noFill/>
              </a:ln>
              <a:solidFill>
                <a:srgbClr val="00B0F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B0F0"/>
                </a:solidFill>
                <a:effectLst/>
                <a:uLnTx/>
                <a:uFillTx/>
                <a:latin typeface="Times New Roman" panose="02020603050405020304" pitchFamily="18" charset="0"/>
                <a:ea typeface="+mn-ea"/>
                <a:cs typeface="Times New Roman" panose="02020603050405020304" pitchFamily="18" charset="0"/>
              </a:rPr>
              <a:t>Belarusian Institute of Arts and Sciences, Canada</a:t>
            </a:r>
          </a:p>
        </p:txBody>
      </p:sp>
    </p:spTree>
    <p:extLst>
      <p:ext uri="{BB962C8B-B14F-4D97-AF65-F5344CB8AC3E}">
        <p14:creationId xmlns:p14="http://schemas.microsoft.com/office/powerpoint/2010/main" val="2308477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7E160-7962-4F4F-B29D-6EA67C262D02}"/>
              </a:ext>
            </a:extLst>
          </p:cNvPr>
          <p:cNvSpPr>
            <a:spLocks noGrp="1"/>
          </p:cNvSpPr>
          <p:nvPr>
            <p:ph type="title"/>
          </p:nvPr>
        </p:nvSpPr>
        <p:spPr>
          <a:xfrm>
            <a:off x="838200" y="454736"/>
            <a:ext cx="10515600" cy="854075"/>
          </a:xfrm>
        </p:spPr>
        <p:txBody>
          <a:bodyPr>
            <a:noAutofit/>
          </a:bodyPr>
          <a:lstStyle/>
          <a:p>
            <a:pPr marL="0" marR="0" algn="ctr">
              <a:lnSpc>
                <a:spcPct val="115000"/>
              </a:lnSpc>
              <a:spcBef>
                <a:spcPts val="0"/>
              </a:spcBef>
              <a:spcAft>
                <a:spcPts val="0"/>
              </a:spcAft>
              <a:tabLst>
                <a:tab pos="1943100" algn="l"/>
              </a:tabLst>
            </a:pPr>
            <a:r>
              <a:rPr lang="be-BY"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Пра што пойдзе размова</a:t>
            </a:r>
            <a:br>
              <a:rPr lang="en-US" sz="20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250DD4F-EACA-4E8F-A0B8-1E28A915AA23}"/>
              </a:ext>
            </a:extLst>
          </p:cNvPr>
          <p:cNvSpPr>
            <a:spLocks noGrp="1"/>
          </p:cNvSpPr>
          <p:nvPr>
            <p:ph idx="1"/>
          </p:nvPr>
        </p:nvSpPr>
        <p:spPr>
          <a:xfrm>
            <a:off x="838200" y="1376446"/>
            <a:ext cx="10515600" cy="4351338"/>
          </a:xfrm>
        </p:spPr>
        <p:txBody>
          <a:bodyPr>
            <a:normAutofit/>
          </a:bodyPr>
          <a:lstStyle/>
          <a:p>
            <a:pPr marL="0" marR="0">
              <a:lnSpc>
                <a:spcPct val="107000"/>
              </a:lnSpc>
              <a:spcBef>
                <a:spcPts val="1500"/>
              </a:spcBef>
              <a:spcAft>
                <a:spcPts val="1500"/>
              </a:spcAft>
            </a:pPr>
            <a:endParaRPr lang="en-US" dirty="0">
              <a:latin typeface="Times New Roman" panose="02020603050405020304" pitchFamily="18" charset="0"/>
              <a:cs typeface="Times New Roman" panose="02020603050405020304" pitchFamily="18" charset="0"/>
            </a:endParaRPr>
          </a:p>
          <a:p>
            <a:pPr marL="0" marR="0">
              <a:lnSpc>
                <a:spcPct val="107000"/>
              </a:lnSpc>
              <a:spcBef>
                <a:spcPts val="1500"/>
              </a:spcBef>
              <a:spcAft>
                <a:spcPts val="1500"/>
              </a:spcAft>
            </a:pPr>
            <a:endParaRPr lang="en-US"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B295E83-5EFE-42A8-90C9-A176A504015E}"/>
              </a:ext>
            </a:extLst>
          </p:cNvPr>
          <p:cNvSpPr>
            <a:spLocks noGrp="1"/>
          </p:cNvSpPr>
          <p:nvPr>
            <p:ph type="sldNum" sz="quarter" idx="12"/>
          </p:nvPr>
        </p:nvSpPr>
        <p:spPr/>
        <p:txBody>
          <a:bodyPr/>
          <a:lstStyle/>
          <a:p>
            <a:fld id="{68B73580-C5BD-4863-80B6-FC58A63FED4B}" type="slidenum">
              <a:rPr lang="en-US" smtClean="0"/>
              <a:t>2</a:t>
            </a:fld>
            <a:endParaRPr lang="en-US"/>
          </a:p>
        </p:txBody>
      </p:sp>
      <p:sp>
        <p:nvSpPr>
          <p:cNvPr id="7" name="TextBox 6">
            <a:extLst>
              <a:ext uri="{FF2B5EF4-FFF2-40B4-BE49-F238E27FC236}">
                <a16:creationId xmlns:a16="http://schemas.microsoft.com/office/drawing/2014/main" id="{3B8571AF-275C-59B7-348F-84EE237BB859}"/>
              </a:ext>
            </a:extLst>
          </p:cNvPr>
          <p:cNvSpPr txBox="1"/>
          <p:nvPr/>
        </p:nvSpPr>
        <p:spPr>
          <a:xfrm>
            <a:off x="2142894" y="1700143"/>
            <a:ext cx="8165672" cy="3632469"/>
          </a:xfrm>
          <a:prstGeom prst="rect">
            <a:avLst/>
          </a:prstGeom>
          <a:noFill/>
        </p:spPr>
        <p:txBody>
          <a:bodyPr wrap="square" rtlCol="0">
            <a:spAutoFit/>
          </a:bodyPr>
          <a:lstStyle/>
          <a:p>
            <a:pPr marR="228600" lvl="0" algn="just">
              <a:lnSpc>
                <a:spcPct val="107000"/>
              </a:lnSpc>
              <a:spcBef>
                <a:spcPts val="0"/>
              </a:spcBef>
              <a:spcAft>
                <a:spcPts val="0"/>
              </a:spcAft>
            </a:pPr>
            <a:r>
              <a:rPr lang="be-BY" sz="2400" b="1" kern="100" dirty="0">
                <a:effectLst/>
                <a:latin typeface="Times New Roman" panose="02020603050405020304" pitchFamily="18" charset="0"/>
                <a:ea typeface="Aptos" panose="020B0004020202020204" pitchFamily="34" charset="0"/>
                <a:cs typeface="Times New Roman" panose="02020603050405020304" pitchFamily="18" charset="0"/>
              </a:rPr>
              <a:t>Беларусь мае свой асобны гістарычны шлях развіцьця адрозны ад Расіі і што Беларусь гэта не Расія</a:t>
            </a:r>
          </a:p>
          <a:p>
            <a:pPr marR="228600" lvl="0" algn="just">
              <a:lnSpc>
                <a:spcPct val="107000"/>
              </a:lnSpc>
              <a:spcBef>
                <a:spcPts val="0"/>
              </a:spcBef>
              <a:spcAft>
                <a:spcPts val="0"/>
              </a:spcAft>
            </a:pPr>
            <a:endParaRPr lang="be-BY" sz="24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R="228600" lvl="0" algn="just">
              <a:lnSpc>
                <a:spcPct val="107000"/>
              </a:lnSpc>
              <a:spcBef>
                <a:spcPts val="0"/>
              </a:spcBef>
              <a:spcAft>
                <a:spcPts val="0"/>
              </a:spcAft>
            </a:pPr>
            <a:r>
              <a:rPr lang="be-BY" sz="2400" b="1" kern="100" dirty="0">
                <a:effectLst/>
                <a:latin typeface="Times New Roman" panose="02020603050405020304" pitchFamily="18" charset="0"/>
                <a:ea typeface="Aptos" panose="020B0004020202020204" pitchFamily="34" charset="0"/>
                <a:cs typeface="Times New Roman" panose="02020603050405020304" pitchFamily="18" charset="0"/>
              </a:rPr>
              <a:t>Беларусь не можа быць часткай «рускага міра» і належыць да Заходне-Рутэнскай цывілізацыі</a:t>
            </a:r>
          </a:p>
          <a:p>
            <a:pPr marR="228600" lvl="0" algn="just">
              <a:lnSpc>
                <a:spcPct val="107000"/>
              </a:lnSpc>
              <a:spcBef>
                <a:spcPts val="0"/>
              </a:spcBef>
              <a:spcAft>
                <a:spcPts val="0"/>
              </a:spcAft>
            </a:pPr>
            <a:endParaRPr lang="be-BY" sz="2400" b="1" kern="100" dirty="0">
              <a:latin typeface="Aptos" panose="020B0004020202020204" pitchFamily="34" charset="0"/>
              <a:ea typeface="Aptos" panose="020B0004020202020204" pitchFamily="34" charset="0"/>
              <a:cs typeface="Times New Roman" panose="02020603050405020304" pitchFamily="18" charset="0"/>
            </a:endParaRPr>
          </a:p>
          <a:p>
            <a:pPr marR="228600" lvl="0" algn="just">
              <a:lnSpc>
                <a:spcPct val="107000"/>
              </a:lnSpc>
              <a:spcBef>
                <a:spcPts val="0"/>
              </a:spcBef>
              <a:spcAft>
                <a:spcPts val="0"/>
              </a:spcAft>
            </a:pPr>
            <a:r>
              <a:rPr lang="be-BY" sz="2400" b="1" kern="100" dirty="0">
                <a:latin typeface="Times New Roman" panose="02020603050405020304" pitchFamily="18" charset="0"/>
                <a:ea typeface="Aptos" panose="020B0004020202020204" pitchFamily="34" charset="0"/>
                <a:cs typeface="Times New Roman" panose="02020603050405020304" pitchFamily="18" charset="0"/>
              </a:rPr>
              <a:t>Б</a:t>
            </a:r>
            <a:r>
              <a:rPr lang="be-BY" sz="2400" b="1" kern="100" dirty="0">
                <a:effectLst/>
                <a:latin typeface="Times New Roman" panose="02020603050405020304" pitchFamily="18" charset="0"/>
                <a:ea typeface="Aptos" panose="020B0004020202020204" pitchFamily="34" charset="0"/>
                <a:cs typeface="Times New Roman" panose="02020603050405020304" pitchFamily="18" charset="0"/>
              </a:rPr>
              <a:t>еларусы ў пачатку 20-стагоддзя сасьпелі як народ і мелі усе падставы для абвяшчэньня незалежнай дзяржавы, Беларускай Народнай Рэспублікі</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42712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7E160-7962-4F4F-B29D-6EA67C262D02}"/>
              </a:ext>
            </a:extLst>
          </p:cNvPr>
          <p:cNvSpPr>
            <a:spLocks noGrp="1"/>
          </p:cNvSpPr>
          <p:nvPr>
            <p:ph type="title"/>
          </p:nvPr>
        </p:nvSpPr>
        <p:spPr>
          <a:xfrm>
            <a:off x="838200" y="336992"/>
            <a:ext cx="10515600" cy="854075"/>
          </a:xfrm>
        </p:spPr>
        <p:txBody>
          <a:bodyPr>
            <a:noAutofit/>
          </a:bodyPr>
          <a:lstStyle/>
          <a:p>
            <a:pPr marL="0" marR="0" algn="ctr">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979920" algn="l"/>
                <a:tab pos="7561580" algn="l"/>
                <a:tab pos="8143240" algn="l"/>
                <a:tab pos="8724900" algn="l"/>
                <a:tab pos="9306560" algn="l"/>
              </a:tabLst>
            </a:pPr>
            <a:r>
              <a:rPr lang="be-BY" sz="28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Этнас</a:t>
            </a:r>
            <a:br>
              <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br>
            <a:endPar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250DD4F-EACA-4E8F-A0B8-1E28A915AA23}"/>
              </a:ext>
            </a:extLst>
          </p:cNvPr>
          <p:cNvSpPr>
            <a:spLocks noGrp="1"/>
          </p:cNvSpPr>
          <p:nvPr>
            <p:ph idx="1"/>
          </p:nvPr>
        </p:nvSpPr>
        <p:spPr>
          <a:xfrm>
            <a:off x="838200" y="1340233"/>
            <a:ext cx="10515600" cy="4351338"/>
          </a:xfrm>
        </p:spPr>
        <p:txBody>
          <a:bodyPr>
            <a:normAutofit/>
          </a:bodyPr>
          <a:lstStyle/>
          <a:p>
            <a:pPr marL="0" marR="0">
              <a:lnSpc>
                <a:spcPct val="107000"/>
              </a:lnSpc>
              <a:spcBef>
                <a:spcPts val="1500"/>
              </a:spcBef>
              <a:spcAft>
                <a:spcPts val="1500"/>
              </a:spcAft>
            </a:pPr>
            <a:endParaRPr lang="en-US" dirty="0">
              <a:latin typeface="Times New Roman" panose="02020603050405020304" pitchFamily="18" charset="0"/>
              <a:cs typeface="Times New Roman" panose="02020603050405020304" pitchFamily="18" charset="0"/>
            </a:endParaRPr>
          </a:p>
          <a:p>
            <a:pPr marL="0" marR="0">
              <a:lnSpc>
                <a:spcPct val="107000"/>
              </a:lnSpc>
              <a:spcBef>
                <a:spcPts val="1500"/>
              </a:spcBef>
              <a:spcAft>
                <a:spcPts val="1500"/>
              </a:spcAft>
            </a:pPr>
            <a:endParaRPr lang="en-US"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B295E83-5EFE-42A8-90C9-A176A504015E}"/>
              </a:ext>
            </a:extLst>
          </p:cNvPr>
          <p:cNvSpPr>
            <a:spLocks noGrp="1"/>
          </p:cNvSpPr>
          <p:nvPr>
            <p:ph type="sldNum" sz="quarter" idx="12"/>
          </p:nvPr>
        </p:nvSpPr>
        <p:spPr/>
        <p:txBody>
          <a:bodyPr/>
          <a:lstStyle/>
          <a:p>
            <a:fld id="{68B73580-C5BD-4863-80B6-FC58A63FED4B}" type="slidenum">
              <a:rPr lang="en-US" smtClean="0"/>
              <a:t>3</a:t>
            </a:fld>
            <a:endParaRPr lang="en-US"/>
          </a:p>
        </p:txBody>
      </p:sp>
      <p:sp>
        <p:nvSpPr>
          <p:cNvPr id="7" name="TextBox 6">
            <a:extLst>
              <a:ext uri="{FF2B5EF4-FFF2-40B4-BE49-F238E27FC236}">
                <a16:creationId xmlns:a16="http://schemas.microsoft.com/office/drawing/2014/main" id="{3B8571AF-275C-59B7-348F-84EE237BB859}"/>
              </a:ext>
            </a:extLst>
          </p:cNvPr>
          <p:cNvSpPr txBox="1"/>
          <p:nvPr/>
        </p:nvSpPr>
        <p:spPr>
          <a:xfrm>
            <a:off x="1594624" y="1802753"/>
            <a:ext cx="9759176" cy="3252493"/>
          </a:xfrm>
          <a:prstGeom prst="rect">
            <a:avLst/>
          </a:prstGeom>
          <a:noFill/>
        </p:spPr>
        <p:txBody>
          <a:bodyPr wrap="square" rtlCol="0">
            <a:spAutoFit/>
          </a:bodyPr>
          <a:lstStyle/>
          <a:p>
            <a:pPr marL="228600" marR="228600" algn="just">
              <a:lnSpc>
                <a:spcPct val="107000"/>
              </a:lnSpc>
              <a:spcBef>
                <a:spcPts val="0"/>
              </a:spcBef>
              <a:spcAft>
                <a:spcPts val="800"/>
              </a:spcAft>
              <a:tabLst>
                <a:tab pos="636270" algn="l"/>
              </a:tabLst>
            </a:pPr>
            <a:r>
              <a:rPr lang="be-BY" sz="2400" b="1"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У</a:t>
            </a:r>
            <a:r>
              <a:rPr lang="be-BY" sz="24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даўнейшыя часы</a:t>
            </a:r>
            <a:r>
              <a:rPr lang="en-US" sz="24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be-BY" sz="2400" b="1" u="none" strike="noStrike"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першабытныя людзі</a:t>
            </a:r>
            <a:r>
              <a:rPr lang="en-US" sz="24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be-BY" sz="24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розных родаў зьбіраліся ў плямёны, а з апошніх паступова фармавалася народнасьць</a:t>
            </a:r>
          </a:p>
          <a:p>
            <a:pPr marL="228600" marR="228600" algn="just">
              <a:lnSpc>
                <a:spcPct val="107000"/>
              </a:lnSpc>
              <a:spcBef>
                <a:spcPts val="0"/>
              </a:spcBef>
              <a:spcAft>
                <a:spcPts val="800"/>
              </a:spcAft>
              <a:tabLst>
                <a:tab pos="636270" algn="l"/>
              </a:tabLst>
            </a:pPr>
            <a:endParaRPr lang="be-BY" sz="2400" u="sng" kern="100" dirty="0">
              <a:solidFill>
                <a:srgbClr val="000000"/>
              </a:solidFill>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endParaRPr>
          </a:p>
          <a:p>
            <a:pPr marL="228600" marR="228600" algn="ctr">
              <a:lnSpc>
                <a:spcPct val="107000"/>
              </a:lnSpc>
              <a:spcBef>
                <a:spcPts val="0"/>
              </a:spcBef>
              <a:spcAft>
                <a:spcPts val="800"/>
              </a:spcAft>
              <a:tabLst>
                <a:tab pos="636270" algn="l"/>
              </a:tabLst>
            </a:pPr>
            <a:r>
              <a:rPr lang="be-BY" sz="2400" b="1" kern="100" dirty="0">
                <a:solidFill>
                  <a:srgbClr val="00B0F0"/>
                </a:solidFill>
                <a:latin typeface="Times New Roman" panose="02020603050405020304" pitchFamily="18" charset="0"/>
                <a:ea typeface="Aptos" panose="020B0004020202020204" pitchFamily="34" charset="0"/>
                <a:cs typeface="Times New Roman" panose="02020603050405020304" pitchFamily="18" charset="0"/>
              </a:rPr>
              <a:t>р</a:t>
            </a:r>
            <a:r>
              <a:rPr lang="be-BY" sz="2400" b="1" kern="100" dirty="0">
                <a:solidFill>
                  <a:srgbClr val="00B0F0"/>
                </a:solidFill>
                <a:effectLst/>
                <a:latin typeface="Times New Roman" panose="02020603050405020304" pitchFamily="18" charset="0"/>
                <a:ea typeface="Aptos" panose="020B0004020202020204" pitchFamily="34" charset="0"/>
                <a:cs typeface="Times New Roman" panose="02020603050405020304" pitchFamily="18" charset="0"/>
              </a:rPr>
              <a:t>од  &gt;  племя  &gt;  народнасьць\этнас </a:t>
            </a:r>
          </a:p>
          <a:p>
            <a:pPr marL="228600" marR="228600" algn="just">
              <a:lnSpc>
                <a:spcPct val="107000"/>
              </a:lnSpc>
              <a:spcBef>
                <a:spcPts val="0"/>
              </a:spcBef>
              <a:spcAft>
                <a:spcPts val="800"/>
              </a:spcAft>
              <a:tabLst>
                <a:tab pos="636270" algn="l"/>
              </a:tabLst>
            </a:pPr>
            <a:endParaRPr lang="be-BY" sz="2400" kern="100" dirty="0">
              <a:solidFill>
                <a:srgbClr val="000000"/>
              </a:solidFill>
              <a:highlight>
                <a:srgbClr val="FFFF00"/>
              </a:highlight>
              <a:latin typeface="Times New Roman" panose="02020603050405020304" pitchFamily="18" charset="0"/>
              <a:ea typeface="Aptos" panose="020B0004020202020204" pitchFamily="34" charset="0"/>
              <a:cs typeface="Times New Roman" panose="02020603050405020304" pitchFamily="18" charset="0"/>
            </a:endParaRPr>
          </a:p>
          <a:p>
            <a:pPr marL="228600" marR="228600" algn="just">
              <a:lnSpc>
                <a:spcPct val="107000"/>
              </a:lnSpc>
              <a:spcBef>
                <a:spcPts val="0"/>
              </a:spcBef>
              <a:spcAft>
                <a:spcPts val="800"/>
              </a:spcAft>
              <a:tabLst>
                <a:tab pos="636270" algn="l"/>
              </a:tabLst>
            </a:pPr>
            <a:r>
              <a:rPr lang="be-BY" sz="2400" b="1" kern="100" dirty="0">
                <a:solidFill>
                  <a:srgbClr val="00B0F0"/>
                </a:solidFill>
                <a:effectLst/>
                <a:latin typeface="Times New Roman" panose="02020603050405020304" pitchFamily="18" charset="0"/>
                <a:ea typeface="Aptos" panose="020B0004020202020204" pitchFamily="34" charset="0"/>
                <a:cs typeface="Times New Roman" panose="02020603050405020304" pitchFamily="18" charset="0"/>
              </a:rPr>
              <a:t>Этнас</a:t>
            </a:r>
            <a:r>
              <a:rPr lang="be-BY" sz="2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be-BY" sz="24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вызначаюць як гістарычна сфармаваную супольнасьць людзей з агульнай культурай, мовай і самасьвядомасцю</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94827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7E160-7962-4F4F-B29D-6EA67C262D02}"/>
              </a:ext>
            </a:extLst>
          </p:cNvPr>
          <p:cNvSpPr>
            <a:spLocks noGrp="1"/>
          </p:cNvSpPr>
          <p:nvPr>
            <p:ph type="title"/>
          </p:nvPr>
        </p:nvSpPr>
        <p:spPr>
          <a:xfrm>
            <a:off x="4270274" y="353791"/>
            <a:ext cx="7773044" cy="854075"/>
          </a:xfrm>
        </p:spPr>
        <p:txBody>
          <a:bodyPr>
            <a:noAutofit/>
          </a:bodyPr>
          <a:lstStyle/>
          <a:p>
            <a:pPr marL="0" marR="0" algn="ctr">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979920" algn="l"/>
                <a:tab pos="7561580" algn="l"/>
                <a:tab pos="8143240" algn="l"/>
                <a:tab pos="8724900" algn="l"/>
                <a:tab pos="9306560" algn="l"/>
              </a:tabLst>
            </a:pPr>
            <a:r>
              <a:rPr lang="be-BY" sz="28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Размежаваньне ўсходніх славян                          падчас міграцыі ў </a:t>
            </a: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VII-XII </a:t>
            </a:r>
            <a:r>
              <a:rPr kumimoji="0" lang="be-BY" sz="2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ст.</a:t>
            </a:r>
            <a:endPar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250DD4F-EACA-4E8F-A0B8-1E28A915AA23}"/>
              </a:ext>
            </a:extLst>
          </p:cNvPr>
          <p:cNvSpPr>
            <a:spLocks noGrp="1"/>
          </p:cNvSpPr>
          <p:nvPr>
            <p:ph idx="1"/>
          </p:nvPr>
        </p:nvSpPr>
        <p:spPr>
          <a:xfrm>
            <a:off x="838200" y="1376446"/>
            <a:ext cx="10515600" cy="4351338"/>
          </a:xfrm>
        </p:spPr>
        <p:txBody>
          <a:bodyPr>
            <a:normAutofit/>
          </a:bodyPr>
          <a:lstStyle/>
          <a:p>
            <a:pPr marL="0" marR="0">
              <a:lnSpc>
                <a:spcPct val="107000"/>
              </a:lnSpc>
              <a:spcBef>
                <a:spcPts val="1500"/>
              </a:spcBef>
              <a:spcAft>
                <a:spcPts val="1500"/>
              </a:spcAft>
            </a:pPr>
            <a:endParaRPr lang="en-US" dirty="0">
              <a:latin typeface="Times New Roman" panose="02020603050405020304" pitchFamily="18" charset="0"/>
              <a:cs typeface="Times New Roman" panose="02020603050405020304" pitchFamily="18" charset="0"/>
            </a:endParaRPr>
          </a:p>
          <a:p>
            <a:pPr marL="0" marR="0">
              <a:lnSpc>
                <a:spcPct val="107000"/>
              </a:lnSpc>
              <a:spcBef>
                <a:spcPts val="1500"/>
              </a:spcBef>
              <a:spcAft>
                <a:spcPts val="1500"/>
              </a:spcAft>
            </a:pPr>
            <a:endParaRPr lang="en-US"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B295E83-5EFE-42A8-90C9-A176A504015E}"/>
              </a:ext>
            </a:extLst>
          </p:cNvPr>
          <p:cNvSpPr>
            <a:spLocks noGrp="1"/>
          </p:cNvSpPr>
          <p:nvPr>
            <p:ph type="sldNum" sz="quarter" idx="12"/>
          </p:nvPr>
        </p:nvSpPr>
        <p:spPr/>
        <p:txBody>
          <a:bodyPr/>
          <a:lstStyle/>
          <a:p>
            <a:fld id="{68B73580-C5BD-4863-80B6-FC58A63FED4B}" type="slidenum">
              <a:rPr lang="en-US" smtClean="0"/>
              <a:t>4</a:t>
            </a:fld>
            <a:endParaRPr lang="en-US"/>
          </a:p>
        </p:txBody>
      </p:sp>
      <p:sp>
        <p:nvSpPr>
          <p:cNvPr id="7" name="TextBox 6">
            <a:extLst>
              <a:ext uri="{FF2B5EF4-FFF2-40B4-BE49-F238E27FC236}">
                <a16:creationId xmlns:a16="http://schemas.microsoft.com/office/drawing/2014/main" id="{3B8571AF-275C-59B7-348F-84EE237BB859}"/>
              </a:ext>
            </a:extLst>
          </p:cNvPr>
          <p:cNvSpPr txBox="1"/>
          <p:nvPr/>
        </p:nvSpPr>
        <p:spPr>
          <a:xfrm>
            <a:off x="4418956" y="1515151"/>
            <a:ext cx="7773044" cy="5750292"/>
          </a:xfrm>
          <a:prstGeom prst="rect">
            <a:avLst/>
          </a:prstGeom>
          <a:noFill/>
        </p:spPr>
        <p:txBody>
          <a:bodyPr wrap="square" rtlCol="0">
            <a:spAutoFit/>
          </a:bodyPr>
          <a:lstStyle/>
          <a:p>
            <a:pPr marL="514350" marR="228600" indent="-285750" algn="just">
              <a:lnSpc>
                <a:spcPct val="107000"/>
              </a:lnSpc>
              <a:spcBef>
                <a:spcPts val="0"/>
              </a:spcBef>
              <a:spcAft>
                <a:spcPts val="800"/>
              </a:spcAft>
              <a:buFont typeface="Wingdings" panose="05000000000000000000" pitchFamily="2" charset="2"/>
              <a:buChar char="Ø"/>
            </a:pPr>
            <a:r>
              <a:rPr lang="be-BY" sz="2000" b="1" kern="100" dirty="0">
                <a:latin typeface="Times New Roman" panose="02020603050405020304" pitchFamily="18" charset="0"/>
                <a:ea typeface="Aptos" panose="020B0004020202020204" pitchFamily="34" charset="0"/>
                <a:cs typeface="Times New Roman" panose="02020603050405020304" pitchFamily="18" charset="0"/>
              </a:rPr>
              <a:t>Т</a:t>
            </a:r>
            <a:r>
              <a:rPr lang="be-BY" sz="2000" b="1" kern="100" dirty="0">
                <a:effectLst/>
                <a:latin typeface="Times New Roman" panose="02020603050405020304" pitchFamily="18" charset="0"/>
                <a:ea typeface="Aptos" panose="020B0004020202020204" pitchFamily="34" charset="0"/>
                <a:cs typeface="Times New Roman" panose="02020603050405020304" pitchFamily="18" charset="0"/>
              </a:rPr>
              <a:t>акія славянскія плямёны як дрыгавічы, драўляне, дулебы, крывічы, палачане, сутыкаліся і асіміляваліся з балцкімі плямёнамі</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(VII-XII </a:t>
            </a:r>
            <a:r>
              <a:rPr lang="be-BY" sz="2000" b="1" dirty="0">
                <a:effectLst/>
                <a:latin typeface="Times New Roman" panose="02020603050405020304" pitchFamily="18" charset="0"/>
                <a:ea typeface="Times New Roman" panose="02020603050405020304" pitchFamily="18" charset="0"/>
                <a:cs typeface="Times New Roman" panose="02020603050405020304" pitchFamily="18" charset="0"/>
              </a:rPr>
              <a:t>ст.</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be-BY" sz="2000" b="1" kern="100" dirty="0">
                <a:effectLst/>
                <a:latin typeface="Times New Roman" panose="02020603050405020304" pitchFamily="18" charset="0"/>
                <a:ea typeface="Aptos" panose="020B0004020202020204" pitchFamily="34" charset="0"/>
                <a:cs typeface="Times New Roman" panose="02020603050405020304" pitchFamily="18" charset="0"/>
              </a:rPr>
              <a:t>, у выніку чаго склаліся перадумовы ўзнікненьня новай этнічнай супольнасці\беларускай народнасьці </a:t>
            </a:r>
            <a:endParaRPr lang="be-BY" sz="2000" b="1"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514350" marR="228600" indent="-285750" algn="just">
              <a:lnSpc>
                <a:spcPct val="107000"/>
              </a:lnSpc>
              <a:spcBef>
                <a:spcPts val="0"/>
              </a:spcBef>
              <a:spcAft>
                <a:spcPts val="800"/>
              </a:spcAft>
              <a:buFont typeface="Wingdings" panose="05000000000000000000" pitchFamily="2" charset="2"/>
              <a:buChar char="Ø"/>
            </a:pPr>
            <a:r>
              <a:rPr lang="ru-RU"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Іншыя славянскія плямёны</a:t>
            </a:r>
            <a:r>
              <a:rPr lang="be-BY"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ru-RU"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драўляне, паляне ішлі ў паўднёвым напрамку, асіміляваліся з сарматамі і, верагодна, далі пачатак сучасным украінцам</a:t>
            </a:r>
          </a:p>
          <a:p>
            <a:pPr marL="514350" marR="228600" indent="-285750" algn="just">
              <a:lnSpc>
                <a:spcPct val="107000"/>
              </a:lnSpc>
              <a:spcAft>
                <a:spcPts val="800"/>
              </a:spcAft>
              <a:buFont typeface="Wingdings" panose="05000000000000000000" pitchFamily="2" charset="2"/>
              <a:buChar char="Ø"/>
            </a:pPr>
            <a:r>
              <a:rPr lang="ru-RU"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Ільменскія і наўгародскія славяне, крывічы, радзімічы, севяране, рухаючыся на поўнач, паўночны ўсход і ўсход, дайшлі да тэрыторый, якія займалі фіна-ўгорскія плямёны і асіміляваліся з гэтымі плямёнамі</a:t>
            </a: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(IX-XII </a:t>
            </a:r>
            <a:r>
              <a:rPr kumimoji="0" lang="be-BY"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ст.</a:t>
            </a: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lang="ru-RU" sz="2000" b="1" kern="100" dirty="0">
                <a:effectLst/>
                <a:latin typeface="Times New Roman" panose="02020603050405020304" pitchFamily="18" charset="0"/>
                <a:ea typeface="Times New Roman" panose="02020603050405020304" pitchFamily="18" charset="0"/>
                <a:cs typeface="Times New Roman" panose="02020603050405020304" pitchFamily="18" charset="0"/>
              </a:rPr>
              <a:t>, даўшы пачатак вялікаросам - </a:t>
            </a:r>
            <a:r>
              <a:rPr lang="be-BY" sz="2000" b="1" kern="100" dirty="0">
                <a:effectLst/>
                <a:latin typeface="Times New Roman" panose="02020603050405020304" pitchFamily="18" charset="0"/>
                <a:ea typeface="Aptos" panose="020B0004020202020204" pitchFamily="34" charset="0"/>
                <a:cs typeface="Times New Roman" panose="02020603050405020304" pitchFamily="18" charset="0"/>
              </a:rPr>
              <a:t>я называю той працэс першай хваляй асіміляцыі славян-вялікаросаў</a:t>
            </a:r>
            <a:endParaRPr lang="en-US" sz="20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514350" marR="228600" indent="-285750" algn="just">
              <a:lnSpc>
                <a:spcPct val="107000"/>
              </a:lnSpc>
              <a:spcBef>
                <a:spcPts val="0"/>
              </a:spcBef>
              <a:spcAft>
                <a:spcPts val="800"/>
              </a:spcAft>
              <a:buFont typeface="Wingdings" panose="05000000000000000000" pitchFamily="2" charset="2"/>
              <a:buChar char="Ø"/>
            </a:pP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a:p>
            <a:pPr marR="0" lvl="0">
              <a:spcBef>
                <a:spcPts val="0"/>
              </a:spcBef>
              <a:spcAft>
                <a:spcPts val="0"/>
              </a:spcAft>
              <a:buClr>
                <a:srgbClr val="222222"/>
              </a:buClr>
              <a:tabLst>
                <a:tab pos="228600" algn="l"/>
              </a:tabLst>
            </a:pP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945CC79B-2947-9EF9-5ACA-CB976C6C8686}"/>
              </a:ext>
            </a:extLst>
          </p:cNvPr>
          <p:cNvSpPr txBox="1"/>
          <p:nvPr/>
        </p:nvSpPr>
        <p:spPr>
          <a:xfrm>
            <a:off x="412260" y="6148521"/>
            <a:ext cx="4215496" cy="543803"/>
          </a:xfrm>
          <a:prstGeom prst="rect">
            <a:avLst/>
          </a:prstGeom>
          <a:noFill/>
        </p:spPr>
        <p:txBody>
          <a:bodyPr wrap="square" rtlCol="0">
            <a:spAutoFit/>
          </a:bodyPr>
          <a:lstStyle/>
          <a:p>
            <a:pPr marL="0" marR="228600" algn="ctr">
              <a:lnSpc>
                <a:spcPct val="107000"/>
              </a:lnSpc>
              <a:spcBef>
                <a:spcPts val="0"/>
              </a:spcBef>
              <a:spcAft>
                <a:spcPts val="800"/>
              </a:spcAft>
            </a:pPr>
            <a:r>
              <a:rPr lang="be-BY" sz="1400" b="1" kern="100" dirty="0">
                <a:effectLst/>
                <a:latin typeface="Times New Roman" panose="02020603050405020304" pitchFamily="18" charset="0"/>
                <a:ea typeface="Aptos" panose="020B0004020202020204" pitchFamily="34" charset="0"/>
                <a:cs typeface="Times New Roman" panose="02020603050405020304" pitchFamily="18" charset="0"/>
              </a:rPr>
              <a:t>Плямёны усходніх славянаў і іх суседзі ў ІХ ст.                                                      </a:t>
            </a:r>
            <a:r>
              <a:rPr lang="be-BY" sz="1400" i="1" kern="100" dirty="0">
                <a:effectLst/>
                <a:latin typeface="Times New Roman" panose="02020603050405020304" pitchFamily="18" charset="0"/>
                <a:ea typeface="Aptos" panose="020B0004020202020204" pitchFamily="34" charset="0"/>
                <a:cs typeface="Times New Roman" panose="02020603050405020304" pitchFamily="18" charset="0"/>
              </a:rPr>
              <a:t>(карта прыгатавана А.Каралькевічам)</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descr="A map of the middle ages&#10;&#10;Description automatically generated">
            <a:extLst>
              <a:ext uri="{FF2B5EF4-FFF2-40B4-BE49-F238E27FC236}">
                <a16:creationId xmlns:a16="http://schemas.microsoft.com/office/drawing/2014/main" id="{3E0E5120-B7A4-74E4-5B75-896F8C88591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2260" y="185211"/>
            <a:ext cx="3858014" cy="5963310"/>
          </a:xfrm>
          <a:prstGeom prst="rect">
            <a:avLst/>
          </a:prstGeom>
          <a:noFill/>
          <a:ln>
            <a:noFill/>
          </a:ln>
        </p:spPr>
      </p:pic>
    </p:spTree>
    <p:extLst>
      <p:ext uri="{BB962C8B-B14F-4D97-AF65-F5344CB8AC3E}">
        <p14:creationId xmlns:p14="http://schemas.microsoft.com/office/powerpoint/2010/main" val="2474040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B129-8D26-42D1-90AE-533E003A4176}"/>
              </a:ext>
            </a:extLst>
          </p:cNvPr>
          <p:cNvSpPr>
            <a:spLocks noGrp="1"/>
          </p:cNvSpPr>
          <p:nvPr>
            <p:ph type="ctrTitle"/>
          </p:nvPr>
        </p:nvSpPr>
        <p:spPr>
          <a:xfrm>
            <a:off x="799930" y="102493"/>
            <a:ext cx="10827834" cy="844179"/>
          </a:xfrm>
        </p:spPr>
        <p:txBody>
          <a:bodyPr>
            <a:noAutofit/>
          </a:bodyPr>
          <a:lstStyle/>
          <a:p>
            <a:pPr marL="228600" marR="228600">
              <a:lnSpc>
                <a:spcPct val="107000"/>
              </a:lnSpc>
              <a:spcBef>
                <a:spcPts val="0"/>
              </a:spcBef>
              <a:spcAft>
                <a:spcPts val="800"/>
              </a:spcAft>
            </a:pPr>
            <a:r>
              <a:rPr lang="be-BY" sz="24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Княствы ўсходніх славян у ІХ</a:t>
            </a:r>
            <a:r>
              <a:rPr lang="en-CA" sz="2400" b="1" kern="100" baseline="30000" dirty="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th</a:t>
            </a:r>
            <a:r>
              <a:rPr lang="en-CA" sz="24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a:t>
            </a:r>
            <a:r>
              <a:rPr lang="be-BY" sz="24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ХІІІ</a:t>
            </a:r>
            <a:r>
              <a:rPr lang="en-CA" sz="2400" b="1" kern="100" baseline="30000" dirty="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th</a:t>
            </a:r>
            <a:r>
              <a:rPr lang="en-CA" sz="24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be-BY" sz="2400" b="1"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ст.ст.</a:t>
            </a:r>
            <a:r>
              <a:rPr lang="en-CA" sz="24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be-BY" sz="24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CA" sz="2000" b="1" i="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a:t>
            </a:r>
            <a:r>
              <a:rPr lang="be-BY" sz="2000" b="1" i="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адносна сучасных тэрыторый Беларусі, Украіны і Расіі</a:t>
            </a:r>
            <a:r>
              <a:rPr lang="en-CA" sz="2000" b="1" i="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endParaRPr lang="en-US" sz="2000" i="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Subtitle 2">
            <a:extLst>
              <a:ext uri="{FF2B5EF4-FFF2-40B4-BE49-F238E27FC236}">
                <a16:creationId xmlns:a16="http://schemas.microsoft.com/office/drawing/2014/main" id="{F6E9ED9D-DEAA-47B9-9448-262E254A407A}"/>
              </a:ext>
            </a:extLst>
          </p:cNvPr>
          <p:cNvSpPr>
            <a:spLocks noGrp="1"/>
          </p:cNvSpPr>
          <p:nvPr>
            <p:ph type="subTitle" idx="1"/>
          </p:nvPr>
        </p:nvSpPr>
        <p:spPr>
          <a:xfrm>
            <a:off x="4305707" y="967514"/>
            <a:ext cx="7032853" cy="4619542"/>
          </a:xfrm>
        </p:spPr>
        <p:txBody>
          <a:bodyPr>
            <a:noAutofit/>
          </a:bodyPr>
          <a:lstStyle/>
          <a:p>
            <a:pPr marL="914400" marR="228600" algn="l">
              <a:lnSpc>
                <a:spcPct val="107000"/>
              </a:lnSpc>
              <a:spcBef>
                <a:spcPts val="0"/>
              </a:spcBef>
              <a:spcAft>
                <a:spcPts val="800"/>
              </a:spcAft>
              <a:tabLst>
                <a:tab pos="914400" algn="l"/>
              </a:tabLst>
            </a:pP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1253 – Kingdom of Ruthenia (Ukraine)</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1</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251 – Kingdom of Lithuania (Belarus, Lithuania)</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rPr>
              <a:t>1246 – </a:t>
            </a:r>
            <a:r>
              <a:rPr lang="en-CA" sz="1400" kern="100" dirty="0" err="1">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rPr>
              <a:t>Tver</a:t>
            </a:r>
            <a:r>
              <a:rPr lang="en-CA" sz="1400" kern="100" dirty="0">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rPr>
              <a:t> (Russia)</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1235 – </a:t>
            </a:r>
            <a:r>
              <a:rPr lang="en-US" sz="1400" kern="100" dirty="0" err="1">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Navahrudak</a:t>
            </a:r>
            <a:r>
              <a:rPr lang="be-BY"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 (</a:t>
            </a:r>
            <a:r>
              <a:rPr lang="en-US"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Belarus)</a:t>
            </a:r>
            <a: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rPr>
              <a:t>1216 – Yaroslavl (Russia)</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rPr>
              <a:t>1207 – Rostov (Russia)</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rPr>
              <a:t>1200 – Pskov Republic (Russia)</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1199 – Galicia-</a:t>
            </a:r>
            <a:r>
              <a:rPr lang="en-CA" sz="1400" kern="100" dirty="0" err="1">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Volynia</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 (Ukraine)</a:t>
            </a:r>
            <a:r>
              <a:rPr lang="be-BY" sz="1400" kern="100" dirty="0">
                <a:highlight>
                  <a:srgbClr val="FFFF00"/>
                </a:highligh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1185 – Novgorod-</a:t>
            </a:r>
            <a:r>
              <a:rPr lang="en-CA" sz="1400" kern="100" dirty="0" err="1">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Seversk</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 (Ukraine)</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rPr>
              <a:t>1157 – Vladimir-</a:t>
            </a:r>
            <a:r>
              <a:rPr lang="en-CA" sz="1400" kern="100" dirty="0" err="1">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rPr>
              <a:t>Suzdal</a:t>
            </a:r>
            <a:r>
              <a:rPr lang="en-CA" sz="1400" kern="100" dirty="0">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rPr>
              <a:t> (Russia)</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1154 – </a:t>
            </a:r>
            <a:r>
              <a:rPr lang="en-CA" sz="1400" kern="100" dirty="0" err="1">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Volynia</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 (Ukraine)</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rPr>
              <a:t>1136 – Republic of Novgorod (Russia)</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kumimoji="0" lang="en-CA" sz="1400" b="0" i="0" u="none" strike="noStrike" kern="100" cap="none" spc="0" normalizeH="0" baseline="0" noProof="0" dirty="0">
                <a:ln>
                  <a:noFill/>
                </a:ln>
                <a:solidFill>
                  <a:prstClr val="black"/>
                </a:solidFill>
                <a:effectLst/>
                <a:highlight>
                  <a:srgbClr val="00FFFF"/>
                </a:highlight>
                <a:uLnTx/>
                <a:uFillTx/>
                <a:latin typeface="Times New Roman" panose="02020603050405020304" pitchFamily="18" charset="0"/>
                <a:ea typeface="Aptos" panose="020B0004020202020204" pitchFamily="34" charset="0"/>
                <a:cs typeface="Times New Roman" panose="02020603050405020304" pitchFamily="18" charset="0"/>
              </a:rPr>
              <a:t>1054 – Smolensk (Russia</a:t>
            </a:r>
            <a:r>
              <a:rPr kumimoji="0" lang="en-CA" sz="1400" b="0" i="0" u="none" strike="noStrike" kern="100" cap="none" spc="0" normalizeH="0" baseline="0" noProof="0" dirty="0">
                <a:ln>
                  <a:noFill/>
                </a:ln>
                <a:solidFill>
                  <a:prstClr val="black"/>
                </a:solidFill>
                <a:effectLst/>
                <a:highlight>
                  <a:srgbClr val="FFFF00"/>
                </a:highlight>
                <a:uLnTx/>
                <a:uFillTx/>
                <a:latin typeface="Times New Roman" panose="02020603050405020304" pitchFamily="18" charset="0"/>
                <a:ea typeface="Aptos" panose="020B0004020202020204" pitchFamily="34" charset="0"/>
                <a:cs typeface="Times New Roman" panose="02020603050405020304" pitchFamily="18" charset="0"/>
              </a:rPr>
              <a:t>) (until 1127 part of the land of Kyiv, Ukraine)</a:t>
            </a:r>
            <a:r>
              <a:rPr kumimoji="0" lang="en-CA" sz="1400" b="0" i="0" u="none" strike="noStrike" kern="1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 </a:t>
            </a:r>
            <a:r>
              <a:rPr kumimoji="0" lang="be-BY" sz="1400" b="0" i="0" u="none" strike="noStrike" kern="1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1124 – Galich (Ukraine)</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1117 – Grodno (Belarus)</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1101 – Vitebsk (Belarus)</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1101 – </a:t>
            </a:r>
            <a:r>
              <a:rPr lang="en-CA" sz="1400" kern="100" dirty="0" err="1">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Drutsk</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 (Belarus)</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1085 – </a:t>
            </a:r>
            <a:r>
              <a:rPr lang="en-CA" sz="1400" kern="100" dirty="0" err="1">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Peremyshl</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 (Ukraine)</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rPr>
              <a:t>1078 – Ryazan (Russia)</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(separated from Chernigov principality, Ukraine)</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1070 – Minsk (Belarus)</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988 – </a:t>
            </a:r>
            <a:r>
              <a:rPr lang="en-CA" sz="1400" kern="100" dirty="0" err="1">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Pereyaslavl</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 (Ukraine)</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988 – Chernigov (Ukraine)</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987 – Polatsk (Belarus)</a:t>
            </a:r>
            <a:r>
              <a:rPr lang="be-BY"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 </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980 – </a:t>
            </a:r>
            <a:r>
              <a:rPr lang="en-CA" sz="1400" kern="100" dirty="0" err="1">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Turau</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 (Belarus)</a:t>
            </a:r>
            <a:r>
              <a:rPr lang="be-BY"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882 – Kyiv and Kyivan </a:t>
            </a:r>
            <a:r>
              <a:rPr lang="en-CA" sz="1400" kern="100" dirty="0" err="1">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Rus’</a:t>
            </a:r>
            <a:r>
              <a:rPr lang="en-CA" sz="14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 medieval state (Ukraine)</a:t>
            </a:r>
            <a:r>
              <a:rPr lang="en-CA" sz="14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B2322382-E6FB-D432-D8DC-577D12252F80}"/>
              </a:ext>
            </a:extLst>
          </p:cNvPr>
          <p:cNvSpPr txBox="1"/>
          <p:nvPr/>
        </p:nvSpPr>
        <p:spPr>
          <a:xfrm>
            <a:off x="632866" y="1680210"/>
            <a:ext cx="3904843" cy="3970318"/>
          </a:xfrm>
          <a:prstGeom prst="rect">
            <a:avLst/>
          </a:prstGeom>
          <a:noFill/>
        </p:spPr>
        <p:txBody>
          <a:bodyPr wrap="square" rtlCol="0">
            <a:spAutoFit/>
          </a:bodyPr>
          <a:lstStyle/>
          <a:p>
            <a:r>
              <a:rPr lang="be-BY" sz="1800" b="1" dirty="0">
                <a:effectLst/>
                <a:latin typeface="Times New Roman" panose="02020603050405020304" pitchFamily="18" charset="0"/>
                <a:ea typeface="Aptos" panose="020B0004020202020204" pitchFamily="34" charset="0"/>
              </a:rPr>
              <a:t>Найбольш старажытныя княствы былі ўтвораны </a:t>
            </a:r>
            <a:r>
              <a:rPr lang="be-BY" sz="1800" b="1" dirty="0">
                <a:effectLst/>
                <a:highlight>
                  <a:srgbClr val="FFFF00"/>
                </a:highlight>
                <a:latin typeface="Times New Roman" panose="02020603050405020304" pitchFamily="18" charset="0"/>
                <a:ea typeface="Aptos" panose="020B0004020202020204" pitchFamily="34" charset="0"/>
              </a:rPr>
              <a:t>на тэрыторыі Украіны і Беларусі</a:t>
            </a:r>
            <a:r>
              <a:rPr lang="be-BY" sz="1800" b="1" dirty="0">
                <a:effectLst/>
                <a:latin typeface="Times New Roman" panose="02020603050405020304" pitchFamily="18" charset="0"/>
                <a:ea typeface="Aptos" panose="020B0004020202020204" pitchFamily="34" charset="0"/>
              </a:rPr>
              <a:t>, а па меры руху на Ўсход, </a:t>
            </a:r>
            <a:r>
              <a:rPr lang="be-BY" sz="1800" b="1" dirty="0">
                <a:effectLst/>
                <a:highlight>
                  <a:srgbClr val="00FFFF"/>
                </a:highlight>
                <a:latin typeface="Times New Roman" panose="02020603050405020304" pitchFamily="18" charset="0"/>
                <a:ea typeface="Aptos" panose="020B0004020202020204" pitchFamily="34" charset="0"/>
              </a:rPr>
              <a:t>на тэрыторыю Расіі</a:t>
            </a:r>
            <a:r>
              <a:rPr lang="be-BY" sz="1800" b="1" dirty="0">
                <a:effectLst/>
                <a:latin typeface="Times New Roman" panose="02020603050405020304" pitchFamily="18" charset="0"/>
                <a:ea typeface="Aptos" panose="020B0004020202020204" pitchFamily="34" charset="0"/>
              </a:rPr>
              <a:t>, стварэньне княстваў натуральна запазнялася з-за павольнай міграцыі</a:t>
            </a:r>
          </a:p>
          <a:p>
            <a:endParaRPr lang="be-BY" sz="1800" b="1" dirty="0">
              <a:effectLst/>
              <a:latin typeface="Times New Roman" panose="02020603050405020304" pitchFamily="18" charset="0"/>
              <a:ea typeface="Aptos" panose="020B0004020202020204" pitchFamily="34" charset="0"/>
            </a:endParaRPr>
          </a:p>
          <a:p>
            <a:r>
              <a:rPr lang="be-BY" b="1" dirty="0">
                <a:latin typeface="Times New Roman" panose="02020603050405020304" pitchFamily="18" charset="0"/>
                <a:ea typeface="Aptos" panose="020B0004020202020204" pitchFamily="34" charset="0"/>
              </a:rPr>
              <a:t>Н</a:t>
            </a:r>
            <a:r>
              <a:rPr lang="be-BY" sz="1800" b="1" dirty="0">
                <a:effectLst/>
                <a:latin typeface="Times New Roman" panose="02020603050405020304" pitchFamily="18" charset="0"/>
                <a:ea typeface="Aptos" panose="020B0004020202020204" pitchFamily="34" charset="0"/>
              </a:rPr>
              <a:t>апрыклад, найбольш вядомае княства вялікаросаў – </a:t>
            </a:r>
            <a:r>
              <a:rPr lang="be-BY" sz="1800" b="1" dirty="0">
                <a:effectLst/>
                <a:highlight>
                  <a:srgbClr val="00FFFF"/>
                </a:highlight>
                <a:latin typeface="Times New Roman" panose="02020603050405020304" pitchFamily="18" charset="0"/>
                <a:ea typeface="Aptos" panose="020B0004020202020204" pitchFamily="34" charset="0"/>
              </a:rPr>
              <a:t>Уладзіміра-Суздальскае (1157) </a:t>
            </a:r>
            <a:r>
              <a:rPr lang="be-BY" sz="1800" b="1" dirty="0">
                <a:effectLst/>
                <a:latin typeface="Times New Roman" panose="02020603050405020304" pitchFamily="18" charset="0"/>
                <a:ea typeface="Aptos" panose="020B0004020202020204" pitchFamily="34" charset="0"/>
              </a:rPr>
              <a:t>- было заснавана на 200 і 300 год пазьней, чым </a:t>
            </a:r>
            <a:r>
              <a:rPr lang="be-BY" sz="1800" b="1" dirty="0">
                <a:effectLst/>
                <a:highlight>
                  <a:srgbClr val="FFFF00"/>
                </a:highlight>
                <a:latin typeface="Times New Roman" panose="02020603050405020304" pitchFamily="18" charset="0"/>
                <a:ea typeface="Aptos" panose="020B0004020202020204" pitchFamily="34" charset="0"/>
              </a:rPr>
              <a:t>Полацкае (987) і Кіеўскае (882) </a:t>
            </a:r>
            <a:r>
              <a:rPr lang="be-BY" sz="1800" b="1" dirty="0">
                <a:effectLst/>
                <a:latin typeface="Times New Roman" panose="02020603050405020304" pitchFamily="18" charset="0"/>
                <a:ea typeface="Aptos" panose="020B0004020202020204" pitchFamily="34" charset="0"/>
              </a:rPr>
              <a:t>княствы, адпаведна </a:t>
            </a:r>
            <a:endParaRPr lang="en-US" b="1" dirty="0"/>
          </a:p>
        </p:txBody>
      </p:sp>
    </p:spTree>
    <p:extLst>
      <p:ext uri="{BB962C8B-B14F-4D97-AF65-F5344CB8AC3E}">
        <p14:creationId xmlns:p14="http://schemas.microsoft.com/office/powerpoint/2010/main" val="1467534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7E160-7962-4F4F-B29D-6EA67C262D02}"/>
              </a:ext>
            </a:extLst>
          </p:cNvPr>
          <p:cNvSpPr>
            <a:spLocks noGrp="1"/>
          </p:cNvSpPr>
          <p:nvPr>
            <p:ph type="title"/>
          </p:nvPr>
        </p:nvSpPr>
        <p:spPr>
          <a:xfrm>
            <a:off x="838199" y="87188"/>
            <a:ext cx="3087030" cy="566854"/>
          </a:xfrm>
        </p:spPr>
        <p:txBody>
          <a:bodyPr>
            <a:noAutofit/>
          </a:bodyPr>
          <a:lstStyle/>
          <a:p>
            <a:pPr marL="0" marR="0" algn="ctr">
              <a:lnSpc>
                <a:spcPct val="200000"/>
              </a:lnSpc>
              <a:spcBef>
                <a:spcPts val="1200"/>
              </a:spcBef>
              <a:spcAft>
                <a:spcPts val="300"/>
              </a:spcAft>
            </a:pPr>
            <a:br>
              <a:rPr lang="en-CA"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CA"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be-BY" sz="1800" b="1" kern="1600" dirty="0">
                <a:effectLst/>
                <a:latin typeface="Times New Roman" panose="02020603050405020304" pitchFamily="18" charset="0"/>
                <a:ea typeface="Times New Roman" panose="02020603050405020304" pitchFamily="18" charset="0"/>
                <a:cs typeface="Times New Roman" panose="02020603050405020304" pitchFamily="18" charset="0"/>
              </a:rPr>
            </a:br>
            <a:br>
              <a:rPr lang="be-BY" sz="1800" b="1" kern="1600" dirty="0">
                <a:effectLst/>
                <a:latin typeface="Times New Roman" panose="02020603050405020304" pitchFamily="18" charset="0"/>
                <a:ea typeface="Times New Roman" panose="02020603050405020304" pitchFamily="18" charset="0"/>
                <a:cs typeface="Times New Roman" panose="02020603050405020304" pitchFamily="18" charset="0"/>
              </a:rPr>
            </a:br>
            <a:br>
              <a:rPr lang="be-BY" sz="1800" b="1" kern="1600" dirty="0">
                <a:effectLst/>
                <a:latin typeface="Times New Roman" panose="02020603050405020304" pitchFamily="18" charset="0"/>
                <a:ea typeface="Times New Roman" panose="02020603050405020304" pitchFamily="18" charset="0"/>
                <a:cs typeface="Times New Roman" panose="02020603050405020304" pitchFamily="18" charset="0"/>
              </a:rPr>
            </a:br>
            <a:br>
              <a:rPr lang="be-BY" sz="1800" b="1" kern="1600" dirty="0">
                <a:latin typeface="Times New Roman" panose="02020603050405020304" pitchFamily="18" charset="0"/>
                <a:ea typeface="Times New Roman" panose="02020603050405020304" pitchFamily="18" charset="0"/>
                <a:cs typeface="Times New Roman" panose="02020603050405020304" pitchFamily="18" charset="0"/>
              </a:rPr>
            </a:br>
            <a:br>
              <a:rPr lang="be-BY" sz="1800" b="1" kern="1600" dirty="0">
                <a:latin typeface="Times New Roman" panose="02020603050405020304" pitchFamily="18" charset="0"/>
                <a:ea typeface="Times New Roman" panose="02020603050405020304" pitchFamily="18" charset="0"/>
                <a:cs typeface="Times New Roman" panose="02020603050405020304" pitchFamily="18" charset="0"/>
              </a:rPr>
            </a:br>
            <a:r>
              <a:rPr lang="be-BY" sz="2800" b="1" kern="1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М</a:t>
            </a:r>
            <a:r>
              <a:rPr lang="be-BY"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оўная    дыферэнцыяцыя у русінаў\рутэнаў</a:t>
            </a:r>
            <a:br>
              <a:rPr lang="en-US" sz="4000" b="1" kern="1600" dirty="0">
                <a:effectLst/>
                <a:latin typeface="Cambria" panose="02040503050406030204" pitchFamily="18" charset="0"/>
                <a:ea typeface="Times New Roman" panose="02020603050405020304" pitchFamily="18" charset="0"/>
                <a:cs typeface="Times New Roman" panose="02020603050405020304" pitchFamily="18" charset="0"/>
              </a:rPr>
            </a:br>
            <a:br>
              <a:rPr lang="en-US" sz="3200" b="1" kern="1600" dirty="0">
                <a:effectLst/>
                <a:latin typeface="Cambria" panose="02040503050406030204" pitchFamily="18" charset="0"/>
                <a:ea typeface="Times New Roman" panose="02020603050405020304" pitchFamily="18"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250DD4F-EACA-4E8F-A0B8-1E28A915AA23}"/>
              </a:ext>
            </a:extLst>
          </p:cNvPr>
          <p:cNvSpPr>
            <a:spLocks noGrp="1"/>
          </p:cNvSpPr>
          <p:nvPr>
            <p:ph idx="1"/>
          </p:nvPr>
        </p:nvSpPr>
        <p:spPr>
          <a:xfrm>
            <a:off x="726687" y="2426973"/>
            <a:ext cx="3611137" cy="4351338"/>
          </a:xfrm>
        </p:spPr>
        <p:txBody>
          <a:bodyPr>
            <a:normAutofit/>
          </a:bodyPr>
          <a:lstStyle/>
          <a:p>
            <a:pPr marL="0" marR="0" indent="0">
              <a:lnSpc>
                <a:spcPct val="107000"/>
              </a:lnSpc>
              <a:spcBef>
                <a:spcPts val="1500"/>
              </a:spcBef>
              <a:spcAft>
                <a:spcPts val="1500"/>
              </a:spcAft>
              <a:buNone/>
            </a:pPr>
            <a:endParaRPr lang="en-US" dirty="0">
              <a:latin typeface="Times New Roman" panose="02020603050405020304" pitchFamily="18" charset="0"/>
              <a:cs typeface="Times New Roman" panose="02020603050405020304" pitchFamily="18" charset="0"/>
            </a:endParaRPr>
          </a:p>
          <a:p>
            <a:pPr marL="0" marR="0">
              <a:lnSpc>
                <a:spcPct val="107000"/>
              </a:lnSpc>
              <a:spcBef>
                <a:spcPts val="1500"/>
              </a:spcBef>
              <a:spcAft>
                <a:spcPts val="1500"/>
              </a:spcAft>
            </a:pPr>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8723D6D-FBF7-61B5-6FE4-372F3580D453}"/>
              </a:ext>
            </a:extLst>
          </p:cNvPr>
          <p:cNvPicPr>
            <a:picLocks noChangeAspect="1"/>
          </p:cNvPicPr>
          <p:nvPr/>
        </p:nvPicPr>
        <p:blipFill>
          <a:blip r:embed="rId2" cstate="print"/>
          <a:srcRect/>
          <a:stretch>
            <a:fillRect/>
          </a:stretch>
        </p:blipFill>
        <p:spPr bwMode="auto">
          <a:xfrm>
            <a:off x="4776450" y="151208"/>
            <a:ext cx="6748338" cy="6555584"/>
          </a:xfrm>
          <a:prstGeom prst="rect">
            <a:avLst/>
          </a:prstGeom>
          <a:noFill/>
          <a:ln w="9525">
            <a:noFill/>
            <a:miter lim="800000"/>
            <a:headEnd/>
            <a:tailEnd/>
          </a:ln>
        </p:spPr>
      </p:pic>
      <p:sp>
        <p:nvSpPr>
          <p:cNvPr id="5" name="TextBox 4">
            <a:extLst>
              <a:ext uri="{FF2B5EF4-FFF2-40B4-BE49-F238E27FC236}">
                <a16:creationId xmlns:a16="http://schemas.microsoft.com/office/drawing/2014/main" id="{842F86E9-0426-BC4C-B18B-8286430F2402}"/>
              </a:ext>
            </a:extLst>
          </p:cNvPr>
          <p:cNvSpPr txBox="1"/>
          <p:nvPr/>
        </p:nvSpPr>
        <p:spPr>
          <a:xfrm>
            <a:off x="200723" y="2992721"/>
            <a:ext cx="4482790" cy="3416320"/>
          </a:xfrm>
          <a:prstGeom prst="rect">
            <a:avLst/>
          </a:prstGeom>
          <a:noFill/>
        </p:spPr>
        <p:txBody>
          <a:bodyPr wrap="square" rtlCol="0">
            <a:spAutoFit/>
          </a:bodyPr>
          <a:lstStyle/>
          <a:p>
            <a:r>
              <a:rPr lang="be-BY" b="1" dirty="0">
                <a:latin typeface="Times New Roman" panose="02020603050405020304" pitchFamily="18" charset="0"/>
                <a:ea typeface="Aptos" panose="020B0004020202020204" pitchFamily="34" charset="0"/>
              </a:rPr>
              <a:t>П</a:t>
            </a:r>
            <a:r>
              <a:rPr lang="be-BY" sz="1800" b="1" dirty="0">
                <a:effectLst/>
                <a:latin typeface="Times New Roman" panose="02020603050405020304" pitchFamily="18" charset="0"/>
                <a:ea typeface="Aptos" panose="020B0004020202020204" pitchFamily="34" charset="0"/>
              </a:rPr>
              <a:t>ачынаючы з канца ХІУ ст., стала заўважнай розьніца паміж старарускай і заходнерускай мовамі, між цэнтральнай, паўночна-усходняй і іншымі гаворкамі, якія ў значнай ступені супадаюць з існуючымі сучаснымі межамі усходнеславянскіх краін.</a:t>
            </a:r>
          </a:p>
          <a:p>
            <a:endParaRPr lang="be-BY" b="1" dirty="0">
              <a:latin typeface="Times New Roman" panose="02020603050405020304" pitchFamily="18" charset="0"/>
            </a:endParaRPr>
          </a:p>
          <a:p>
            <a:r>
              <a:rPr lang="be-BY" b="1"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Ф</a:t>
            </a:r>
            <a:r>
              <a:rPr lang="be-BY" sz="18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армаваньне </a:t>
            </a:r>
            <a:r>
              <a:rPr lang="be-BY" sz="1800" b="1" kern="100" dirty="0">
                <a:solidFill>
                  <a:srgbClr val="00B0F0"/>
                </a:solidFill>
                <a:effectLst/>
                <a:latin typeface="Times New Roman" panose="02020603050405020304" pitchFamily="18" charset="0"/>
                <a:ea typeface="Aptos" panose="020B0004020202020204" pitchFamily="34" charset="0"/>
                <a:cs typeface="Times New Roman" panose="02020603050405020304" pitchFamily="18" charset="0"/>
              </a:rPr>
              <a:t>беларускай народнасьці (этнасу), </a:t>
            </a:r>
            <a:r>
              <a:rPr lang="be-BY" sz="18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набыло </a:t>
            </a:r>
            <a:r>
              <a:rPr lang="be-BY" sz="1800" b="1" u="sng"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ў гэты час </a:t>
            </a:r>
            <a:r>
              <a:rPr lang="be-BY" sz="18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больш выразныя і спецыфічныя рысы. </a:t>
            </a:r>
            <a:endParaRPr lang="en-US" sz="18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p>
            <a:endParaRPr lang="en-US" b="1" dirty="0"/>
          </a:p>
        </p:txBody>
      </p:sp>
    </p:spTree>
    <p:extLst>
      <p:ext uri="{BB962C8B-B14F-4D97-AF65-F5344CB8AC3E}">
        <p14:creationId xmlns:p14="http://schemas.microsoft.com/office/powerpoint/2010/main" val="2676526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97486-E6F1-777A-01F0-6BC580BAE6F1}"/>
              </a:ext>
            </a:extLst>
          </p:cNvPr>
          <p:cNvSpPr>
            <a:spLocks noGrp="1"/>
          </p:cNvSpPr>
          <p:nvPr>
            <p:ph type="title"/>
          </p:nvPr>
        </p:nvSpPr>
        <p:spPr>
          <a:xfrm>
            <a:off x="604025" y="1"/>
            <a:ext cx="11071302" cy="479502"/>
          </a:xfrm>
        </p:spPr>
        <p:txBody>
          <a:bodyPr>
            <a:normAutofit/>
          </a:bodyPr>
          <a:lstStyle/>
          <a:p>
            <a:pPr algn="ctr"/>
            <a:r>
              <a:rPr lang="be-BY" sz="2800" b="1" dirty="0">
                <a:solidFill>
                  <a:srgbClr val="FF0000"/>
                </a:solidFill>
                <a:latin typeface="Times New Roman" panose="02020603050405020304" pitchFamily="18" charset="0"/>
                <a:cs typeface="Times New Roman" panose="02020603050405020304" pitchFamily="18" charset="0"/>
              </a:rPr>
              <a:t>ВКЛ – аб’яднальнік усходніх славян</a:t>
            </a:r>
            <a:endParaRPr lang="en-US" sz="2800" b="1" dirty="0">
              <a:solidFill>
                <a:srgbClr val="FF0000"/>
              </a:solidFill>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6B49664F-1DA4-E3A0-7FB1-A201BAC6D1A7}"/>
              </a:ext>
            </a:extLst>
          </p:cNvPr>
          <p:cNvPicPr>
            <a:picLocks noGrp="1" noChangeAspect="1"/>
          </p:cNvPicPr>
          <p:nvPr>
            <p:ph idx="1"/>
          </p:nvPr>
        </p:nvPicPr>
        <p:blipFill>
          <a:blip r:embed="rId2"/>
          <a:stretch>
            <a:fillRect/>
          </a:stretch>
        </p:blipFill>
        <p:spPr>
          <a:xfrm>
            <a:off x="480941" y="1227977"/>
            <a:ext cx="5756531" cy="5062912"/>
          </a:xfrm>
          <a:prstGeom prst="rect">
            <a:avLst/>
          </a:prstGeom>
        </p:spPr>
      </p:pic>
      <p:sp>
        <p:nvSpPr>
          <p:cNvPr id="4" name="Slide Number Placeholder 3">
            <a:extLst>
              <a:ext uri="{FF2B5EF4-FFF2-40B4-BE49-F238E27FC236}">
                <a16:creationId xmlns:a16="http://schemas.microsoft.com/office/drawing/2014/main" id="{F361030A-1214-5918-F631-6C9D91A4D80C}"/>
              </a:ext>
            </a:extLst>
          </p:cNvPr>
          <p:cNvSpPr>
            <a:spLocks noGrp="1"/>
          </p:cNvSpPr>
          <p:nvPr>
            <p:ph type="sldNum" sz="quarter" idx="12"/>
          </p:nvPr>
        </p:nvSpPr>
        <p:spPr/>
        <p:txBody>
          <a:bodyPr/>
          <a:lstStyle/>
          <a:p>
            <a:fld id="{68B73580-C5BD-4863-80B6-FC58A63FED4B}" type="slidenum">
              <a:rPr lang="en-US" smtClean="0"/>
              <a:t>7</a:t>
            </a:fld>
            <a:endParaRPr lang="en-US"/>
          </a:p>
        </p:txBody>
      </p:sp>
      <p:pic>
        <p:nvPicPr>
          <p:cNvPr id="6" name="Picture 5">
            <a:extLst>
              <a:ext uri="{FF2B5EF4-FFF2-40B4-BE49-F238E27FC236}">
                <a16:creationId xmlns:a16="http://schemas.microsoft.com/office/drawing/2014/main" id="{A4890412-2842-84BE-5686-AAF5588583E6}"/>
              </a:ext>
            </a:extLst>
          </p:cNvPr>
          <p:cNvPicPr>
            <a:picLocks noChangeAspect="1"/>
          </p:cNvPicPr>
          <p:nvPr/>
        </p:nvPicPr>
        <p:blipFill>
          <a:blip r:embed="rId3"/>
          <a:stretch>
            <a:fillRect/>
          </a:stretch>
        </p:blipFill>
        <p:spPr>
          <a:xfrm>
            <a:off x="6987396" y="490588"/>
            <a:ext cx="4030009" cy="6219969"/>
          </a:xfrm>
          <a:prstGeom prst="rect">
            <a:avLst/>
          </a:prstGeom>
        </p:spPr>
      </p:pic>
      <p:sp>
        <p:nvSpPr>
          <p:cNvPr id="8" name="TextBox 7">
            <a:extLst>
              <a:ext uri="{FF2B5EF4-FFF2-40B4-BE49-F238E27FC236}">
                <a16:creationId xmlns:a16="http://schemas.microsoft.com/office/drawing/2014/main" id="{7A5BE67D-D83C-E1BC-84ED-91846859E422}"/>
              </a:ext>
            </a:extLst>
          </p:cNvPr>
          <p:cNvSpPr txBox="1"/>
          <p:nvPr/>
        </p:nvSpPr>
        <p:spPr>
          <a:xfrm>
            <a:off x="8610600" y="6354760"/>
            <a:ext cx="2596481"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map prepared by </a:t>
            </a:r>
            <a:r>
              <a:rPr kumimoji="0" lang="en-CA" sz="1400" b="1" i="1"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A.Karalkevich</a:t>
            </a:r>
            <a:endPar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3895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07F4B-E056-10F4-E918-6781A4C73D29}"/>
              </a:ext>
            </a:extLst>
          </p:cNvPr>
          <p:cNvSpPr>
            <a:spLocks noGrp="1"/>
          </p:cNvSpPr>
          <p:nvPr>
            <p:ph type="title"/>
          </p:nvPr>
        </p:nvSpPr>
        <p:spPr>
          <a:xfrm>
            <a:off x="5296829" y="524106"/>
            <a:ext cx="6200077" cy="379142"/>
          </a:xfrm>
        </p:spPr>
        <p:txBody>
          <a:bodyPr>
            <a:noAutofit/>
          </a:bodyPr>
          <a:lstStyle/>
          <a:p>
            <a:r>
              <a:rPr lang="en-US" sz="2400" b="1" dirty="0">
                <a:latin typeface="Times New Roman" panose="02020603050405020304" pitchFamily="18" charset="0"/>
                <a:ea typeface="Times New Roman" panose="02020603050405020304" pitchFamily="18" charset="0"/>
              </a:rPr>
              <a:t>T</a:t>
            </a:r>
            <a:r>
              <a:rPr lang="en-US" sz="2400" b="1" dirty="0">
                <a:effectLst/>
                <a:latin typeface="Times New Roman" panose="02020603050405020304" pitchFamily="18" charset="0"/>
                <a:ea typeface="Times New Roman" panose="02020603050405020304" pitchFamily="18" charset="0"/>
              </a:rPr>
              <a:t>he GDL, mostly populated with Ruthenians, and Muscovy were at war constantly</a:t>
            </a:r>
            <a:r>
              <a:rPr kumimoji="0" lang="en-US" sz="14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en-US" sz="14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en-US" sz="14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en-US" sz="14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endParaRPr lang="en-US" sz="2400" b="1" dirty="0">
              <a:solidFill>
                <a:srgbClr val="FF0000"/>
              </a:solidFill>
            </a:endParaRPr>
          </a:p>
        </p:txBody>
      </p:sp>
      <p:sp>
        <p:nvSpPr>
          <p:cNvPr id="3" name="Content Placeholder 2">
            <a:extLst>
              <a:ext uri="{FF2B5EF4-FFF2-40B4-BE49-F238E27FC236}">
                <a16:creationId xmlns:a16="http://schemas.microsoft.com/office/drawing/2014/main" id="{2262FE10-CB49-836C-076D-383650F92646}"/>
              </a:ext>
            </a:extLst>
          </p:cNvPr>
          <p:cNvSpPr>
            <a:spLocks noGrp="1"/>
          </p:cNvSpPr>
          <p:nvPr>
            <p:ph idx="1"/>
          </p:nvPr>
        </p:nvSpPr>
        <p:spPr>
          <a:xfrm>
            <a:off x="4795023" y="814039"/>
            <a:ext cx="7203688" cy="5040351"/>
          </a:xfrm>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e-BY" sz="1800" b="1" i="1"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1800" b="1" i="1"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 XVI</a:t>
            </a:r>
            <a:r>
              <a:rPr kumimoji="0" lang="be-BY" sz="1800" b="1" i="1"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en-US" sz="1800" b="1" i="1"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XVIII cc., Belarusian lands occupied about 77% of the GDL;</a:t>
            </a:r>
          </a:p>
          <a:p>
            <a:pPr marL="0" marR="0" lvl="0" indent="0" algn="l" defTabSz="914400" rtl="0" eaLnBrk="1" fontAlgn="auto" latinLnBrk="0" hangingPunct="1">
              <a:lnSpc>
                <a:spcPct val="100000"/>
              </a:lnSpc>
              <a:spcBef>
                <a:spcPts val="0"/>
              </a:spcBef>
              <a:spcAft>
                <a:spcPts val="0"/>
              </a:spcAft>
              <a:buClrTx/>
              <a:buSzTx/>
              <a:buFontTx/>
              <a:buNone/>
              <a:tabLst/>
              <a:defRPr/>
            </a:pPr>
            <a:r>
              <a:rPr lang="be-BY" sz="1800" b="1" i="1" dirty="0">
                <a:solidFill>
                  <a:srgbClr val="FF0000"/>
                </a:solidFill>
                <a:latin typeface="Times New Roman" panose="02020603050405020304" pitchFamily="18" charset="0"/>
                <a:cs typeface="Times New Roman" panose="02020603050405020304" pitchFamily="18" charset="0"/>
              </a:rPr>
              <a:t>- </a:t>
            </a:r>
            <a:r>
              <a:rPr kumimoji="0" lang="en-US" sz="1800" b="1"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Nine of ten GDL provinces were on Belarusian lands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indent="0">
              <a:lnSpc>
                <a:spcPct val="150000"/>
              </a:lnSpc>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be-BY" sz="1800" b="1" spc="-1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b="1" spc="-1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From the end of the XV c</a:t>
            </a:r>
            <a:r>
              <a:rPr lang="be-BY" sz="1800" spc="-1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 as the Golden Horde declined and fragmented, and up to the middle of the XVII century, </a:t>
            </a:r>
            <a:r>
              <a:rPr lang="en-US" sz="1800" b="1" spc="-1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there were 9 major wars between the GDL and Muscovy and between Rzeczpospolita and Muscovy</a:t>
            </a:r>
            <a:endPar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indent="-285750">
              <a:lnSpc>
                <a:spcPct val="150000"/>
              </a:lnSpc>
              <a:spcBef>
                <a:spcPts val="0"/>
              </a:spcBef>
              <a:spcAft>
                <a:spcPts val="0"/>
              </a:spcAft>
              <a:buFont typeface="Wingdings" panose="05000000000000000000" pitchFamily="2" charset="2"/>
              <a:buChar char="Ø"/>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1800" spc="-10" baseline="30000" dirty="0">
                <a:effectLst/>
                <a:latin typeface="Times New Roman" panose="02020603050405020304" pitchFamily="18" charset="0"/>
                <a:ea typeface="Times New Roman" panose="02020603050405020304" pitchFamily="18" charset="0"/>
                <a:cs typeface="Times New Roman" panose="02020603050405020304" pitchFamily="18" charset="0"/>
              </a:rPr>
              <a:t>st</a:t>
            </a: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 Muscovy-Lithuanian War: 1492–1494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indent="-285750">
              <a:lnSpc>
                <a:spcPct val="150000"/>
              </a:lnSpc>
              <a:spcBef>
                <a:spcPts val="0"/>
              </a:spcBef>
              <a:spcAft>
                <a:spcPts val="0"/>
              </a:spcAft>
              <a:buFont typeface="Wingdings" panose="05000000000000000000" pitchFamily="2" charset="2"/>
              <a:buChar char="Ø"/>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spc="-10" baseline="30000" dirty="0">
                <a:effectLst/>
                <a:latin typeface="Times New Roman" panose="02020603050405020304" pitchFamily="18" charset="0"/>
                <a:ea typeface="Times New Roman" panose="02020603050405020304" pitchFamily="18" charset="0"/>
                <a:cs typeface="Times New Roman" panose="02020603050405020304" pitchFamily="18" charset="0"/>
              </a:rPr>
              <a:t>nd</a:t>
            </a: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 1500–1503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indent="-285750">
              <a:lnSpc>
                <a:spcPct val="150000"/>
              </a:lnSpc>
              <a:spcBef>
                <a:spcPts val="0"/>
              </a:spcBef>
              <a:spcAft>
                <a:spcPts val="0"/>
              </a:spcAft>
              <a:buFont typeface="Wingdings" panose="05000000000000000000" pitchFamily="2" charset="2"/>
              <a:buChar char="Ø"/>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1800" spc="-10" baseline="30000" dirty="0">
                <a:effectLst/>
                <a:latin typeface="Times New Roman" panose="02020603050405020304" pitchFamily="18" charset="0"/>
                <a:ea typeface="Times New Roman" panose="02020603050405020304" pitchFamily="18" charset="0"/>
                <a:cs typeface="Times New Roman" panose="02020603050405020304" pitchFamily="18" charset="0"/>
              </a:rPr>
              <a:t>rd</a:t>
            </a: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 1507–1508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indent="-285750">
              <a:lnSpc>
                <a:spcPct val="150000"/>
              </a:lnSpc>
              <a:spcBef>
                <a:spcPts val="0"/>
              </a:spcBef>
              <a:spcAft>
                <a:spcPts val="0"/>
              </a:spcAft>
              <a:buFont typeface="Wingdings" panose="05000000000000000000" pitchFamily="2" charset="2"/>
              <a:buChar char="Ø"/>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4</a:t>
            </a:r>
            <a:r>
              <a:rPr lang="en-US" sz="1800" spc="-10" baseline="30000" dirty="0">
                <a:effectLst/>
                <a:latin typeface="Times New Roman" panose="02020603050405020304" pitchFamily="18" charset="0"/>
                <a:ea typeface="Times New Roman" panose="02020603050405020304" pitchFamily="18" charset="0"/>
                <a:cs typeface="Times New Roman" panose="02020603050405020304" pitchFamily="18" charset="0"/>
              </a:rPr>
              <a:t>th</a:t>
            </a: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 1512–1522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indent="-285750">
              <a:lnSpc>
                <a:spcPct val="150000"/>
              </a:lnSpc>
              <a:spcBef>
                <a:spcPts val="0"/>
              </a:spcBef>
              <a:spcAft>
                <a:spcPts val="0"/>
              </a:spcAft>
              <a:buFont typeface="Wingdings" panose="05000000000000000000" pitchFamily="2" charset="2"/>
              <a:buChar char="Ø"/>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5</a:t>
            </a:r>
            <a:r>
              <a:rPr lang="en-US" sz="1800" spc="-10" baseline="30000" dirty="0">
                <a:effectLst/>
                <a:latin typeface="Times New Roman" panose="02020603050405020304" pitchFamily="18" charset="0"/>
                <a:ea typeface="Times New Roman" panose="02020603050405020304" pitchFamily="18" charset="0"/>
                <a:cs typeface="Times New Roman" panose="02020603050405020304" pitchFamily="18" charset="0"/>
              </a:rPr>
              <a:t>th</a:t>
            </a: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 1534–1537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indent="-285750">
              <a:lnSpc>
                <a:spcPct val="150000"/>
              </a:lnSpc>
              <a:spcBef>
                <a:spcPts val="0"/>
              </a:spcBef>
              <a:spcAft>
                <a:spcPts val="0"/>
              </a:spcAft>
              <a:buFont typeface="Wingdings" panose="05000000000000000000" pitchFamily="2" charset="2"/>
              <a:buChar char="Ø"/>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6</a:t>
            </a:r>
            <a:r>
              <a:rPr lang="en-US" sz="1800" spc="-10" baseline="30000" dirty="0">
                <a:effectLst/>
                <a:latin typeface="Times New Roman" panose="02020603050405020304" pitchFamily="18" charset="0"/>
                <a:ea typeface="Times New Roman" panose="02020603050405020304" pitchFamily="18" charset="0"/>
                <a:cs typeface="Times New Roman" panose="02020603050405020304" pitchFamily="18" charset="0"/>
              </a:rPr>
              <a:t>th:</a:t>
            </a:r>
            <a:r>
              <a:rPr lang="en-US" sz="1800" spc="-10" dirty="0">
                <a:effectLst/>
                <a:latin typeface="Times New Roman" panose="02020603050405020304" pitchFamily="18" charset="0"/>
                <a:ea typeface="Times New Roman" panose="02020603050405020304" pitchFamily="18" charset="0"/>
                <a:cs typeface="Times New Roman" panose="02020603050405020304" pitchFamily="18" charset="0"/>
              </a:rPr>
              <a:t> Livonian War: 1558–1583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indent="-285750">
              <a:lnSpc>
                <a:spcPct val="150000"/>
              </a:lnSpc>
              <a:spcBef>
                <a:spcPts val="0"/>
              </a:spcBef>
              <a:spcAft>
                <a:spcPts val="0"/>
              </a:spcAft>
              <a:buFont typeface="Wingdings" panose="05000000000000000000" pitchFamily="2" charset="2"/>
              <a:buChar char="Ø"/>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CA" sz="1800" dirty="0">
                <a:effectLst/>
                <a:latin typeface="Times New Roman" panose="02020603050405020304" pitchFamily="18" charset="0"/>
                <a:ea typeface="Calibri" panose="020F0502020204030204" pitchFamily="34" charset="0"/>
                <a:cs typeface="Times New Roman" panose="02020603050405020304" pitchFamily="18" charset="0"/>
              </a:rPr>
              <a:t>7</a:t>
            </a:r>
            <a:r>
              <a:rPr lang="en-CA"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CA" sz="1800" dirty="0">
                <a:effectLst/>
                <a:latin typeface="Times New Roman" panose="02020603050405020304" pitchFamily="18" charset="0"/>
                <a:ea typeface="Calibri" panose="020F0502020204030204" pitchFamily="34" charset="0"/>
                <a:cs typeface="Times New Roman" panose="02020603050405020304" pitchFamily="18" charset="0"/>
              </a:rPr>
              <a:t>: Muscovy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CA" sz="1800" dirty="0">
                <a:effectLst/>
                <a:latin typeface="Times New Roman" panose="02020603050405020304" pitchFamily="18" charset="0"/>
                <a:ea typeface="Calibri" panose="020F0502020204030204" pitchFamily="34" charset="0"/>
                <a:cs typeface="Times New Roman" panose="02020603050405020304" pitchFamily="18" charset="0"/>
              </a:rPr>
              <a:t>Rzeczpospolita War:1605–1618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indent="-285750">
              <a:lnSpc>
                <a:spcPct val="150000"/>
              </a:lnSpc>
              <a:spcBef>
                <a:spcPts val="0"/>
              </a:spcBef>
              <a:spcAft>
                <a:spcPts val="0"/>
              </a:spcAft>
              <a:buFont typeface="Wingdings" panose="05000000000000000000" pitchFamily="2" charset="2"/>
              <a:buChar char="Ø"/>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CA" sz="1800" dirty="0">
                <a:effectLst/>
                <a:latin typeface="Times New Roman" panose="02020603050405020304" pitchFamily="18" charset="0"/>
                <a:ea typeface="Calibri" panose="020F0502020204030204" pitchFamily="34" charset="0"/>
                <a:cs typeface="Times New Roman" panose="02020603050405020304" pitchFamily="18" charset="0"/>
              </a:rPr>
              <a:t>8</a:t>
            </a:r>
            <a:r>
              <a:rPr lang="en-CA"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CA" sz="1800" dirty="0">
                <a:effectLst/>
                <a:latin typeface="Times New Roman" panose="02020603050405020304" pitchFamily="18" charset="0"/>
                <a:ea typeface="Calibri" panose="020F0502020204030204" pitchFamily="34" charset="0"/>
                <a:cs typeface="Times New Roman" panose="02020603050405020304" pitchFamily="18" charset="0"/>
              </a:rPr>
              <a:t>: Smolensk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a:t>
            </a:r>
            <a:r>
              <a:rPr lang="en-CA" sz="1800" dirty="0">
                <a:effectLst/>
                <a:latin typeface="Times New Roman" panose="02020603050405020304" pitchFamily="18" charset="0"/>
                <a:ea typeface="Calibri" panose="020F0502020204030204" pitchFamily="34" charset="0"/>
                <a:cs typeface="Times New Roman" panose="02020603050405020304" pitchFamily="18" charset="0"/>
              </a:rPr>
              <a:t>ar:1632–1634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indent="-285750">
              <a:lnSpc>
                <a:spcPct val="150000"/>
              </a:lnSpc>
              <a:spcBef>
                <a:spcPts val="0"/>
              </a:spcBef>
              <a:spcAft>
                <a:spcPts val="0"/>
              </a:spcAft>
              <a:buFont typeface="Wingdings" panose="05000000000000000000" pitchFamily="2" charset="2"/>
              <a:buChar char="Ø"/>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CA" sz="1800" dirty="0">
                <a:effectLst/>
                <a:latin typeface="Times New Roman" panose="02020603050405020304" pitchFamily="18" charset="0"/>
                <a:ea typeface="Calibri" panose="020F0502020204030204" pitchFamily="34" charset="0"/>
                <a:cs typeface="Times New Roman" panose="02020603050405020304" pitchFamily="18" charset="0"/>
              </a:rPr>
              <a:t>9</a:t>
            </a:r>
            <a:r>
              <a:rPr lang="en-CA"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CA" sz="1800" dirty="0">
                <a:effectLst/>
                <a:latin typeface="Times New Roman" panose="02020603050405020304" pitchFamily="18" charset="0"/>
                <a:ea typeface="Calibri" panose="020F0502020204030204" pitchFamily="34" charset="0"/>
                <a:cs typeface="Times New Roman" panose="02020603050405020304" pitchFamily="18" charset="0"/>
              </a:rPr>
              <a:t>: Northern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a:t>
            </a:r>
            <a:r>
              <a:rPr lang="en-CA" sz="1800" dirty="0">
                <a:effectLst/>
                <a:latin typeface="Times New Roman" panose="02020603050405020304" pitchFamily="18" charset="0"/>
                <a:ea typeface="Calibri" panose="020F0502020204030204" pitchFamily="34" charset="0"/>
                <a:cs typeface="Times New Roman" panose="02020603050405020304" pitchFamily="18" charset="0"/>
              </a:rPr>
              <a:t>ar:1654–1667</a:t>
            </a:r>
            <a:endParaRPr lang="en-US" sz="1800" dirty="0"/>
          </a:p>
        </p:txBody>
      </p:sp>
      <p:pic>
        <p:nvPicPr>
          <p:cNvPr id="5" name="Picture 4" descr="Map&#10;&#10;Description automatically generated">
            <a:extLst>
              <a:ext uri="{FF2B5EF4-FFF2-40B4-BE49-F238E27FC236}">
                <a16:creationId xmlns:a16="http://schemas.microsoft.com/office/drawing/2014/main" id="{DD42F94F-E6D8-84EC-440E-8BE556006C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255" y="136525"/>
            <a:ext cx="4244896" cy="6560295"/>
          </a:xfrm>
          <a:prstGeom prst="rect">
            <a:avLst/>
          </a:prstGeom>
        </p:spPr>
      </p:pic>
      <p:sp>
        <p:nvSpPr>
          <p:cNvPr id="6" name="TextBox 5">
            <a:extLst>
              <a:ext uri="{FF2B5EF4-FFF2-40B4-BE49-F238E27FC236}">
                <a16:creationId xmlns:a16="http://schemas.microsoft.com/office/drawing/2014/main" id="{982056D2-BD23-E37B-F089-63065CAAC9C8}"/>
              </a:ext>
            </a:extLst>
          </p:cNvPr>
          <p:cNvSpPr txBox="1"/>
          <p:nvPr/>
        </p:nvSpPr>
        <p:spPr>
          <a:xfrm>
            <a:off x="2029522" y="6355755"/>
            <a:ext cx="2553629" cy="307777"/>
          </a:xfrm>
          <a:prstGeom prst="rect">
            <a:avLst/>
          </a:prstGeom>
          <a:noFill/>
        </p:spPr>
        <p:txBody>
          <a:bodyPr wrap="square" rtlCol="0">
            <a:spAutoFit/>
          </a:bodyPr>
          <a:lstStyle/>
          <a:p>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map prepared by A. </a:t>
            </a:r>
            <a:r>
              <a:rPr lang="en-US" sz="1400" b="1" i="1" dirty="0" err="1">
                <a:effectLst/>
                <a:latin typeface="Times New Roman" panose="02020603050405020304" pitchFamily="18" charset="0"/>
                <a:ea typeface="Times New Roman" panose="02020603050405020304" pitchFamily="18" charset="0"/>
                <a:cs typeface="Times New Roman" panose="02020603050405020304" pitchFamily="18" charset="0"/>
              </a:rPr>
              <a:t>Karalkevich</a:t>
            </a:r>
            <a:endParaRPr lang="en-US" sz="1400" b="1" i="1" dirty="0"/>
          </a:p>
        </p:txBody>
      </p:sp>
    </p:spTree>
    <p:extLst>
      <p:ext uri="{BB962C8B-B14F-4D97-AF65-F5344CB8AC3E}">
        <p14:creationId xmlns:p14="http://schemas.microsoft.com/office/powerpoint/2010/main" val="1645840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D4B0D96-E482-D7B9-3271-1F532552CB61}"/>
              </a:ext>
            </a:extLst>
          </p:cNvPr>
          <p:cNvSpPr>
            <a:spLocks noGrp="1"/>
          </p:cNvSpPr>
          <p:nvPr>
            <p:ph type="sldNum" sz="quarter" idx="12"/>
          </p:nvPr>
        </p:nvSpPr>
        <p:spPr/>
        <p:txBody>
          <a:bodyPr/>
          <a:lstStyle/>
          <a:p>
            <a:fld id="{68B73580-C5BD-4863-80B6-FC58A63FED4B}" type="slidenum">
              <a:rPr lang="en-US" smtClean="0"/>
              <a:t>9</a:t>
            </a:fld>
            <a:endParaRPr lang="en-US"/>
          </a:p>
        </p:txBody>
      </p:sp>
      <p:sp>
        <p:nvSpPr>
          <p:cNvPr id="5" name="TextBox 4">
            <a:extLst>
              <a:ext uri="{FF2B5EF4-FFF2-40B4-BE49-F238E27FC236}">
                <a16:creationId xmlns:a16="http://schemas.microsoft.com/office/drawing/2014/main" id="{206A7DCA-63EF-E9F0-5C4E-16913622CE60}"/>
              </a:ext>
            </a:extLst>
          </p:cNvPr>
          <p:cNvSpPr txBox="1"/>
          <p:nvPr/>
        </p:nvSpPr>
        <p:spPr>
          <a:xfrm>
            <a:off x="468351" y="1048214"/>
            <a:ext cx="2955073" cy="2954655"/>
          </a:xfrm>
          <a:prstGeom prst="rect">
            <a:avLst/>
          </a:prstGeom>
          <a:noFill/>
        </p:spPr>
        <p:txBody>
          <a:bodyPr wrap="square" rtlCol="0">
            <a:spAutoFit/>
          </a:bodyPr>
          <a:lstStyle/>
          <a:p>
            <a:r>
              <a:rPr kumimoji="0" lang="be-BY" sz="28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Characteristics of the </a:t>
            </a: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Western-Ruthenian</a:t>
            </a:r>
            <a:r>
              <a:rPr kumimoji="0" lang="be-BY" sz="28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 </a:t>
            </a:r>
            <a:b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br>
            <a:r>
              <a:rPr kumimoji="0" lang="be-BY" sz="28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and </a:t>
            </a:r>
            <a:b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br>
            <a:r>
              <a:rPr kumimoji="0" lang="be-BY" sz="28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Eurasian civilizations</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br>
            <a:endParaRPr lang="en-US" dirty="0"/>
          </a:p>
        </p:txBody>
      </p:sp>
      <p:graphicFrame>
        <p:nvGraphicFramePr>
          <p:cNvPr id="6" name="Object 5">
            <a:extLst>
              <a:ext uri="{FF2B5EF4-FFF2-40B4-BE49-F238E27FC236}">
                <a16:creationId xmlns:a16="http://schemas.microsoft.com/office/drawing/2014/main" id="{641C51BA-FC20-EFD2-BB45-97F7C3080BFE}"/>
              </a:ext>
            </a:extLst>
          </p:cNvPr>
          <p:cNvGraphicFramePr>
            <a:graphicFrameLocks noChangeAspect="1"/>
          </p:cNvGraphicFramePr>
          <p:nvPr>
            <p:extLst>
              <p:ext uri="{D42A27DB-BD31-4B8C-83A1-F6EECF244321}">
                <p14:modId xmlns:p14="http://schemas.microsoft.com/office/powerpoint/2010/main" val="3001960979"/>
              </p:ext>
            </p:extLst>
          </p:nvPr>
        </p:nvGraphicFramePr>
        <p:xfrm>
          <a:off x="3867150" y="238125"/>
          <a:ext cx="6953250" cy="6572250"/>
        </p:xfrm>
        <a:graphic>
          <a:graphicData uri="http://schemas.openxmlformats.org/presentationml/2006/ole">
            <mc:AlternateContent xmlns:mc="http://schemas.openxmlformats.org/markup-compatibility/2006">
              <mc:Choice xmlns:v="urn:schemas-microsoft-com:vml" Requires="v">
                <p:oleObj name="Document" r:id="rId2" imgW="5929084" imgH="5609910" progId="Word.Document.12">
                  <p:embed/>
                </p:oleObj>
              </mc:Choice>
              <mc:Fallback>
                <p:oleObj name="Document" r:id="rId2" imgW="5929084" imgH="5609910" progId="Word.Document.12">
                  <p:embed/>
                  <p:pic>
                    <p:nvPicPr>
                      <p:cNvPr id="0" name=""/>
                      <p:cNvPicPr/>
                      <p:nvPr/>
                    </p:nvPicPr>
                    <p:blipFill>
                      <a:blip r:embed="rId3"/>
                      <a:stretch>
                        <a:fillRect/>
                      </a:stretch>
                    </p:blipFill>
                    <p:spPr>
                      <a:xfrm>
                        <a:off x="3867150" y="238125"/>
                        <a:ext cx="6953250" cy="6572250"/>
                      </a:xfrm>
                      <a:prstGeom prst="rect">
                        <a:avLst/>
                      </a:prstGeom>
                    </p:spPr>
                  </p:pic>
                </p:oleObj>
              </mc:Fallback>
            </mc:AlternateContent>
          </a:graphicData>
        </a:graphic>
      </p:graphicFrame>
    </p:spTree>
    <p:extLst>
      <p:ext uri="{BB962C8B-B14F-4D97-AF65-F5344CB8AC3E}">
        <p14:creationId xmlns:p14="http://schemas.microsoft.com/office/powerpoint/2010/main" val="2507258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7E160-7962-4F4F-B29D-6EA67C262D02}"/>
              </a:ext>
            </a:extLst>
          </p:cNvPr>
          <p:cNvSpPr>
            <a:spLocks noGrp="1"/>
          </p:cNvSpPr>
          <p:nvPr>
            <p:ph type="title"/>
          </p:nvPr>
        </p:nvSpPr>
        <p:spPr>
          <a:xfrm>
            <a:off x="838200" y="265166"/>
            <a:ext cx="10515600" cy="548873"/>
          </a:xfrm>
        </p:spPr>
        <p:txBody>
          <a:bodyPr>
            <a:noAutofit/>
          </a:bodyPr>
          <a:lstStyle/>
          <a:p>
            <a:pPr marL="0" marR="0" algn="ctr">
              <a:lnSpc>
                <a:spcPct val="115000"/>
              </a:lnSpc>
              <a:spcBef>
                <a:spcPts val="0"/>
              </a:spcBef>
              <a:spcAft>
                <a:spcPts val="0"/>
              </a:spcAft>
              <a:tabLst>
                <a:tab pos="1943100" algn="l"/>
              </a:tabLst>
            </a:pPr>
            <a:r>
              <a:rPr lang="en-US" sz="2800" b="1" dirty="0">
                <a:latin typeface="Times New Roman" panose="02020603050405020304" pitchFamily="18" charset="0"/>
                <a:cs typeface="Times New Roman" panose="02020603050405020304" pitchFamily="18" charset="0"/>
              </a:rPr>
              <a:t>Classification of Civilizations</a:t>
            </a:r>
            <a:br>
              <a:rPr lang="en-US" sz="20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000"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B295E83-5EFE-42A8-90C9-A176A504015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B73580-C5BD-4863-80B6-FC58A63FED4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8" name="Table 8">
            <a:extLst>
              <a:ext uri="{FF2B5EF4-FFF2-40B4-BE49-F238E27FC236}">
                <a16:creationId xmlns:a16="http://schemas.microsoft.com/office/drawing/2014/main" id="{FB4F69D6-0A74-94AF-E8BE-E937196514CD}"/>
              </a:ext>
            </a:extLst>
          </p:cNvPr>
          <p:cNvGraphicFramePr>
            <a:graphicFrameLocks noGrp="1"/>
          </p:cNvGraphicFramePr>
          <p:nvPr/>
        </p:nvGraphicFramePr>
        <p:xfrm>
          <a:off x="367990" y="680225"/>
          <a:ext cx="11574964" cy="3950225"/>
        </p:xfrm>
        <a:graphic>
          <a:graphicData uri="http://schemas.openxmlformats.org/drawingml/2006/table">
            <a:tbl>
              <a:tblPr firstRow="1" bandRow="1">
                <a:tableStyleId>{5C22544A-7EE6-4342-B048-85BDC9FD1C3A}</a:tableStyleId>
              </a:tblPr>
              <a:tblGrid>
                <a:gridCol w="1996069">
                  <a:extLst>
                    <a:ext uri="{9D8B030D-6E8A-4147-A177-3AD203B41FA5}">
                      <a16:colId xmlns:a16="http://schemas.microsoft.com/office/drawing/2014/main" val="699396559"/>
                    </a:ext>
                  </a:extLst>
                </a:gridCol>
                <a:gridCol w="3111190">
                  <a:extLst>
                    <a:ext uri="{9D8B030D-6E8A-4147-A177-3AD203B41FA5}">
                      <a16:colId xmlns:a16="http://schemas.microsoft.com/office/drawing/2014/main" val="4091199749"/>
                    </a:ext>
                  </a:extLst>
                </a:gridCol>
                <a:gridCol w="2564780">
                  <a:extLst>
                    <a:ext uri="{9D8B030D-6E8A-4147-A177-3AD203B41FA5}">
                      <a16:colId xmlns:a16="http://schemas.microsoft.com/office/drawing/2014/main" val="1528609284"/>
                    </a:ext>
                  </a:extLst>
                </a:gridCol>
                <a:gridCol w="3902925">
                  <a:extLst>
                    <a:ext uri="{9D8B030D-6E8A-4147-A177-3AD203B41FA5}">
                      <a16:colId xmlns:a16="http://schemas.microsoft.com/office/drawing/2014/main" val="1867556683"/>
                    </a:ext>
                  </a:extLst>
                </a:gridCol>
              </a:tblGrid>
              <a:tr h="611092">
                <a:tc>
                  <a:txBody>
                    <a:bodyPr/>
                    <a:lstStyle/>
                    <a:p>
                      <a:r>
                        <a:rPr lang="en-CA" sz="2400" b="1" kern="1200" dirty="0">
                          <a:solidFill>
                            <a:schemeClr val="lt1"/>
                          </a:solidFill>
                          <a:effectLst/>
                          <a:latin typeface="Times New Roman" panose="02020603050405020304" pitchFamily="18" charset="0"/>
                          <a:ea typeface="+mn-ea"/>
                          <a:cs typeface="Times New Roman" panose="02020603050405020304" pitchFamily="18" charset="0"/>
                        </a:rPr>
                        <a:t>S. Huntington</a:t>
                      </a:r>
                      <a:endParaRPr lang="en-US" sz="2400" b="1" kern="1200" dirty="0">
                        <a:solidFill>
                          <a:schemeClr val="lt1"/>
                        </a:solidFill>
                        <a:effectLst/>
                        <a:latin typeface="Times New Roman" panose="02020603050405020304" pitchFamily="18" charset="0"/>
                        <a:ea typeface="+mn-ea"/>
                        <a:cs typeface="Times New Roman" panose="02020603050405020304" pitchFamily="18" charset="0"/>
                      </a:endParaRPr>
                    </a:p>
                    <a:p>
                      <a:r>
                        <a:rPr lang="en-CA" sz="2400" b="1" kern="1200" dirty="0">
                          <a:solidFill>
                            <a:schemeClr val="lt1"/>
                          </a:solidFill>
                          <a:effectLst/>
                          <a:latin typeface="Times New Roman" panose="02020603050405020304" pitchFamily="18" charset="0"/>
                          <a:ea typeface="+mn-ea"/>
                          <a:cs typeface="Times New Roman" panose="02020603050405020304" pitchFamily="18" charset="0"/>
                        </a:rPr>
                        <a:t>(1993)</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lgn="ctr">
                        <a:spcBef>
                          <a:spcPts val="0"/>
                        </a:spcBef>
                        <a:spcAft>
                          <a:spcPts val="0"/>
                        </a:spcAft>
                      </a:pPr>
                      <a:r>
                        <a:rPr lang="en-CA" sz="2400" kern="150" dirty="0">
                          <a:effectLst/>
                          <a:latin typeface="Times New Roman" panose="02020603050405020304" pitchFamily="18" charset="0"/>
                          <a:ea typeface="SimSun" panose="02010600030101010101" pitchFamily="2" charset="-122"/>
                          <a:cs typeface="Times New Roman" panose="02020603050405020304" pitchFamily="18" charset="0"/>
                        </a:rPr>
                        <a:t>B. </a:t>
                      </a:r>
                      <a:r>
                        <a:rPr lang="en-CA" sz="2400" kern="150" dirty="0" err="1">
                          <a:effectLst/>
                          <a:latin typeface="Times New Roman" panose="02020603050405020304" pitchFamily="18" charset="0"/>
                          <a:ea typeface="SimSun" panose="02010600030101010101" pitchFamily="2" charset="-122"/>
                          <a:cs typeface="Times New Roman" panose="02020603050405020304" pitchFamily="18" charset="0"/>
                        </a:rPr>
                        <a:t>Kuzik</a:t>
                      </a:r>
                      <a:r>
                        <a:rPr lang="en-CA" sz="2400" kern="150" dirty="0">
                          <a:effectLst/>
                          <a:latin typeface="Times New Roman" panose="02020603050405020304" pitchFamily="18" charset="0"/>
                          <a:ea typeface="SimSun" panose="02010600030101010101" pitchFamily="2" charset="-122"/>
                          <a:cs typeface="Times New Roman" panose="02020603050405020304" pitchFamily="18" charset="0"/>
                        </a:rPr>
                        <a:t>, Y. </a:t>
                      </a:r>
                      <a:r>
                        <a:rPr lang="en-CA" sz="2400" kern="150" dirty="0" err="1">
                          <a:effectLst/>
                          <a:latin typeface="Times New Roman" panose="02020603050405020304" pitchFamily="18" charset="0"/>
                          <a:ea typeface="SimSun" panose="02010600030101010101" pitchFamily="2" charset="-122"/>
                          <a:cs typeface="Times New Roman" panose="02020603050405020304" pitchFamily="18" charset="0"/>
                        </a:rPr>
                        <a:t>Yakovets</a:t>
                      </a:r>
                      <a:r>
                        <a:rPr lang="en-CA" sz="2400" kern="150" dirty="0">
                          <a:effectLst/>
                          <a:latin typeface="Times New Roman" panose="02020603050405020304" pitchFamily="18" charset="0"/>
                          <a:ea typeface="SimSun" panose="02010600030101010101" pitchFamily="2" charset="-122"/>
                          <a:cs typeface="Times New Roman" panose="02020603050405020304" pitchFamily="18" charset="0"/>
                        </a:rPr>
                        <a:t> (2006)</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lgn="ctr">
                        <a:spcBef>
                          <a:spcPts val="0"/>
                        </a:spcBef>
                        <a:spcAft>
                          <a:spcPts val="0"/>
                        </a:spcAft>
                      </a:pPr>
                      <a:r>
                        <a:rPr lang="en-CA" sz="2400" kern="150" dirty="0">
                          <a:effectLst/>
                          <a:latin typeface="Times New Roman" panose="02020603050405020304" pitchFamily="18" charset="0"/>
                          <a:ea typeface="SimSun" panose="02010600030101010101" pitchFamily="2" charset="-122"/>
                          <a:cs typeface="Times New Roman" panose="02020603050405020304" pitchFamily="18" charset="0"/>
                        </a:rPr>
                        <a:t>A. </a:t>
                      </a:r>
                      <a:r>
                        <a:rPr lang="en-CA" sz="2400" kern="150" dirty="0" err="1">
                          <a:effectLst/>
                          <a:latin typeface="Times New Roman" panose="02020603050405020304" pitchFamily="18" charset="0"/>
                          <a:ea typeface="SimSun" panose="02010600030101010101" pitchFamily="2" charset="-122"/>
                          <a:cs typeface="Times New Roman" panose="02020603050405020304" pitchFamily="18" charset="0"/>
                        </a:rPr>
                        <a:t>Targowski</a:t>
                      </a:r>
                      <a:endParaRPr lang="en-US" sz="2400" dirty="0">
                        <a:effectLst/>
                        <a:latin typeface="Times New Roman" panose="02020603050405020304" pitchFamily="18" charset="0"/>
                        <a:ea typeface="Liberation Serif"/>
                        <a:cs typeface="Times New Roman" panose="02020603050405020304" pitchFamily="18" charset="0"/>
                      </a:endParaRPr>
                    </a:p>
                    <a:p>
                      <a:pPr marL="0" marR="31115" algn="ctr">
                        <a:spcBef>
                          <a:spcPts val="0"/>
                        </a:spcBef>
                        <a:spcAft>
                          <a:spcPts val="0"/>
                        </a:spcAft>
                      </a:pPr>
                      <a:r>
                        <a:rPr lang="en-CA" sz="2400" kern="150" dirty="0">
                          <a:effectLst/>
                          <a:latin typeface="Times New Roman" panose="02020603050405020304" pitchFamily="18" charset="0"/>
                          <a:ea typeface="SimSun" panose="02010600030101010101" pitchFamily="2" charset="-122"/>
                          <a:cs typeface="Times New Roman" panose="02020603050405020304" pitchFamily="18" charset="0"/>
                        </a:rPr>
                        <a:t>(2010)</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lgn="ctr">
                        <a:spcBef>
                          <a:spcPts val="0"/>
                        </a:spcBef>
                        <a:spcAft>
                          <a:spcPts val="0"/>
                        </a:spcAft>
                      </a:pPr>
                      <a:r>
                        <a:rPr lang="en-US" sz="2400" dirty="0">
                          <a:effectLst/>
                          <a:latin typeface="Times New Roman" panose="02020603050405020304" pitchFamily="18" charset="0"/>
                          <a:ea typeface="Liberation Serif"/>
                          <a:cs typeface="Times New Roman" panose="02020603050405020304" pitchFamily="18" charset="0"/>
                        </a:rPr>
                        <a:t>Author’ proposal</a:t>
                      </a:r>
                    </a:p>
                    <a:p>
                      <a:pPr marL="0" marR="31115" algn="ctr">
                        <a:spcBef>
                          <a:spcPts val="0"/>
                        </a:spcBef>
                        <a:spcAft>
                          <a:spcPts val="0"/>
                        </a:spcAft>
                      </a:pPr>
                      <a:r>
                        <a:rPr lang="en-US" sz="2400" dirty="0">
                          <a:effectLst/>
                          <a:latin typeface="Times New Roman" panose="02020603050405020304" pitchFamily="18" charset="0"/>
                          <a:ea typeface="Liberation Serif"/>
                          <a:cs typeface="Times New Roman" panose="02020603050405020304" pitchFamily="18" charset="0"/>
                        </a:rPr>
                        <a:t> (2013)</a:t>
                      </a:r>
                    </a:p>
                  </a:txBody>
                  <a:tcPr marL="68580" marR="68580" marT="0" marB="0"/>
                </a:tc>
                <a:extLst>
                  <a:ext uri="{0D108BD9-81ED-4DB2-BD59-A6C34878D82A}">
                    <a16:rowId xmlns:a16="http://schemas.microsoft.com/office/drawing/2014/main" val="3656457360"/>
                  </a:ext>
                </a:extLst>
              </a:tr>
              <a:tr h="1832792">
                <a:tc>
                  <a:txBody>
                    <a:bodyPr/>
                    <a:lstStyle/>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Western</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Western: </a:t>
                      </a:r>
                    </a:p>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North American, Latin American and Oceanic, </a:t>
                      </a:r>
                    </a:p>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West European, </a:t>
                      </a:r>
                    </a:p>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East European  </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Western: </a:t>
                      </a:r>
                    </a:p>
                    <a:p>
                      <a:pPr marL="0" marR="31115">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Western-West, Western-Latin,  Jewish, and </a:t>
                      </a:r>
                    </a:p>
                    <a:p>
                      <a:pPr marL="0" marR="31115">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Western-Central sub-Civilizations</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Western: </a:t>
                      </a:r>
                    </a:p>
                    <a:p>
                      <a:pPr marL="0" marR="31115">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Western-West, Western-Latin,  Jewish, Western-Central, and </a:t>
                      </a:r>
                      <a:r>
                        <a:rPr lang="en-US"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Western-Ruthenian (Belarus, Ukraine) </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sub-civilizations</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extLst>
                  <a:ext uri="{0D108BD9-81ED-4DB2-BD59-A6C34878D82A}">
                    <a16:rowId xmlns:a16="http://schemas.microsoft.com/office/drawing/2014/main" val="3898614799"/>
                  </a:ext>
                </a:extLst>
              </a:tr>
              <a:tr h="413053">
                <a:tc>
                  <a:txBody>
                    <a:bodyPr/>
                    <a:lstStyle/>
                    <a:p>
                      <a:pPr marL="0" marR="31115">
                        <a:spcBef>
                          <a:spcPts val="0"/>
                        </a:spcBef>
                        <a:spcAft>
                          <a:spcPts val="0"/>
                        </a:spcAft>
                      </a:pPr>
                      <a:r>
                        <a:rPr lang="en-CA" sz="2400" kern="15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Orthodox</a:t>
                      </a:r>
                      <a:endParaRPr lang="en-US" sz="240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Eurasian/Russian</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spcBef>
                          <a:spcPts val="0"/>
                        </a:spcBef>
                        <a:spcAft>
                          <a:spcPts val="0"/>
                        </a:spcAft>
                      </a:pPr>
                      <a:r>
                        <a:rPr lang="en-CA" sz="2400" kern="15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Eastern</a:t>
                      </a:r>
                      <a:endParaRPr lang="en-US" sz="240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spcBef>
                          <a:spcPts val="0"/>
                        </a:spcBef>
                        <a:spcAft>
                          <a:spcPts val="0"/>
                        </a:spcAft>
                      </a:pPr>
                      <a:r>
                        <a:rPr lang="en-US" sz="2400">
                          <a:effectLst/>
                          <a:latin typeface="Times New Roman" panose="02020603050405020304" pitchFamily="18" charset="0"/>
                          <a:ea typeface="Liberation Serif"/>
                          <a:cs typeface="Times New Roman" panose="02020603050405020304" pitchFamily="18" charset="0"/>
                        </a:rPr>
                        <a:t>Eurasian</a:t>
                      </a:r>
                    </a:p>
                  </a:txBody>
                  <a:tcPr marL="68580" marR="68580" marT="0" marB="0"/>
                </a:tc>
                <a:extLst>
                  <a:ext uri="{0D108BD9-81ED-4DB2-BD59-A6C34878D82A}">
                    <a16:rowId xmlns:a16="http://schemas.microsoft.com/office/drawing/2014/main" val="1056215491"/>
                  </a:ext>
                </a:extLst>
              </a:tr>
              <a:tr h="611092">
                <a:tc gridSpan="3">
                  <a:txBody>
                    <a:bodyPr/>
                    <a:lstStyle/>
                    <a:p>
                      <a:pPr marL="0" marR="31115" algn="ctr">
                        <a:spcBef>
                          <a:spcPts val="0"/>
                        </a:spcBef>
                        <a:spcAft>
                          <a:spcPts val="0"/>
                        </a:spcAft>
                      </a:pPr>
                      <a:r>
                        <a:rPr lang="en-US" sz="2400" b="1"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Belarus</a:t>
                      </a:r>
                      <a:r>
                        <a:rPr lang="en-US"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Bulgaria, Moldova, Russia, </a:t>
                      </a:r>
                      <a:r>
                        <a:rPr lang="en-US" sz="2400" b="1"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Ukraine</a:t>
                      </a:r>
                      <a:endParaRPr lang="en-US" sz="2400" b="1" dirty="0">
                        <a:solidFill>
                          <a:srgbClr val="FF0000"/>
                        </a:solidFill>
                        <a:effectLst/>
                        <a:latin typeface="Times New Roman" panose="02020603050405020304" pitchFamily="18" charset="0"/>
                        <a:ea typeface="Liberation Serif"/>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a:txBody>
                    <a:bodyPr/>
                    <a:lstStyle/>
                    <a:p>
                      <a:pPr marL="0" marR="31115">
                        <a:spcBef>
                          <a:spcPts val="0"/>
                        </a:spcBef>
                        <a:spcAft>
                          <a:spcPts val="0"/>
                        </a:spcAft>
                      </a:pPr>
                      <a:r>
                        <a:rPr lang="en-US"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Bulgaria, Moldova, Russia</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extLst>
                  <a:ext uri="{0D108BD9-81ED-4DB2-BD59-A6C34878D82A}">
                    <a16:rowId xmlns:a16="http://schemas.microsoft.com/office/drawing/2014/main" val="1319828410"/>
                  </a:ext>
                </a:extLst>
              </a:tr>
            </a:tbl>
          </a:graphicData>
        </a:graphic>
      </p:graphicFrame>
      <p:sp>
        <p:nvSpPr>
          <p:cNvPr id="11" name="TextBox 10">
            <a:extLst>
              <a:ext uri="{FF2B5EF4-FFF2-40B4-BE49-F238E27FC236}">
                <a16:creationId xmlns:a16="http://schemas.microsoft.com/office/drawing/2014/main" id="{919B4BAB-16A2-9A6B-DC63-18FA737BB15F}"/>
              </a:ext>
            </a:extLst>
          </p:cNvPr>
          <p:cNvSpPr txBox="1"/>
          <p:nvPr/>
        </p:nvSpPr>
        <p:spPr>
          <a:xfrm>
            <a:off x="211873" y="4857452"/>
            <a:ext cx="11731081" cy="18774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Belarus and Ukraine together formed starting XIII-XIV centuries a distinctive East European Slavic civilization and as a sub-civilization belongs to the Western, but not to the Eurasian civilization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be-BY"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Мурзёнак П.</a:t>
            </a:r>
            <a:r>
              <a:rPr kumimoji="0" lang="en-US"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be-BY"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Ці быў Рурык у Полацаку? Гісторыя сучаснай Беларусі і Украіны як вынік сутыкнення ўсходнеславянскай і еўразійскай цывілізацый</a:t>
            </a:r>
            <a:r>
              <a:rPr kumimoji="0" lang="en-US"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t>
            </a:r>
            <a:r>
              <a:rPr kumimoji="0" lang="en-CA"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be-BY" sz="1600" b="1"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Часопіс “САКАВІК”, </a:t>
            </a:r>
            <a:r>
              <a:rPr kumimoji="0" lang="be-BY"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№2, чэрвень 2013, 3-43.</a:t>
            </a:r>
            <a:endParaRPr kumimoji="0" lang="be-BY" sz="1600" b="1"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Murzionak P</a:t>
            </a:r>
            <a:r>
              <a:rPr kumimoji="0" lang="ru-RU"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Evidence for Belarusian</a:t>
            </a:r>
            <a:r>
              <a:rPr kumimoji="0" lang="ru-RU"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t>
            </a:r>
            <a:r>
              <a:rPr kumimoji="0" lang="en-US"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Ukrainian Eastern Slavic Civilization</a:t>
            </a:r>
            <a:r>
              <a:rPr kumimoji="0" lang="ru-RU"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1600" b="1"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Comparative Civilizations Review. </a:t>
            </a:r>
            <a:r>
              <a:rPr kumimoji="0" lang="en-US"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No 73: Fall, 2015, 51-76.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Murzionak P</a:t>
            </a:r>
            <a:r>
              <a:rPr kumimoji="0" lang="ru-RU"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CA" sz="16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Does Belarusian-Ukrainian Civilization Belong to the Western or the Latin Civilization? </a:t>
            </a:r>
            <a:r>
              <a:rPr kumimoji="0" lang="en-CA" sz="1600" b="1" i="1"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“Comparative Civilizations Review”</a:t>
            </a:r>
            <a:r>
              <a:rPr kumimoji="0" lang="en-CA" sz="16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CA" sz="1600" b="0" i="1"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Vol. 78, Spring 2018, pp.40-54.</a:t>
            </a:r>
            <a:endParaRPr kumimoji="0" lang="en-US" sz="1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1948042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56CC3-40AC-EB56-DFF5-5496F13C161D}"/>
              </a:ext>
            </a:extLst>
          </p:cNvPr>
          <p:cNvSpPr>
            <a:spLocks noGrp="1"/>
          </p:cNvSpPr>
          <p:nvPr>
            <p:ph type="title"/>
          </p:nvPr>
        </p:nvSpPr>
        <p:spPr>
          <a:xfrm>
            <a:off x="379219" y="2163897"/>
            <a:ext cx="2975517" cy="1325563"/>
          </a:xfrm>
        </p:spPr>
        <p:txBody>
          <a:bodyPr>
            <a:normAutofit fontScale="90000"/>
          </a:bodyPr>
          <a:lstStyle/>
          <a:p>
            <a:pPr marL="0" marR="0" algn="ctr">
              <a:lnSpc>
                <a:spcPct val="115000"/>
              </a:lnSpc>
              <a:spcBef>
                <a:spcPts val="0"/>
              </a:spcBef>
              <a:spcAft>
                <a:spcPts val="1000"/>
              </a:spcAft>
            </a:pPr>
            <a:r>
              <a:rPr lang="be-BY" sz="3100" b="1" kern="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Выбітныя людзі другой паловы </a:t>
            </a:r>
            <a:r>
              <a:rPr lang="en-US" sz="3100" b="1" kern="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XIX</a:t>
            </a:r>
            <a:r>
              <a:rPr lang="be-BY" sz="3100" b="1" kern="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стагоддзя, якія найбольш паспрыялі развіццю беларускай нацыі</a:t>
            </a:r>
            <a:br>
              <a:rPr lang="be-BY" sz="3100" b="1" kern="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br>
            <a:br>
              <a:rPr lang="be-BY" sz="3100" b="1" kern="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br>
            <a:r>
              <a:rPr lang="be-BY" sz="2000" i="1" kern="0" dirty="0">
                <a:latin typeface="Times New Roman" panose="02020603050405020304" pitchFamily="18" charset="0"/>
                <a:ea typeface="Calibri" panose="020F0502020204030204" pitchFamily="34" charset="0"/>
                <a:cs typeface="Times New Roman" panose="02020603050405020304" pitchFamily="18" charset="0"/>
              </a:rPr>
              <a:t>(П</a:t>
            </a:r>
            <a:r>
              <a:rPr lang="be-BY" sz="2000" i="1" dirty="0">
                <a:effectLst/>
                <a:latin typeface="Times New Roman" panose="02020603050405020304" pitchFamily="18" charset="0"/>
                <a:ea typeface="Aptos" panose="020B0004020202020204" pitchFamily="34" charset="0"/>
              </a:rPr>
              <a:t>ётра Мурзёнак  Чым трэба ганарыцца кожнаму беларусу. Мінск, “Кнігазбор”, 2017) </a:t>
            </a:r>
            <a:endParaRPr lang="en-US" sz="2000" i="1" dirty="0"/>
          </a:p>
        </p:txBody>
      </p:sp>
      <p:sp>
        <p:nvSpPr>
          <p:cNvPr id="4" name="Slide Number Placeholder 3">
            <a:extLst>
              <a:ext uri="{FF2B5EF4-FFF2-40B4-BE49-F238E27FC236}">
                <a16:creationId xmlns:a16="http://schemas.microsoft.com/office/drawing/2014/main" id="{48653BD8-0C44-D7CF-639B-48F8065504D5}"/>
              </a:ext>
            </a:extLst>
          </p:cNvPr>
          <p:cNvSpPr>
            <a:spLocks noGrp="1"/>
          </p:cNvSpPr>
          <p:nvPr>
            <p:ph type="sldNum" sz="quarter" idx="12"/>
          </p:nvPr>
        </p:nvSpPr>
        <p:spPr/>
        <p:txBody>
          <a:bodyPr/>
          <a:lstStyle/>
          <a:p>
            <a:fld id="{68B73580-C5BD-4863-80B6-FC58A63FED4B}" type="slidenum">
              <a:rPr lang="en-US" smtClean="0"/>
              <a:t>11</a:t>
            </a:fld>
            <a:endParaRPr lang="en-US"/>
          </a:p>
        </p:txBody>
      </p:sp>
      <p:graphicFrame>
        <p:nvGraphicFramePr>
          <p:cNvPr id="9" name="Table 8">
            <a:extLst>
              <a:ext uri="{FF2B5EF4-FFF2-40B4-BE49-F238E27FC236}">
                <a16:creationId xmlns:a16="http://schemas.microsoft.com/office/drawing/2014/main" id="{408B1FA2-9A9C-2BCE-29F2-6C4652DB5893}"/>
              </a:ext>
            </a:extLst>
          </p:cNvPr>
          <p:cNvGraphicFramePr>
            <a:graphicFrameLocks noGrp="1"/>
          </p:cNvGraphicFramePr>
          <p:nvPr>
            <p:extLst>
              <p:ext uri="{D42A27DB-BD31-4B8C-83A1-F6EECF244321}">
                <p14:modId xmlns:p14="http://schemas.microsoft.com/office/powerpoint/2010/main" val="3341956488"/>
              </p:ext>
            </p:extLst>
          </p:nvPr>
        </p:nvGraphicFramePr>
        <p:xfrm>
          <a:off x="4014517" y="120373"/>
          <a:ext cx="6724108" cy="6418539"/>
        </p:xfrm>
        <a:graphic>
          <a:graphicData uri="http://schemas.openxmlformats.org/drawingml/2006/table">
            <a:tbl>
              <a:tblPr firstRow="1" firstCol="1" bandRow="1">
                <a:tableStyleId>{5C22544A-7EE6-4342-B048-85BDC9FD1C3A}</a:tableStyleId>
              </a:tblPr>
              <a:tblGrid>
                <a:gridCol w="1671230">
                  <a:extLst>
                    <a:ext uri="{9D8B030D-6E8A-4147-A177-3AD203B41FA5}">
                      <a16:colId xmlns:a16="http://schemas.microsoft.com/office/drawing/2014/main" val="3371402638"/>
                    </a:ext>
                  </a:extLst>
                </a:gridCol>
                <a:gridCol w="5052878">
                  <a:extLst>
                    <a:ext uri="{9D8B030D-6E8A-4147-A177-3AD203B41FA5}">
                      <a16:colId xmlns:a16="http://schemas.microsoft.com/office/drawing/2014/main" val="3847785123"/>
                    </a:ext>
                  </a:extLst>
                </a:gridCol>
              </a:tblGrid>
              <a:tr h="1668866">
                <a:tc>
                  <a:txBody>
                    <a:bodyPr/>
                    <a:lstStyle/>
                    <a:p>
                      <a:pPr marL="0" marR="0">
                        <a:lnSpc>
                          <a:spcPct val="115000"/>
                        </a:lnSpc>
                        <a:spcBef>
                          <a:spcPts val="0"/>
                        </a:spcBef>
                        <a:spcAft>
                          <a:spcPts val="1000"/>
                        </a:spcAft>
                      </a:pPr>
                      <a:r>
                        <a:rPr lang="be-BY" sz="700" kern="0">
                          <a:effectLst/>
                        </a:rPr>
                        <a:t> </a:t>
                      </a:r>
                      <a:endParaRPr lang="en-US" sz="700" kern="100">
                        <a:effectLst/>
                        <a:latin typeface="Aptos" panose="020B0004020202020204" pitchFamily="34" charset="0"/>
                        <a:ea typeface="Aptos" panose="020B0004020202020204" pitchFamily="34" charset="0"/>
                        <a:cs typeface="Times New Roman" panose="02020603050405020304" pitchFamily="18" charset="0"/>
                      </a:endParaRPr>
                    </a:p>
                  </a:txBody>
                  <a:tcPr marL="46172" marR="46172" marT="0" marB="0"/>
                </a:tc>
                <a:tc>
                  <a:txBody>
                    <a:bodyPr/>
                    <a:lstStyle/>
                    <a:p>
                      <a:pPr marL="0" marR="33655">
                        <a:lnSpc>
                          <a:spcPct val="115000"/>
                        </a:lnSpc>
                        <a:spcBef>
                          <a:spcPts val="0"/>
                        </a:spcBef>
                        <a:spcAft>
                          <a:spcPts val="1000"/>
                        </a:spcAft>
                      </a:pPr>
                      <a:r>
                        <a:rPr lang="be-BY" sz="1200" kern="0" dirty="0">
                          <a:solidFill>
                            <a:srgbClr val="FF0000"/>
                          </a:solidFill>
                          <a:effectLst/>
                          <a:latin typeface="Times New Roman" panose="02020603050405020304" pitchFamily="18" charset="0"/>
                          <a:cs typeface="Times New Roman" panose="02020603050405020304" pitchFamily="18" charset="0"/>
                        </a:rPr>
                        <a:t>Іван Насовіч </a:t>
                      </a:r>
                      <a:r>
                        <a:rPr lang="be-BY" sz="1200" kern="0" dirty="0">
                          <a:effectLst/>
                          <a:latin typeface="Times New Roman" panose="02020603050405020304" pitchFamily="18" charset="0"/>
                          <a:cs typeface="Times New Roman" panose="02020603050405020304" pitchFamily="18" charset="0"/>
                        </a:rPr>
                        <a:t>(1788–1877)</a:t>
                      </a:r>
                      <a:endParaRPr lang="en-US" sz="1200" kern="100" dirty="0">
                        <a:effectLst/>
                        <a:latin typeface="Times New Roman" panose="02020603050405020304" pitchFamily="18" charset="0"/>
                        <a:cs typeface="Times New Roman" panose="02020603050405020304" pitchFamily="18" charset="0"/>
                      </a:endParaRPr>
                    </a:p>
                    <a:p>
                      <a:pPr marL="0" marR="33655" indent="27305">
                        <a:lnSpc>
                          <a:spcPct val="115000"/>
                        </a:lnSpc>
                        <a:spcBef>
                          <a:spcPts val="0"/>
                        </a:spcBef>
                        <a:spcAft>
                          <a:spcPts val="1000"/>
                        </a:spcAft>
                      </a:pPr>
                      <a:r>
                        <a:rPr lang="be-BY" sz="1200" kern="0" dirty="0">
                          <a:effectLst/>
                          <a:latin typeface="Times New Roman" panose="02020603050405020304" pitchFamily="18" charset="0"/>
                          <a:cs typeface="Times New Roman" panose="02020603050405020304" pitchFamily="18" charset="0"/>
                        </a:rPr>
                        <a:t>Беларускі мовазнавец, фалькларыст і этнограф. Аўтар першага рукапіснагаслоўніка новайбеларускай мовы (1865, каля 13 тыс. слоў), тлумачальна-перакладнога «Слоўніка беларускай мовы» (1870, больш за 30 тыс. слоў), «Зборніка беларускіх прыказак» (1867, каля 3,5 тыс.), зборніка «Беларускія песні» (1873, больш за 350 тэкстаў). Пераклаў з лацінскай мовы 3-томную працу А. Тэйнера, у якой асветлена гісторыя беларускіх земляў з 1217 па 1696 г.</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6172" marR="46172" marT="0" marB="0"/>
                </a:tc>
                <a:extLst>
                  <a:ext uri="{0D108BD9-81ED-4DB2-BD59-A6C34878D82A}">
                    <a16:rowId xmlns:a16="http://schemas.microsoft.com/office/drawing/2014/main" val="3698835500"/>
                  </a:ext>
                </a:extLst>
              </a:tr>
              <a:tr h="1519042">
                <a:tc>
                  <a:txBody>
                    <a:bodyPr/>
                    <a:lstStyle/>
                    <a:p>
                      <a:pPr marL="0" marR="0">
                        <a:lnSpc>
                          <a:spcPct val="115000"/>
                        </a:lnSpc>
                        <a:spcBef>
                          <a:spcPts val="0"/>
                        </a:spcBef>
                        <a:spcAft>
                          <a:spcPts val="1000"/>
                        </a:spcAft>
                      </a:pPr>
                      <a:r>
                        <a:rPr lang="be-BY" sz="700" kern="0">
                          <a:effectLst/>
                        </a:rPr>
                        <a:t> </a:t>
                      </a:r>
                      <a:endParaRPr lang="en-US" sz="700" kern="100">
                        <a:effectLst/>
                        <a:latin typeface="Aptos" panose="020B0004020202020204" pitchFamily="34" charset="0"/>
                        <a:ea typeface="Aptos" panose="020B0004020202020204" pitchFamily="34" charset="0"/>
                        <a:cs typeface="Times New Roman" panose="02020603050405020304" pitchFamily="18" charset="0"/>
                      </a:endParaRPr>
                    </a:p>
                  </a:txBody>
                  <a:tcPr marL="46172" marR="46172" marT="0" marB="0"/>
                </a:tc>
                <a:tc>
                  <a:txBody>
                    <a:bodyPr/>
                    <a:lstStyle/>
                    <a:p>
                      <a:pPr marL="0" marR="33655">
                        <a:lnSpc>
                          <a:spcPct val="115000"/>
                        </a:lnSpc>
                        <a:spcBef>
                          <a:spcPts val="0"/>
                        </a:spcBef>
                        <a:spcAft>
                          <a:spcPts val="1000"/>
                        </a:spcAft>
                      </a:pPr>
                      <a:r>
                        <a:rPr lang="be-BY" sz="1200" b="1" kern="0" dirty="0">
                          <a:effectLst/>
                          <a:latin typeface="Times New Roman" panose="02020603050405020304" pitchFamily="18" charset="0"/>
                          <a:cs typeface="Times New Roman" panose="02020603050405020304" pitchFamily="18" charset="0"/>
                        </a:rPr>
                        <a:t> </a:t>
                      </a:r>
                      <a:r>
                        <a:rPr lang="be-BY" sz="1200" b="1" kern="0" dirty="0">
                          <a:solidFill>
                            <a:srgbClr val="FF0000"/>
                          </a:solidFill>
                          <a:effectLst/>
                          <a:latin typeface="Times New Roman" panose="02020603050405020304" pitchFamily="18" charset="0"/>
                          <a:cs typeface="Times New Roman" panose="02020603050405020304" pitchFamily="18" charset="0"/>
                        </a:rPr>
                        <a:t>Напалеон Орда  </a:t>
                      </a:r>
                      <a:r>
                        <a:rPr lang="be-BY" sz="1200" b="1" kern="0" dirty="0">
                          <a:effectLst/>
                          <a:latin typeface="Times New Roman" panose="02020603050405020304" pitchFamily="18" charset="0"/>
                          <a:cs typeface="Times New Roman" panose="02020603050405020304" pitchFamily="18" charset="0"/>
                        </a:rPr>
                        <a:t>(1807–1883)</a:t>
                      </a:r>
                      <a:endParaRPr lang="en-US" sz="1200" b="1" kern="100" dirty="0">
                        <a:effectLst/>
                        <a:latin typeface="Times New Roman" panose="02020603050405020304" pitchFamily="18" charset="0"/>
                        <a:cs typeface="Times New Roman" panose="02020603050405020304" pitchFamily="18" charset="0"/>
                      </a:endParaRPr>
                    </a:p>
                    <a:p>
                      <a:pPr marL="0" marR="33655" indent="27305">
                        <a:lnSpc>
                          <a:spcPct val="115000"/>
                        </a:lnSpc>
                        <a:spcBef>
                          <a:spcPts val="0"/>
                        </a:spcBef>
                        <a:spcAft>
                          <a:spcPts val="1000"/>
                        </a:spcAft>
                      </a:pPr>
                      <a:r>
                        <a:rPr lang="ru-RU" sz="1200" b="1" kern="0" dirty="0">
                          <a:effectLst/>
                          <a:latin typeface="Times New Roman" panose="02020603050405020304" pitchFamily="18" charset="0"/>
                          <a:cs typeface="Times New Roman" panose="02020603050405020304" pitchFamily="18" charset="0"/>
                        </a:rPr>
                        <a:t>Беларускі і польскі мастак, кампаз</a:t>
                      </a:r>
                      <a:r>
                        <a:rPr lang="be-BY" sz="1200" b="1" kern="0" dirty="0">
                          <a:effectLst/>
                          <a:latin typeface="Times New Roman" panose="02020603050405020304" pitchFamily="18" charset="0"/>
                          <a:cs typeface="Times New Roman" panose="02020603050405020304" pitchFamily="18" charset="0"/>
                        </a:rPr>
                        <a:t>і</a:t>
                      </a:r>
                      <a:r>
                        <a:rPr lang="ru-RU" sz="1200" b="1" kern="0" dirty="0">
                          <a:effectLst/>
                          <a:latin typeface="Times New Roman" panose="02020603050405020304" pitchFamily="18" charset="0"/>
                          <a:cs typeface="Times New Roman" panose="02020603050405020304" pitchFamily="18" charset="0"/>
                        </a:rPr>
                        <a:t>тар, пісьменнік. Шмат падарожнічаў па ўсёй Беларусі (1862</a:t>
                      </a:r>
                      <a:r>
                        <a:rPr lang="be-BY" sz="1200" b="1" kern="0" dirty="0">
                          <a:effectLst/>
                          <a:latin typeface="Times New Roman" panose="02020603050405020304" pitchFamily="18" charset="0"/>
                          <a:cs typeface="Times New Roman" panose="02020603050405020304" pitchFamily="18" charset="0"/>
                        </a:rPr>
                        <a:t>–</a:t>
                      </a:r>
                      <a:r>
                        <a:rPr lang="ru-RU" sz="1200" b="1" kern="0" dirty="0">
                          <a:effectLst/>
                          <a:latin typeface="Times New Roman" panose="02020603050405020304" pitchFamily="18" charset="0"/>
                          <a:cs typeface="Times New Roman" panose="02020603050405020304" pitchFamily="18" charset="0"/>
                        </a:rPr>
                        <a:t>63), рабіў архітэктурныя накіды помнікаў, замалёўкі мясцінаў, звязаных з жыццём выбітных асобаў. Вынікам гэтых вандраванняў з'явіўся збор з 1150 малюнкаў і акварэляў, 200 літаграфій,што маюць гістарычную і мастацкую каштоўнасць.</a:t>
                      </a:r>
                      <a:endParaRPr lang="en-US" sz="1200" b="1"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6172" marR="46172" marT="0" marB="0"/>
                </a:tc>
                <a:extLst>
                  <a:ext uri="{0D108BD9-81ED-4DB2-BD59-A6C34878D82A}">
                    <a16:rowId xmlns:a16="http://schemas.microsoft.com/office/drawing/2014/main" val="3672227123"/>
                  </a:ext>
                </a:extLst>
              </a:tr>
              <a:tr h="1671660">
                <a:tc>
                  <a:txBody>
                    <a:bodyPr/>
                    <a:lstStyle/>
                    <a:p>
                      <a:pPr marL="0" marR="0">
                        <a:lnSpc>
                          <a:spcPct val="115000"/>
                        </a:lnSpc>
                        <a:spcBef>
                          <a:spcPts val="0"/>
                        </a:spcBef>
                        <a:spcAft>
                          <a:spcPts val="1000"/>
                        </a:spcAft>
                      </a:pPr>
                      <a:r>
                        <a:rPr lang="be-BY" sz="600" kern="0">
                          <a:effectLst/>
                        </a:rPr>
                        <a:t> </a:t>
                      </a:r>
                      <a:endParaRPr lang="en-US" sz="700" kern="100">
                        <a:effectLst/>
                        <a:latin typeface="Aptos" panose="020B0004020202020204" pitchFamily="34" charset="0"/>
                        <a:ea typeface="Aptos" panose="020B0004020202020204" pitchFamily="34" charset="0"/>
                        <a:cs typeface="Times New Roman" panose="02020603050405020304" pitchFamily="18" charset="0"/>
                      </a:endParaRPr>
                    </a:p>
                  </a:txBody>
                  <a:tcPr marL="46172" marR="46172" marT="0" marB="0"/>
                </a:tc>
                <a:tc>
                  <a:txBody>
                    <a:bodyPr/>
                    <a:lstStyle/>
                    <a:p>
                      <a:pPr marL="0" marR="33655">
                        <a:lnSpc>
                          <a:spcPct val="115000"/>
                        </a:lnSpc>
                        <a:spcBef>
                          <a:spcPts val="0"/>
                        </a:spcBef>
                        <a:spcAft>
                          <a:spcPts val="1000"/>
                        </a:spcAft>
                      </a:pPr>
                      <a:r>
                        <a:rPr lang="be-BY" sz="1200" b="1" kern="0" dirty="0">
                          <a:effectLst/>
                          <a:latin typeface="Times New Roman" panose="02020603050405020304" pitchFamily="18" charset="0"/>
                          <a:cs typeface="Times New Roman" panose="02020603050405020304" pitchFamily="18" charset="0"/>
                        </a:rPr>
                        <a:t> </a:t>
                      </a:r>
                      <a:r>
                        <a:rPr lang="be-BY" sz="1200" b="1" kern="0" dirty="0">
                          <a:solidFill>
                            <a:srgbClr val="FF0000"/>
                          </a:solidFill>
                          <a:effectLst/>
                          <a:latin typeface="Times New Roman" panose="02020603050405020304" pitchFamily="18" charset="0"/>
                          <a:cs typeface="Times New Roman" panose="02020603050405020304" pitchFamily="18" charset="0"/>
                        </a:rPr>
                        <a:t>Вінцэнт Дунін-Марцінкевіч </a:t>
                      </a:r>
                      <a:r>
                        <a:rPr lang="be-BY" sz="1200" b="1" kern="0" dirty="0">
                          <a:effectLst/>
                          <a:latin typeface="Times New Roman" panose="02020603050405020304" pitchFamily="18" charset="0"/>
                          <a:cs typeface="Times New Roman" panose="02020603050405020304" pitchFamily="18" charset="0"/>
                        </a:rPr>
                        <a:t>(1808–1884)</a:t>
                      </a:r>
                      <a:endParaRPr lang="en-US" sz="1200" b="1" kern="100" dirty="0">
                        <a:effectLst/>
                        <a:latin typeface="Times New Roman" panose="02020603050405020304" pitchFamily="18" charset="0"/>
                        <a:cs typeface="Times New Roman" panose="02020603050405020304" pitchFamily="18" charset="0"/>
                      </a:endParaRPr>
                    </a:p>
                    <a:p>
                      <a:pPr marL="0" marR="33655" indent="27305">
                        <a:lnSpc>
                          <a:spcPct val="115000"/>
                        </a:lnSpc>
                        <a:spcBef>
                          <a:spcPts val="0"/>
                        </a:spcBef>
                        <a:spcAft>
                          <a:spcPts val="1000"/>
                        </a:spcAft>
                      </a:pPr>
                      <a:r>
                        <a:rPr lang="be-BY" sz="1200" b="1" kern="0" dirty="0">
                          <a:effectLst/>
                          <a:latin typeface="Times New Roman" panose="02020603050405020304" pitchFamily="18" charset="0"/>
                          <a:cs typeface="Times New Roman" panose="02020603050405020304" pitchFamily="18" charset="0"/>
                        </a:rPr>
                        <a:t>Беларускі драматург, паэт, тэатральны крытык. Заснавальнік нацыянальнай драматургіі, тэатра, першы класік новай беларускай літаратуры. Арганізаваў тэатральную трупу — першы беларускі тэатр (1840–52). Напісаў драматычны твор «Ідылія» (Вільня, 1846), на аснове якога на мінскай сцэне была пастаўленая опера (1852); быў аўтарам камедый «Пінская шляхта» і «Залёты» (1860-я гг.).</a:t>
                      </a:r>
                      <a:endParaRPr lang="en-US" sz="1200" b="1"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6172" marR="46172" marT="0" marB="0"/>
                </a:tc>
                <a:extLst>
                  <a:ext uri="{0D108BD9-81ED-4DB2-BD59-A6C34878D82A}">
                    <a16:rowId xmlns:a16="http://schemas.microsoft.com/office/drawing/2014/main" val="3320624658"/>
                  </a:ext>
                </a:extLst>
              </a:tr>
              <a:tr h="1191750">
                <a:tc>
                  <a:txBody>
                    <a:bodyPr/>
                    <a:lstStyle/>
                    <a:p>
                      <a:pPr marL="0" marR="0" algn="ctr">
                        <a:lnSpc>
                          <a:spcPct val="115000"/>
                        </a:lnSpc>
                        <a:spcBef>
                          <a:spcPts val="0"/>
                        </a:spcBef>
                        <a:spcAft>
                          <a:spcPts val="1000"/>
                        </a:spcAft>
                      </a:pPr>
                      <a:r>
                        <a:rPr lang="be-BY" sz="700" kern="0" dirty="0">
                          <a:effectLst/>
                        </a:rPr>
                        <a:t> </a:t>
                      </a:r>
                      <a:endParaRPr lang="en-US" sz="700" kern="100" dirty="0">
                        <a:effectLst/>
                      </a:endParaRPr>
                    </a:p>
                    <a:p>
                      <a:pPr marL="0" marR="0">
                        <a:lnSpc>
                          <a:spcPct val="115000"/>
                        </a:lnSpc>
                        <a:spcBef>
                          <a:spcPts val="0"/>
                        </a:spcBef>
                        <a:spcAft>
                          <a:spcPts val="1000"/>
                        </a:spcAft>
                      </a:pPr>
                      <a:r>
                        <a:rPr lang="be-BY" sz="600" kern="0" dirty="0">
                          <a:effectLst/>
                        </a:rPr>
                        <a:t> </a:t>
                      </a: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6172" marR="46172" marT="0" marB="0"/>
                </a:tc>
                <a:tc>
                  <a:txBody>
                    <a:bodyPr/>
                    <a:lstStyle/>
                    <a:p>
                      <a:pPr marL="0" marR="33655">
                        <a:lnSpc>
                          <a:spcPct val="115000"/>
                        </a:lnSpc>
                        <a:spcBef>
                          <a:spcPts val="0"/>
                        </a:spcBef>
                        <a:spcAft>
                          <a:spcPts val="1000"/>
                        </a:spcAft>
                      </a:pPr>
                      <a:r>
                        <a:rPr lang="be-BY" sz="1200" b="1" kern="0" dirty="0">
                          <a:solidFill>
                            <a:srgbClr val="FF0000"/>
                          </a:solidFill>
                          <a:effectLst/>
                          <a:latin typeface="Times New Roman" panose="02020603050405020304" pitchFamily="18" charset="0"/>
                          <a:cs typeface="Times New Roman" panose="02020603050405020304" pitchFamily="18" charset="0"/>
                        </a:rPr>
                        <a:t>Станіслаў Манюшка </a:t>
                      </a:r>
                      <a:r>
                        <a:rPr lang="be-BY" sz="1200" b="1" kern="0" dirty="0">
                          <a:effectLst/>
                          <a:latin typeface="Times New Roman" panose="02020603050405020304" pitchFamily="18" charset="0"/>
                          <a:cs typeface="Times New Roman" panose="02020603050405020304" pitchFamily="18" charset="0"/>
                        </a:rPr>
                        <a:t>(1819–1872)</a:t>
                      </a:r>
                      <a:endParaRPr lang="en-US" sz="1200" b="1" kern="100" dirty="0">
                        <a:effectLst/>
                        <a:latin typeface="Times New Roman" panose="02020603050405020304" pitchFamily="18" charset="0"/>
                        <a:cs typeface="Times New Roman" panose="02020603050405020304" pitchFamily="18" charset="0"/>
                      </a:endParaRPr>
                    </a:p>
                    <a:p>
                      <a:pPr marL="0" marR="33655">
                        <a:lnSpc>
                          <a:spcPct val="115000"/>
                        </a:lnSpc>
                        <a:spcBef>
                          <a:spcPts val="0"/>
                        </a:spcBef>
                        <a:spcAft>
                          <a:spcPts val="1000"/>
                        </a:spcAft>
                      </a:pPr>
                      <a:r>
                        <a:rPr lang="be-BY" sz="1200" b="1" kern="0" dirty="0">
                          <a:effectLst/>
                          <a:latin typeface="Times New Roman" panose="02020603050405020304" pitchFamily="18" charset="0"/>
                          <a:cs typeface="Times New Roman" panose="02020603050405020304" pitchFamily="18" charset="0"/>
                        </a:rPr>
                        <a:t>Кампазітар, дырыжор, класік польскай і беларускай оперы і вакальнай музыкі. Аўтар больш як 20 опер, 300 сольных песен (на словы Сыракомлі, Чачота, Міцкевіча).У оперы «Ідылія», пастаўленай паводле драмы В. Дуніна-Марцінкевіча (Мінск, 1852), упершыню на сцэне гучалі нацыянальныя мелодыі, прымаўкі і прыказкі.</a:t>
                      </a:r>
                      <a:endParaRPr lang="en-US" sz="1200" b="1"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6172" marR="46172" marT="0" marB="0"/>
                </a:tc>
                <a:extLst>
                  <a:ext uri="{0D108BD9-81ED-4DB2-BD59-A6C34878D82A}">
                    <a16:rowId xmlns:a16="http://schemas.microsoft.com/office/drawing/2014/main" val="2386485241"/>
                  </a:ext>
                </a:extLst>
              </a:tr>
            </a:tbl>
          </a:graphicData>
        </a:graphic>
      </p:graphicFrame>
      <p:pic>
        <p:nvPicPr>
          <p:cNvPr id="1032" name="Picture 91" descr="І.І.Насовіч">
            <a:extLst>
              <a:ext uri="{FF2B5EF4-FFF2-40B4-BE49-F238E27FC236}">
                <a16:creationId xmlns:a16="http://schemas.microsoft.com/office/drawing/2014/main" id="{29EB2CA0-3521-9FAF-C827-212A7DFA17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8071" y="355194"/>
            <a:ext cx="89535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22" descr="https://upload.wikimedia.org/wikipedia/commons/thumb/8/89/Napoleon_Orda.jpg/220px-Napoleon_Orda.jpg">
            <a:hlinkClick r:id="rId3"/>
            <a:extLst>
              <a:ext uri="{FF2B5EF4-FFF2-40B4-BE49-F238E27FC236}">
                <a16:creationId xmlns:a16="http://schemas.microsoft.com/office/drawing/2014/main" id="{06E81173-18E4-AC9F-30DD-CDC19EB665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2346" y="2132632"/>
            <a:ext cx="981075"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98" descr="Вінцэнт Дунін-Марцінкевіч, здымак Антона Прушынскага">
            <a:extLst>
              <a:ext uri="{FF2B5EF4-FFF2-40B4-BE49-F238E27FC236}">
                <a16:creationId xmlns:a16="http://schemas.microsoft.com/office/drawing/2014/main" id="{7B11AAD3-0658-F22E-B50C-D0AFA2285D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9614" y="3620469"/>
            <a:ext cx="904875" cy="131445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97" descr="https://upload.wikimedia.org/wikipedia/commons/4/41/Stanis%C5%82a%C5%AD_Maniu%C5%A1ka._%D0%A1%D1%82%D0%B0%D0%BD%D1%96%D1%81%D0%BB%D0%B0%D1%9E_%D0%9C%D0%B0%D0%BD%D1%8E%D1%88%D0%BA%D0%B0_%28T._Maleszewski%2C_1865%29.jpg">
            <a:extLst>
              <a:ext uri="{FF2B5EF4-FFF2-40B4-BE49-F238E27FC236}">
                <a16:creationId xmlns:a16="http://schemas.microsoft.com/office/drawing/2014/main" id="{2DAC3015-6A03-BF73-2429-4F826E407B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6577" y="5299075"/>
            <a:ext cx="790575" cy="1057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831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56CC3-40AC-EB56-DFF5-5496F13C161D}"/>
              </a:ext>
            </a:extLst>
          </p:cNvPr>
          <p:cNvSpPr>
            <a:spLocks noGrp="1"/>
          </p:cNvSpPr>
          <p:nvPr>
            <p:ph type="title"/>
          </p:nvPr>
        </p:nvSpPr>
        <p:spPr>
          <a:xfrm>
            <a:off x="192835" y="2197351"/>
            <a:ext cx="2975517" cy="1325563"/>
          </a:xfrm>
        </p:spPr>
        <p:txBody>
          <a:bodyPr>
            <a:normAutofit fontScale="90000"/>
          </a:bodyPr>
          <a:lstStyle/>
          <a:p>
            <a:pPr marL="0" marR="0" algn="ctr">
              <a:lnSpc>
                <a:spcPct val="115000"/>
              </a:lnSpc>
              <a:spcBef>
                <a:spcPts val="0"/>
              </a:spcBef>
              <a:spcAft>
                <a:spcPts val="1000"/>
              </a:spcAft>
            </a:pPr>
            <a:r>
              <a:rPr lang="be-BY" sz="3100" b="1" kern="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Выбітныя людзі другой паловы </a:t>
            </a:r>
            <a:r>
              <a:rPr lang="en-US" sz="3100" b="1" kern="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XIX</a:t>
            </a:r>
            <a:r>
              <a:rPr lang="be-BY" sz="3100" b="1" kern="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стагоддзя, якія найбольш паспрыялі развіццю беларускай нацыі</a:t>
            </a:r>
            <a:br>
              <a:rPr lang="be-BY" sz="3100" b="1" kern="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br>
            <a:br>
              <a:rPr lang="be-BY" sz="3100" b="1" kern="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br>
            <a:r>
              <a:rPr kumimoji="0" lang="be-BY" sz="2000" b="0" i="1"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(П</a:t>
            </a:r>
            <a:r>
              <a:rPr kumimoji="0" lang="be-BY" sz="2000" b="0" i="1"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j-cs"/>
              </a:rPr>
              <a:t>ётра Мурзёнак  Чым трэба ганарыцца кожнаму беларусу. Мінск, “Кнігазбор”, 2017)</a:t>
            </a:r>
            <a:endParaRPr lang="en-US" dirty="0"/>
          </a:p>
        </p:txBody>
      </p:sp>
      <p:sp>
        <p:nvSpPr>
          <p:cNvPr id="4" name="Slide Number Placeholder 3">
            <a:extLst>
              <a:ext uri="{FF2B5EF4-FFF2-40B4-BE49-F238E27FC236}">
                <a16:creationId xmlns:a16="http://schemas.microsoft.com/office/drawing/2014/main" id="{48653BD8-0C44-D7CF-639B-48F8065504D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B73580-C5BD-4863-80B6-FC58A63FED4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5ECC38BD-1F2C-7DD9-303C-17DEA39466B6}"/>
              </a:ext>
            </a:extLst>
          </p:cNvPr>
          <p:cNvGraphicFramePr>
            <a:graphicFrameLocks noGrp="1"/>
          </p:cNvGraphicFramePr>
          <p:nvPr>
            <p:extLst>
              <p:ext uri="{D42A27DB-BD31-4B8C-83A1-F6EECF244321}">
                <p14:modId xmlns:p14="http://schemas.microsoft.com/office/powerpoint/2010/main" val="2900225783"/>
              </p:ext>
            </p:extLst>
          </p:nvPr>
        </p:nvGraphicFramePr>
        <p:xfrm>
          <a:off x="3354737" y="274699"/>
          <a:ext cx="8320590" cy="6308594"/>
        </p:xfrm>
        <a:graphic>
          <a:graphicData uri="http://schemas.openxmlformats.org/drawingml/2006/table">
            <a:tbl>
              <a:tblPr firstRow="1" firstCol="1" bandRow="1"/>
              <a:tblGrid>
                <a:gridCol w="1971281">
                  <a:extLst>
                    <a:ext uri="{9D8B030D-6E8A-4147-A177-3AD203B41FA5}">
                      <a16:colId xmlns:a16="http://schemas.microsoft.com/office/drawing/2014/main" val="3592058000"/>
                    </a:ext>
                  </a:extLst>
                </a:gridCol>
                <a:gridCol w="6349309">
                  <a:extLst>
                    <a:ext uri="{9D8B030D-6E8A-4147-A177-3AD203B41FA5}">
                      <a16:colId xmlns:a16="http://schemas.microsoft.com/office/drawing/2014/main" val="2591041790"/>
                    </a:ext>
                  </a:extLst>
                </a:gridCol>
              </a:tblGrid>
              <a:tr h="1483504">
                <a:tc>
                  <a:txBody>
                    <a:bodyPr/>
                    <a:lstStyle/>
                    <a:p>
                      <a:pPr marL="0" marR="64770">
                        <a:lnSpc>
                          <a:spcPct val="115000"/>
                        </a:lnSpc>
                        <a:spcBef>
                          <a:spcPts val="0"/>
                        </a:spcBef>
                        <a:spcAft>
                          <a:spcPts val="1000"/>
                        </a:spcAft>
                      </a:pPr>
                      <a:r>
                        <a:rPr lang="be-BY" sz="700" ker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700" kern="100">
                        <a:effectLst/>
                        <a:latin typeface="Aptos" panose="020B0004020202020204" pitchFamily="34" charset="0"/>
                        <a:ea typeface="Aptos" panose="020B0004020202020204" pitchFamily="34" charset="0"/>
                        <a:cs typeface="Times New Roman" panose="02020603050405020304" pitchFamily="18" charset="0"/>
                      </a:endParaRPr>
                    </a:p>
                  </a:txBody>
                  <a:tcPr marL="45075" marR="45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be-BY" sz="1200" b="1"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be-BY" sz="1200"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Кастусь Каліноўскі</a:t>
                      </a:r>
                      <a:r>
                        <a:rPr lang="be-BY" sz="1200" b="1"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(1838–1864)</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15000"/>
                        </a:lnSpc>
                        <a:spcBef>
                          <a:spcPts val="0"/>
                        </a:spcBef>
                        <a:spcAft>
                          <a:spcPts val="1000"/>
                        </a:spcAft>
                      </a:pPr>
                      <a:r>
                        <a:rPr lang="be-BY" sz="1200" b="1"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Адзін з кіраўнікоў нацыянальна-вызвольнага паўстання (1863–64), рэвалюцыянер-дэмакрат, публіцыст, паэт.</a:t>
                      </a:r>
                      <a:r>
                        <a:rPr lang="be-BY" sz="12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Распачаў выпуск «</a:t>
                      </a:r>
                      <a:r>
                        <a:rPr lang="be-BY" sz="1200" b="1"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Мужыцкай праўды</a:t>
                      </a:r>
                      <a:r>
                        <a:rPr lang="be-BY" sz="12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be-BY" sz="1200" b="1"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r>
                        <a:rPr lang="be-BY" sz="12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першай у гісторыі газеты на беларускай мове (1862). Пасля паразы паўстання перадаў на волю з царскага астрога свой запавет </a:t>
                      </a:r>
                      <a:r>
                        <a:rPr lang="be-BY" sz="1200" b="1"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беларускаму народупад назвай</a:t>
                      </a:r>
                      <a:r>
                        <a:rPr lang="be-BY" sz="12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«Ліст з-пад шыбеніцы».</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5075" marR="45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0258276"/>
                  </a:ext>
                </a:extLst>
              </a:tr>
              <a:tr h="1445643">
                <a:tc>
                  <a:txBody>
                    <a:bodyPr/>
                    <a:lstStyle/>
                    <a:p>
                      <a:pPr marL="0" marR="64770">
                        <a:lnSpc>
                          <a:spcPct val="115000"/>
                        </a:lnSpc>
                        <a:spcBef>
                          <a:spcPts val="0"/>
                        </a:spcBef>
                        <a:spcAft>
                          <a:spcPts val="1000"/>
                        </a:spcAft>
                      </a:pPr>
                      <a:r>
                        <a:rPr lang="be-BY" sz="700" ker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700" kern="100">
                        <a:effectLst/>
                        <a:latin typeface="Aptos" panose="020B0004020202020204" pitchFamily="34" charset="0"/>
                        <a:ea typeface="Aptos" panose="020B0004020202020204" pitchFamily="34" charset="0"/>
                        <a:cs typeface="Times New Roman" panose="02020603050405020304" pitchFamily="18" charset="0"/>
                      </a:endParaRPr>
                    </a:p>
                  </a:txBody>
                  <a:tcPr marL="45075" marR="45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be-BY" sz="1200" b="1" ker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Францішак Багушэвіч</a:t>
                      </a:r>
                      <a:r>
                        <a:rPr lang="be-BY" sz="1200" b="1"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(1840–1900)</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15000"/>
                        </a:lnSpc>
                        <a:spcBef>
                          <a:spcPts val="0"/>
                        </a:spcBef>
                        <a:spcAft>
                          <a:spcPts val="1000"/>
                        </a:spcAft>
                      </a:pPr>
                      <a:r>
                        <a:rPr lang="be-BY" sz="1200" b="1"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Паэт, празаік, публіцыст і перакладчык, класік новай беларускай літаратуры. Пісаў і друкаваў свае творы лацінкай.  Першы зборнік паэта - «Дудка беларуская» (1891).  Зборнік «Смык беларускі» (1894) - узор выкарыстання паэтыкі беларускай народнай песні. Яму належаць унікальныя ў новай беларускай літаратуры празаічныя творы: апавяданні «Сведка», «Псаралясоўшчык», «Дзядзіна».</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5075" marR="45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5552350"/>
                  </a:ext>
                </a:extLst>
              </a:tr>
              <a:tr h="1713842">
                <a:tc>
                  <a:txBody>
                    <a:bodyPr/>
                    <a:lstStyle/>
                    <a:p>
                      <a:pPr marL="0" marR="64770" indent="228600" algn="ctr">
                        <a:lnSpc>
                          <a:spcPct val="115000"/>
                        </a:lnSpc>
                        <a:spcBef>
                          <a:spcPts val="0"/>
                        </a:spcBef>
                        <a:spcAft>
                          <a:spcPts val="1000"/>
                        </a:spcAft>
                      </a:pPr>
                      <a:r>
                        <a:rPr lang="be-BY" sz="600" ker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700" kern="100">
                        <a:effectLst/>
                        <a:latin typeface="Aptos" panose="020B0004020202020204" pitchFamily="34" charset="0"/>
                        <a:ea typeface="Aptos" panose="020B0004020202020204" pitchFamily="34" charset="0"/>
                        <a:cs typeface="Times New Roman" panose="02020603050405020304" pitchFamily="18" charset="0"/>
                      </a:endParaRPr>
                    </a:p>
                  </a:txBody>
                  <a:tcPr marL="45075" marR="45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be-BY" sz="1200" b="1"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Прафесар </a:t>
                      </a:r>
                      <a:r>
                        <a:rPr lang="be-BY" sz="1200" b="1" ker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Яўхім Карскі</a:t>
                      </a:r>
                      <a:r>
                        <a:rPr lang="be-BY" sz="1200" b="1"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(1861–1931)</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15000"/>
                        </a:lnSpc>
                        <a:spcBef>
                          <a:spcPts val="0"/>
                        </a:spcBef>
                        <a:spcAft>
                          <a:spcPts val="1000"/>
                        </a:spcAft>
                      </a:pPr>
                      <a:r>
                        <a:rPr lang="be-BY" sz="1200" b="1"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Заснавальнік беларускага мовазнаўства і літаратуразнаўства, этнограф, фалькларыст. </a:t>
                      </a:r>
                      <a:r>
                        <a:rPr lang="be-BY" sz="12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Аўтар больш як 700 прац; </a:t>
                      </a:r>
                      <a:r>
                        <a:rPr lang="be-BY" sz="1200" b="1"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абараніў дысертацыю «Да гісторыі гукаў і формаў беларускай гаворкі» (1893), напісаў кнігу «Беларусы» (у 3-х тамах, 1903–22), абгрунтаваў нацыянальную самабытнасць беларусаў як самастойнага славянскага народа. Акрэсліў этнічныя межы беларускага народа. Ганаровы старшыня Першага ўсебеларускага з'езда ў Мінску (1917), старшыня камісіі па адкрыцці Беларускага дзяржаўнага універсітэта.</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5075" marR="45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9513250"/>
                  </a:ext>
                </a:extLst>
              </a:tr>
              <a:tr h="1350292">
                <a:tc>
                  <a:txBody>
                    <a:bodyPr/>
                    <a:lstStyle/>
                    <a:p>
                      <a:pPr marL="0" marR="64770" indent="228600" algn="ctr">
                        <a:lnSpc>
                          <a:spcPct val="115000"/>
                        </a:lnSpc>
                        <a:spcBef>
                          <a:spcPts val="0"/>
                        </a:spcBef>
                        <a:spcAft>
                          <a:spcPts val="1000"/>
                        </a:spcAft>
                      </a:pPr>
                      <a:r>
                        <a:rPr lang="be-BY" sz="700" ker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700" kern="100">
                        <a:effectLst/>
                        <a:latin typeface="Aptos" panose="020B0004020202020204" pitchFamily="34" charset="0"/>
                        <a:ea typeface="Aptos" panose="020B0004020202020204" pitchFamily="34" charset="0"/>
                        <a:cs typeface="Times New Roman" panose="02020603050405020304" pitchFamily="18" charset="0"/>
                      </a:endParaRPr>
                    </a:p>
                  </a:txBody>
                  <a:tcPr marL="45075" marR="45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be-BY" sz="1200" b="1"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Прафесар</a:t>
                      </a:r>
                      <a:r>
                        <a:rPr lang="en-US" sz="1200" b="1"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be-BY" sz="1200" b="1" u="none"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Мітрафан Доўнар-Запольскі</a:t>
                      </a:r>
                      <a:r>
                        <a:rPr lang="en-US" sz="1200" b="1" u="none"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be-BY" sz="1200" b="1"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(1867–1934). Беларускі гісторык, этнограф, фалькларыст і літаратуразнавец. Аўтар прац: «Беларускае мінулае» (1888), «Нарысы па гісторыі Беларусі», «Асновы дзяржаўнасці Беларусі». Вывучаў і апісваў сямейны побыт, вясельныя абрады (1880–90). Публікаваўся ў газетах «Белорусское слово», «Белорусское эхо», «Вольная Беларусь»,быў сябрам камісіі БНР па арганізацыі Беларускага ўнівэрсітэта, загадчык кафедры гісторыі Беларусі ў Беларускім дзяржаўным унівэрсытэце (1925-1926). Доктар гістарычных навук (1905). Правадзейны сябра Інбелкульту.</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5075" marR="45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5505253"/>
                  </a:ext>
                </a:extLst>
              </a:tr>
            </a:tbl>
          </a:graphicData>
        </a:graphic>
      </p:graphicFrame>
      <p:pic>
        <p:nvPicPr>
          <p:cNvPr id="2052" name="Picture 96" descr="https://upload.wikimedia.org/wikipedia/commons/1/1d/Kastu%C5%9B_Kalino%C5%ADski._%D0%9A%D0%B0%D1%81%D1%82%D1%83%D1%81%D1%8C_%D0%9A%D0%B0%D0%BB%D1%96%D0%BD%D0%BE%D1%9E%D1%81%D0%BA%D1%96_%281862%29.jpg">
            <a:extLst>
              <a:ext uri="{FF2B5EF4-FFF2-40B4-BE49-F238E27FC236}">
                <a16:creationId xmlns:a16="http://schemas.microsoft.com/office/drawing/2014/main" id="{8C7DE22E-95DE-5C5B-FAB4-F1AFFA6837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8652" y="368569"/>
            <a:ext cx="972375" cy="133173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95" descr="Francisak Bahusevic.jpg">
            <a:extLst>
              <a:ext uri="{FF2B5EF4-FFF2-40B4-BE49-F238E27FC236}">
                <a16:creationId xmlns:a16="http://schemas.microsoft.com/office/drawing/2014/main" id="{B5907E40-5208-7FE9-3A48-5856899776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6283" y="1769391"/>
            <a:ext cx="1109916" cy="140959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93" descr="Yefim Karskiy c1890s.jpg">
            <a:extLst>
              <a:ext uri="{FF2B5EF4-FFF2-40B4-BE49-F238E27FC236}">
                <a16:creationId xmlns:a16="http://schemas.microsoft.com/office/drawing/2014/main" id="{FF1AB1B7-89B3-C99A-53FC-51A301916B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75520" y="3365323"/>
            <a:ext cx="1235844" cy="1517703"/>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94" descr="Mitrofan Dovnar-Zapol'skiy.jpg">
            <a:extLst>
              <a:ext uri="{FF2B5EF4-FFF2-40B4-BE49-F238E27FC236}">
                <a16:creationId xmlns:a16="http://schemas.microsoft.com/office/drawing/2014/main" id="{B5E0A3D8-FF46-87C9-F6F2-B0C2573B96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75520" y="5021209"/>
            <a:ext cx="1251439" cy="1517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995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0341746-9439-5BBA-4893-0C90D099A450}"/>
              </a:ext>
            </a:extLst>
          </p:cNvPr>
          <p:cNvSpPr>
            <a:spLocks noGrp="1"/>
          </p:cNvSpPr>
          <p:nvPr>
            <p:ph type="sldNum" sz="quarter" idx="12"/>
          </p:nvPr>
        </p:nvSpPr>
        <p:spPr/>
        <p:txBody>
          <a:bodyPr/>
          <a:lstStyle/>
          <a:p>
            <a:fld id="{68B73580-C5BD-4863-80B6-FC58A63FED4B}" type="slidenum">
              <a:rPr lang="en-US" smtClean="0"/>
              <a:t>13</a:t>
            </a:fld>
            <a:endParaRPr lang="en-US"/>
          </a:p>
        </p:txBody>
      </p:sp>
      <p:pic>
        <p:nvPicPr>
          <p:cNvPr id="5" name="Content Placeholder 4">
            <a:extLst>
              <a:ext uri="{FF2B5EF4-FFF2-40B4-BE49-F238E27FC236}">
                <a16:creationId xmlns:a16="http://schemas.microsoft.com/office/drawing/2014/main" id="{33A6C82D-92E7-0F6C-D277-F740BC8E7B9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33039" y="457200"/>
            <a:ext cx="7181822" cy="6035675"/>
          </a:xfrm>
          <a:prstGeom prst="rect">
            <a:avLst/>
          </a:prstGeom>
          <a:noFill/>
          <a:ln>
            <a:noFill/>
          </a:ln>
        </p:spPr>
      </p:pic>
      <p:sp>
        <p:nvSpPr>
          <p:cNvPr id="7" name="TextBox 6">
            <a:extLst>
              <a:ext uri="{FF2B5EF4-FFF2-40B4-BE49-F238E27FC236}">
                <a16:creationId xmlns:a16="http://schemas.microsoft.com/office/drawing/2014/main" id="{BEEB1C91-6920-7D5D-B565-E8260B3BCEDE}"/>
              </a:ext>
            </a:extLst>
          </p:cNvPr>
          <p:cNvSpPr txBox="1"/>
          <p:nvPr/>
        </p:nvSpPr>
        <p:spPr>
          <a:xfrm>
            <a:off x="7614861" y="1174960"/>
            <a:ext cx="4464697" cy="3889398"/>
          </a:xfrm>
          <a:prstGeom prst="rect">
            <a:avLst/>
          </a:prstGeom>
          <a:noFill/>
        </p:spPr>
        <p:txBody>
          <a:bodyPr wrap="square" rtlCol="0">
            <a:spAutoFit/>
          </a:bodyPr>
          <a:lstStyle/>
          <a:p>
            <a:pPr marL="342900" marR="0" algn="just">
              <a:lnSpc>
                <a:spcPct val="115000"/>
              </a:lnSpc>
            </a:pPr>
            <a:r>
              <a:rPr lang="be-BY" sz="1800" b="1" i="1" spc="-10" dirty="0">
                <a:effectLst/>
                <a:latin typeface="Times New Roman" panose="02020603050405020304" pitchFamily="18" charset="0"/>
                <a:ea typeface="Times New Roman" panose="02020603050405020304" pitchFamily="18" charset="0"/>
              </a:rPr>
              <a:t>Межы пражываньня этнічных беларусаў, паводле даследаваньняў этнографаў </a:t>
            </a:r>
            <a:endParaRPr lang="en-US" sz="1800" b="1" i="1" spc="-10" dirty="0">
              <a:effectLst/>
              <a:latin typeface="Times New Roman" panose="02020603050405020304" pitchFamily="18" charset="0"/>
              <a:ea typeface="Times New Roman" panose="02020603050405020304" pitchFamily="18" charset="0"/>
            </a:endParaRPr>
          </a:p>
          <a:p>
            <a:pPr marL="342900" marR="0" algn="just">
              <a:lnSpc>
                <a:spcPct val="115000"/>
              </a:lnSpc>
            </a:pPr>
            <a:r>
              <a:rPr lang="be-BY" sz="1800" b="1" i="1" spc="-10" dirty="0">
                <a:effectLst/>
                <a:latin typeface="Times New Roman" panose="02020603050405020304" pitchFamily="18" charset="0"/>
                <a:ea typeface="Times New Roman" panose="02020603050405020304" pitchFamily="18" charset="0"/>
              </a:rPr>
              <a:t>Я.Ф.Карскага (1903 г., суцэльная лінія) </a:t>
            </a:r>
            <a:endParaRPr lang="en-US" sz="1800" b="1" i="1" spc="-10" dirty="0">
              <a:effectLst/>
              <a:latin typeface="Times New Roman" panose="02020603050405020304" pitchFamily="18" charset="0"/>
              <a:ea typeface="Times New Roman" panose="02020603050405020304" pitchFamily="18" charset="0"/>
            </a:endParaRPr>
          </a:p>
          <a:p>
            <a:pPr marL="342900" marR="0" algn="just">
              <a:lnSpc>
                <a:spcPct val="115000"/>
              </a:lnSpc>
            </a:pPr>
            <a:r>
              <a:rPr lang="be-BY" sz="1800" b="1" i="1" spc="-10" dirty="0">
                <a:effectLst/>
                <a:latin typeface="Times New Roman" panose="02020603050405020304" pitchFamily="18" charset="0"/>
                <a:ea typeface="Times New Roman" panose="02020603050405020304" pitchFamily="18" charset="0"/>
              </a:rPr>
              <a:t>і М.В.Доўнар-Запольскага (1919 г., пункцір), значна выходзяць за межы сучаснай тэрыторыі Беларусі (перарывістая лінія), дзе пражывала значная колькасць этнічных беларусаў - Вільня (Літва), Даўгаўпілс (Латвія), Беласток (Польшча), Невель, Себеж, Смаленск (Расія)</a:t>
            </a:r>
            <a:endParaRPr lang="en-US" sz="1800" b="1" spc="-1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57970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B1FA6-6895-6F02-6AA9-2C3A227295F3}"/>
              </a:ext>
            </a:extLst>
          </p:cNvPr>
          <p:cNvSpPr>
            <a:spLocks noGrp="1"/>
          </p:cNvSpPr>
          <p:nvPr>
            <p:ph type="title"/>
          </p:nvPr>
        </p:nvSpPr>
        <p:spPr/>
        <p:txBody>
          <a:bodyPr>
            <a:noAutofit/>
          </a:bodyPr>
          <a:lstStyle/>
          <a:p>
            <a:pPr marL="0" marR="0" fontAlgn="base">
              <a:lnSpc>
                <a:spcPct val="107000"/>
              </a:lnSpc>
              <a:spcBef>
                <a:spcPts val="0"/>
              </a:spcBef>
              <a:spcAft>
                <a:spcPts val="0"/>
              </a:spcAft>
            </a:pPr>
            <a:r>
              <a:rPr lang="be-BY" sz="2000" b="1" kern="150" dirty="0">
                <a:solidFill>
                  <a:srgbClr val="0070C0"/>
                </a:solidFill>
                <a:effectLst/>
                <a:latin typeface="Times New Roman" panose="02020603050405020304" pitchFamily="18" charset="0"/>
                <a:ea typeface="SimSun" panose="02010600030101010101" pitchFamily="2" charset="-122"/>
                <a:cs typeface="Times New Roman" panose="02020603050405020304" pitchFamily="18" charset="0"/>
              </a:rPr>
              <a:t>Паводле перапісу насельніцтва ў Расійскай імперыі (</a:t>
            </a:r>
            <a:r>
              <a:rPr lang="be-BY" sz="2000" b="1" kern="15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1897</a:t>
            </a:r>
            <a:r>
              <a:rPr lang="be-BY" sz="2000" b="1" kern="150" dirty="0">
                <a:solidFill>
                  <a:srgbClr val="0070C0"/>
                </a:solidFill>
                <a:effectLst/>
                <a:latin typeface="Times New Roman" panose="02020603050405020304" pitchFamily="18" charset="0"/>
                <a:ea typeface="SimSun" panose="02010600030101010101" pitchFamily="2" charset="-122"/>
                <a:cs typeface="Times New Roman" panose="02020603050405020304" pitchFamily="18" charset="0"/>
              </a:rPr>
              <a:t>), на тэрыторыі 5 беларускіх губерняў пражывала 8,5 млн. чалавек, у тым ліку </a:t>
            </a:r>
            <a:r>
              <a:rPr lang="be-BY" sz="2000" b="1" kern="15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5,</a:t>
            </a:r>
            <a:r>
              <a:rPr lang="en-US" sz="2000" b="1" kern="15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4</a:t>
            </a:r>
            <a:r>
              <a:rPr lang="be-BY" sz="2000" b="1" kern="15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 млн. беларусаў (63,5%), </a:t>
            </a:r>
            <a:r>
              <a:rPr lang="be-BY" sz="2000" b="1" kern="150" dirty="0">
                <a:solidFill>
                  <a:srgbClr val="0070C0"/>
                </a:solidFill>
                <a:effectLst/>
                <a:latin typeface="Times New Roman" panose="02020603050405020304" pitchFamily="18" charset="0"/>
                <a:ea typeface="SimSun" panose="02010600030101010101" pitchFamily="2" charset="-122"/>
                <a:cs typeface="Times New Roman" panose="02020603050405020304" pitchFamily="18" charset="0"/>
              </a:rPr>
              <a:t>1,2 млн. габрэяў (14%), 493 тыс. рускіх (5,8%), 424 тыс. палякаў (5%), 377 тыс. украінцаў (4,4%), каля 8 тыс. татар. </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endParaRPr lang="en-US" sz="2000" dirty="0"/>
          </a:p>
        </p:txBody>
      </p:sp>
      <p:sp>
        <p:nvSpPr>
          <p:cNvPr id="4" name="Slide Number Placeholder 3">
            <a:extLst>
              <a:ext uri="{FF2B5EF4-FFF2-40B4-BE49-F238E27FC236}">
                <a16:creationId xmlns:a16="http://schemas.microsoft.com/office/drawing/2014/main" id="{451B1828-0101-44F7-3648-AAD486E58067}"/>
              </a:ext>
            </a:extLst>
          </p:cNvPr>
          <p:cNvSpPr>
            <a:spLocks noGrp="1"/>
          </p:cNvSpPr>
          <p:nvPr>
            <p:ph type="sldNum" sz="quarter" idx="12"/>
          </p:nvPr>
        </p:nvSpPr>
        <p:spPr/>
        <p:txBody>
          <a:bodyPr/>
          <a:lstStyle/>
          <a:p>
            <a:fld id="{68B73580-C5BD-4863-80B6-FC58A63FED4B}" type="slidenum">
              <a:rPr lang="en-US" smtClean="0"/>
              <a:t>14</a:t>
            </a:fld>
            <a:endParaRPr lang="en-US"/>
          </a:p>
        </p:txBody>
      </p:sp>
      <p:graphicFrame>
        <p:nvGraphicFramePr>
          <p:cNvPr id="11" name="Table 10">
            <a:extLst>
              <a:ext uri="{FF2B5EF4-FFF2-40B4-BE49-F238E27FC236}">
                <a16:creationId xmlns:a16="http://schemas.microsoft.com/office/drawing/2014/main" id="{355BCA14-5E52-DBB2-1911-253E70F6A89E}"/>
              </a:ext>
            </a:extLst>
          </p:cNvPr>
          <p:cNvGraphicFramePr>
            <a:graphicFrameLocks noGrp="1"/>
          </p:cNvGraphicFramePr>
          <p:nvPr>
            <p:extLst>
              <p:ext uri="{D42A27DB-BD31-4B8C-83A1-F6EECF244321}">
                <p14:modId xmlns:p14="http://schemas.microsoft.com/office/powerpoint/2010/main" val="3295242423"/>
              </p:ext>
            </p:extLst>
          </p:nvPr>
        </p:nvGraphicFramePr>
        <p:xfrm>
          <a:off x="1271239" y="1690688"/>
          <a:ext cx="9489688" cy="5022726"/>
        </p:xfrm>
        <a:graphic>
          <a:graphicData uri="http://schemas.openxmlformats.org/drawingml/2006/table">
            <a:tbl>
              <a:tblPr firstRow="1" firstCol="1" bandRow="1"/>
              <a:tblGrid>
                <a:gridCol w="1304628">
                  <a:extLst>
                    <a:ext uri="{9D8B030D-6E8A-4147-A177-3AD203B41FA5}">
                      <a16:colId xmlns:a16="http://schemas.microsoft.com/office/drawing/2014/main" val="445587750"/>
                    </a:ext>
                  </a:extLst>
                </a:gridCol>
                <a:gridCol w="1097073">
                  <a:extLst>
                    <a:ext uri="{9D8B030D-6E8A-4147-A177-3AD203B41FA5}">
                      <a16:colId xmlns:a16="http://schemas.microsoft.com/office/drawing/2014/main" val="1959802172"/>
                    </a:ext>
                  </a:extLst>
                </a:gridCol>
                <a:gridCol w="1068247">
                  <a:extLst>
                    <a:ext uri="{9D8B030D-6E8A-4147-A177-3AD203B41FA5}">
                      <a16:colId xmlns:a16="http://schemas.microsoft.com/office/drawing/2014/main" val="1675416205"/>
                    </a:ext>
                  </a:extLst>
                </a:gridCol>
                <a:gridCol w="1113203">
                  <a:extLst>
                    <a:ext uri="{9D8B030D-6E8A-4147-A177-3AD203B41FA5}">
                      <a16:colId xmlns:a16="http://schemas.microsoft.com/office/drawing/2014/main" val="2439066547"/>
                    </a:ext>
                  </a:extLst>
                </a:gridCol>
                <a:gridCol w="903249">
                  <a:extLst>
                    <a:ext uri="{9D8B030D-6E8A-4147-A177-3AD203B41FA5}">
                      <a16:colId xmlns:a16="http://schemas.microsoft.com/office/drawing/2014/main" val="1963778683"/>
                    </a:ext>
                  </a:extLst>
                </a:gridCol>
                <a:gridCol w="880946">
                  <a:extLst>
                    <a:ext uri="{9D8B030D-6E8A-4147-A177-3AD203B41FA5}">
                      <a16:colId xmlns:a16="http://schemas.microsoft.com/office/drawing/2014/main" val="608546516"/>
                    </a:ext>
                  </a:extLst>
                </a:gridCol>
                <a:gridCol w="981308">
                  <a:extLst>
                    <a:ext uri="{9D8B030D-6E8A-4147-A177-3AD203B41FA5}">
                      <a16:colId xmlns:a16="http://schemas.microsoft.com/office/drawing/2014/main" val="1261918942"/>
                    </a:ext>
                  </a:extLst>
                </a:gridCol>
                <a:gridCol w="1025912">
                  <a:extLst>
                    <a:ext uri="{9D8B030D-6E8A-4147-A177-3AD203B41FA5}">
                      <a16:colId xmlns:a16="http://schemas.microsoft.com/office/drawing/2014/main" val="2238185768"/>
                    </a:ext>
                  </a:extLst>
                </a:gridCol>
                <a:gridCol w="1115122">
                  <a:extLst>
                    <a:ext uri="{9D8B030D-6E8A-4147-A177-3AD203B41FA5}">
                      <a16:colId xmlns:a16="http://schemas.microsoft.com/office/drawing/2014/main" val="2902503180"/>
                    </a:ext>
                  </a:extLst>
                </a:gridCol>
              </a:tblGrid>
              <a:tr h="638471">
                <a:tc>
                  <a:txBody>
                    <a:bodyPr/>
                    <a:lstStyle/>
                    <a:p>
                      <a:pPr marL="0" marR="77470" algn="ctr">
                        <a:lnSpc>
                          <a:spcPct val="107000"/>
                        </a:lnSpc>
                        <a:spcBef>
                          <a:spcPts val="0"/>
                        </a:spcBef>
                        <a:spcAft>
                          <a:spcPts val="0"/>
                        </a:spcAft>
                      </a:pPr>
                      <a:r>
                        <a:rPr lang="be-BY"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77470" algn="ctr">
                        <a:lnSpc>
                          <a:spcPct val="107000"/>
                        </a:lnSpc>
                        <a:spcBef>
                          <a:spcPts val="0"/>
                        </a:spcBef>
                        <a:spcAft>
                          <a:spcPts val="0"/>
                        </a:spcAft>
                      </a:pPr>
                      <a:r>
                        <a:rPr lang="be-BY"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Губерня</a:t>
                      </a:r>
                      <a:endParaRPr lang="en-US"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7940" algn="ctr">
                        <a:lnSpc>
                          <a:spcPct val="107000"/>
                        </a:lnSpc>
                        <a:spcBef>
                          <a:spcPts val="0"/>
                        </a:spcBef>
                        <a:spcAft>
                          <a:spcPts val="0"/>
                        </a:spcAft>
                      </a:pPr>
                      <a:r>
                        <a:rPr lang="be-BY"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27940" algn="ctr">
                        <a:lnSpc>
                          <a:spcPct val="107000"/>
                        </a:lnSpc>
                        <a:spcBef>
                          <a:spcPts val="0"/>
                        </a:spcBef>
                        <a:spcAft>
                          <a:spcPts val="0"/>
                        </a:spcAft>
                      </a:pPr>
                      <a:r>
                        <a:rPr lang="be-BY"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Усяго</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5560" marR="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p>
                      <a:pPr marL="35560" marR="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Беларусы</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2860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p>
                      <a:pPr marL="0" marR="0" indent="22860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Рускія</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265" algn="ctr">
                        <a:lnSpc>
                          <a:spcPct val="107000"/>
                        </a:lnSpc>
                        <a:spcBef>
                          <a:spcPts val="0"/>
                        </a:spcBef>
                        <a:spcAft>
                          <a:spcPts val="0"/>
                        </a:spcAft>
                      </a:pPr>
                      <a:endParaRPr lang="en-US"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215265" algn="ctr">
                        <a:lnSpc>
                          <a:spcPct val="107000"/>
                        </a:lnSpc>
                        <a:spcBef>
                          <a:spcPts val="0"/>
                        </a:spcBef>
                        <a:spcAft>
                          <a:spcPts val="0"/>
                        </a:spcAft>
                      </a:pPr>
                      <a:r>
                        <a:rPr lang="be-BY"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Палякі</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9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p>
                      <a:pPr marL="0" marR="0" indent="-2159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Габрэі</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Літоўцы</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Жмудзь</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Украінцы</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Латышы</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6608143"/>
                  </a:ext>
                </a:extLst>
              </a:tr>
              <a:tr h="854291">
                <a:tc>
                  <a:txBody>
                    <a:bodyPr/>
                    <a:lstStyle/>
                    <a:p>
                      <a:pPr marL="0" marR="77470" algn="ctr">
                        <a:lnSpc>
                          <a:spcPct val="107000"/>
                        </a:lnSpc>
                        <a:spcBef>
                          <a:spcPts val="0"/>
                        </a:spcBef>
                        <a:spcAft>
                          <a:spcPts val="0"/>
                        </a:spcAft>
                      </a:pPr>
                      <a:r>
                        <a:rPr lang="be-BY" sz="1400" b="1"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77470" algn="ctr">
                        <a:lnSpc>
                          <a:spcPct val="107000"/>
                        </a:lnSpc>
                        <a:spcBef>
                          <a:spcPts val="0"/>
                        </a:spcBef>
                        <a:spcAft>
                          <a:spcPts val="0"/>
                        </a:spcAft>
                      </a:pPr>
                      <a:r>
                        <a:rPr lang="be-BY" sz="1400" b="1"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Віленская</a:t>
                      </a:r>
                      <a:endParaRPr lang="en-US"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794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27940" algn="ctr">
                        <a:lnSpc>
                          <a:spcPct val="107000"/>
                        </a:lnSpc>
                        <a:spcBef>
                          <a:spcPts val="0"/>
                        </a:spcBef>
                        <a:spcAft>
                          <a:spcPts val="0"/>
                        </a:spcAft>
                      </a:pPr>
                      <a:r>
                        <a:rPr lang="en-CA"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1591207</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556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35560" marR="0" algn="ctr">
                        <a:lnSpc>
                          <a:spcPct val="107000"/>
                        </a:lnSpc>
                        <a:spcBef>
                          <a:spcPts val="0"/>
                        </a:spcBef>
                        <a:spcAft>
                          <a:spcPts val="0"/>
                        </a:spcAft>
                      </a:pPr>
                      <a:r>
                        <a:rPr lang="en-CA"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891903</a:t>
                      </a: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56,1%</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2860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228600" algn="ctr">
                        <a:lnSpc>
                          <a:spcPct val="107000"/>
                        </a:lnSpc>
                        <a:spcBef>
                          <a:spcPts val="0"/>
                        </a:spcBef>
                        <a:spcAft>
                          <a:spcPts val="0"/>
                        </a:spcAft>
                      </a:pPr>
                      <a:r>
                        <a:rPr lang="en-CA"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78623</a:t>
                      </a: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4,9%</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265"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215265" algn="ctr">
                        <a:lnSpc>
                          <a:spcPct val="107000"/>
                        </a:lnSpc>
                        <a:spcBef>
                          <a:spcPts val="0"/>
                        </a:spcBef>
                        <a:spcAft>
                          <a:spcPts val="0"/>
                        </a:spcAft>
                      </a:pPr>
                      <a:r>
                        <a:rPr lang="en-CA"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130054</a:t>
                      </a: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8,2%</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9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indent="-21590"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202374</a:t>
                      </a: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12,7%</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279877</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17,6%</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919</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0,06%</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471</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0,03%</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31905"/>
                  </a:ext>
                </a:extLst>
              </a:tr>
              <a:tr h="854291">
                <a:tc>
                  <a:txBody>
                    <a:bodyPr/>
                    <a:lstStyle/>
                    <a:p>
                      <a:pPr marL="0" marR="77470" algn="ctr">
                        <a:lnSpc>
                          <a:spcPct val="107000"/>
                        </a:lnSpc>
                        <a:spcBef>
                          <a:spcPts val="0"/>
                        </a:spcBef>
                        <a:spcAft>
                          <a:spcPts val="0"/>
                        </a:spcAft>
                      </a:pPr>
                      <a:r>
                        <a:rPr lang="be-BY"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77470" algn="ctr">
                        <a:lnSpc>
                          <a:spcPct val="107000"/>
                        </a:lnSpc>
                        <a:spcBef>
                          <a:spcPts val="0"/>
                        </a:spcBef>
                        <a:spcAft>
                          <a:spcPts val="0"/>
                        </a:spcAft>
                      </a:pPr>
                      <a:r>
                        <a:rPr lang="be-BY"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Віцебская</a:t>
                      </a:r>
                      <a:endParaRPr lang="en-US"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7940">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27940">
                        <a:lnSpc>
                          <a:spcPct val="107000"/>
                        </a:lnSpc>
                        <a:spcBef>
                          <a:spcPts val="0"/>
                        </a:spcBef>
                        <a:spcAft>
                          <a:spcPts val="0"/>
                        </a:spcAft>
                      </a:pPr>
                      <a:r>
                        <a:rPr lang="en-CA"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1489246</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556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35560" marR="0" algn="ctr">
                        <a:lnSpc>
                          <a:spcPct val="107000"/>
                        </a:lnSpc>
                        <a:spcBef>
                          <a:spcPts val="0"/>
                        </a:spcBef>
                        <a:spcAft>
                          <a:spcPts val="0"/>
                        </a:spcAft>
                      </a:pPr>
                      <a:r>
                        <a:rPr lang="en-CA" sz="1400" b="0"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788599</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3556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53%</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2860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indent="228600"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198001</a:t>
                      </a: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13,3%</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265"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indent="215265"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50377</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indent="215265"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3,4%</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9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2159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174240</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2159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11,7%</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2159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2302</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0,15%</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420</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0,03%</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264062</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17,7%</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4841554"/>
                  </a:ext>
                </a:extLst>
              </a:tr>
              <a:tr h="447862">
                <a:tc>
                  <a:txBody>
                    <a:bodyPr/>
                    <a:lstStyle/>
                    <a:p>
                      <a:pPr marL="0" marR="77470" algn="ctr">
                        <a:lnSpc>
                          <a:spcPct val="107000"/>
                        </a:lnSpc>
                        <a:spcBef>
                          <a:spcPts val="0"/>
                        </a:spcBef>
                        <a:spcAft>
                          <a:spcPts val="0"/>
                        </a:spcAft>
                      </a:pPr>
                      <a:r>
                        <a:rPr lang="be-BY"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Гарадзенская</a:t>
                      </a:r>
                      <a:endParaRPr lang="en-US"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7940"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1603409</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5560" marR="0"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705045</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3556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44%</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28600" algn="ctr">
                        <a:lnSpc>
                          <a:spcPct val="107000"/>
                        </a:lnSpc>
                        <a:spcBef>
                          <a:spcPts val="0"/>
                        </a:spcBef>
                        <a:spcAft>
                          <a:spcPts val="0"/>
                        </a:spcAft>
                      </a:pPr>
                      <a:r>
                        <a:rPr lang="en-CA"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74143</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22860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265"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161662</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indent="215265"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90"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278542</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indent="-2159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17,3%</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3570</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0,2%</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362526</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22,6%</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426</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0,03%</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182723"/>
                  </a:ext>
                </a:extLst>
              </a:tr>
              <a:tr h="447862">
                <a:tc>
                  <a:txBody>
                    <a:bodyPr/>
                    <a:lstStyle/>
                    <a:p>
                      <a:pPr marL="0" marR="77470" algn="ctr">
                        <a:lnSpc>
                          <a:spcPct val="107000"/>
                        </a:lnSpc>
                        <a:spcBef>
                          <a:spcPts val="0"/>
                        </a:spcBef>
                        <a:spcAft>
                          <a:spcPts val="0"/>
                        </a:spcAft>
                      </a:pPr>
                      <a:r>
                        <a:rPr lang="be-BY"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Мінская</a:t>
                      </a:r>
                      <a:endParaRPr lang="en-US"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7940"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2147621</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5560" marR="0"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1633091</a:t>
                      </a: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76,0%</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28600" algn="ctr">
                        <a:lnSpc>
                          <a:spcPct val="107000"/>
                        </a:lnSpc>
                        <a:spcBef>
                          <a:spcPts val="0"/>
                        </a:spcBef>
                        <a:spcAft>
                          <a:spcPts val="0"/>
                        </a:spcAft>
                      </a:pPr>
                      <a:r>
                        <a:rPr lang="en-CA"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83999</a:t>
                      </a: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3,9%</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265" algn="ctr">
                        <a:lnSpc>
                          <a:spcPct val="107000"/>
                        </a:lnSpc>
                        <a:spcBef>
                          <a:spcPts val="0"/>
                        </a:spcBef>
                        <a:spcAft>
                          <a:spcPts val="0"/>
                        </a:spcAft>
                      </a:pPr>
                      <a:r>
                        <a:rPr lang="en-CA"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64617</a:t>
                      </a: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3%</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90"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343466</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indent="-2159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16,0%</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701</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0,04%</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10069</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0,5%</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1686</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0,08%</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2519046"/>
                  </a:ext>
                </a:extLst>
              </a:tr>
              <a:tr h="447862">
                <a:tc>
                  <a:txBody>
                    <a:bodyPr/>
                    <a:lstStyle/>
                    <a:p>
                      <a:pPr marL="0" marR="77470" algn="ctr">
                        <a:lnSpc>
                          <a:spcPct val="107000"/>
                        </a:lnSpc>
                        <a:spcBef>
                          <a:spcPts val="0"/>
                        </a:spcBef>
                        <a:spcAft>
                          <a:spcPts val="0"/>
                        </a:spcAft>
                      </a:pPr>
                      <a:r>
                        <a:rPr lang="be-BY"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Магілёўская</a:t>
                      </a:r>
                      <a:endParaRPr lang="en-US"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7940"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1686764</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5560" marR="0"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1389782</a:t>
                      </a: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82,4%</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28600" algn="ctr">
                        <a:lnSpc>
                          <a:spcPct val="107000"/>
                        </a:lnSpc>
                        <a:spcBef>
                          <a:spcPts val="0"/>
                        </a:spcBef>
                        <a:spcAft>
                          <a:spcPts val="0"/>
                        </a:spcAft>
                      </a:pPr>
                      <a:r>
                        <a:rPr lang="en-CA"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58155</a:t>
                      </a: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3,4%</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265" algn="ctr">
                        <a:lnSpc>
                          <a:spcPct val="107000"/>
                        </a:lnSpc>
                        <a:spcBef>
                          <a:spcPts val="0"/>
                        </a:spcBef>
                        <a:spcAft>
                          <a:spcPts val="0"/>
                        </a:spcAft>
                      </a:pPr>
                      <a:r>
                        <a:rPr lang="en-CA"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17526</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215265"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90" algn="ctr">
                        <a:lnSpc>
                          <a:spcPct val="107000"/>
                        </a:lnSpc>
                        <a:spcBef>
                          <a:spcPts val="0"/>
                        </a:spcBef>
                        <a:spcAft>
                          <a:spcPts val="0"/>
                        </a:spcAft>
                      </a:pPr>
                      <a:r>
                        <a:rPr lang="en-CA" sz="1400" b="0"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203507</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2159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12,1%</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3619</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0,2%</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3559</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0,2%</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7027</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0,4%</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8638137"/>
                  </a:ext>
                </a:extLst>
              </a:tr>
              <a:tr h="447862">
                <a:tc>
                  <a:txBody>
                    <a:bodyPr/>
                    <a:lstStyle/>
                    <a:p>
                      <a:pPr marL="0" marR="77470" algn="ctr">
                        <a:lnSpc>
                          <a:spcPct val="107000"/>
                        </a:lnSpc>
                        <a:spcBef>
                          <a:spcPts val="0"/>
                        </a:spcBef>
                        <a:spcAft>
                          <a:spcPts val="0"/>
                        </a:spcAft>
                      </a:pPr>
                      <a:r>
                        <a:rPr lang="be-BY" sz="14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Усяго ў 5 губернях</a:t>
                      </a:r>
                      <a:endParaRPr lang="en-US" sz="14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794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8</a:t>
                      </a:r>
                      <a:r>
                        <a:rPr lang="en-US"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518</a:t>
                      </a:r>
                      <a:r>
                        <a:rPr lang="en-US"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247</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5560" marR="0" algn="ctr">
                        <a:lnSpc>
                          <a:spcPct val="107000"/>
                        </a:lnSpc>
                        <a:spcBef>
                          <a:spcPts val="0"/>
                        </a:spcBef>
                        <a:spcAft>
                          <a:spcPts val="0"/>
                        </a:spcAft>
                      </a:pPr>
                      <a:r>
                        <a:rPr lang="be-BY" sz="14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5</a:t>
                      </a:r>
                      <a:r>
                        <a:rPr lang="en-US" sz="14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be-BY" sz="14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408</a:t>
                      </a:r>
                      <a:r>
                        <a:rPr lang="en-US" sz="14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be-BY" sz="14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420</a:t>
                      </a:r>
                      <a:endParaRPr lang="en-US" sz="14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p>
                      <a:pPr marL="35560" marR="0" algn="ctr">
                        <a:lnSpc>
                          <a:spcPct val="107000"/>
                        </a:lnSpc>
                        <a:spcBef>
                          <a:spcPts val="0"/>
                        </a:spcBef>
                        <a:spcAft>
                          <a:spcPts val="0"/>
                        </a:spcAft>
                      </a:pPr>
                      <a:r>
                        <a:rPr lang="be-BY" sz="14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63,5%</a:t>
                      </a:r>
                      <a:endParaRPr lang="en-US" sz="14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2860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492921</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indent="22860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5,8%</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265"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424236</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indent="215265"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9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1202129</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p>
                      <a:pPr marL="0" marR="0" indent="-21590" algn="ctr">
                        <a:lnSpc>
                          <a:spcPct val="107000"/>
                        </a:lnSpc>
                        <a:spcBef>
                          <a:spcPts val="0"/>
                        </a:spcBef>
                        <a:spcAft>
                          <a:spcPts val="0"/>
                        </a:spcAft>
                      </a:pPr>
                      <a:r>
                        <a:rPr lang="be-BY" sz="1400" b="0"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14,1%</a:t>
                      </a:r>
                      <a:endParaRPr lang="en-US" sz="1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290069</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3,4%</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377493</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4,4%</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273772</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0"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3,2%</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5380518"/>
                  </a:ext>
                </a:extLst>
              </a:tr>
              <a:tr h="663683">
                <a:tc>
                  <a:txBody>
                    <a:bodyPr/>
                    <a:lstStyle/>
                    <a:p>
                      <a:pPr marL="0" marR="77470" algn="ctr">
                        <a:lnSpc>
                          <a:spcPct val="107000"/>
                        </a:lnSpc>
                        <a:spcBef>
                          <a:spcPts val="0"/>
                        </a:spcBef>
                        <a:spcAft>
                          <a:spcPts val="0"/>
                        </a:spcAft>
                      </a:pPr>
                      <a:r>
                        <a:rPr lang="be-BY"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Уся імперыя</a:t>
                      </a:r>
                      <a:endParaRPr lang="en-US"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7940" algn="ctr">
                        <a:lnSpc>
                          <a:spcPct val="107000"/>
                        </a:lnSpc>
                        <a:spcBef>
                          <a:spcPts val="0"/>
                        </a:spcBef>
                        <a:spcAft>
                          <a:spcPts val="0"/>
                        </a:spcAft>
                      </a:pPr>
                      <a:r>
                        <a:rPr lang="en-CA"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125.640.021</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5560" marR="0" algn="ctr">
                        <a:lnSpc>
                          <a:spcPct val="107000"/>
                        </a:lnSpc>
                        <a:spcBef>
                          <a:spcPts val="0"/>
                        </a:spcBef>
                        <a:spcAft>
                          <a:spcPts val="0"/>
                        </a:spcAft>
                      </a:pPr>
                      <a:r>
                        <a:rPr lang="en-CA" sz="14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5.885.547</a:t>
                      </a:r>
                      <a:r>
                        <a:rPr lang="be-BY" sz="14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4,7%</a:t>
                      </a:r>
                      <a:endParaRPr lang="en-US" sz="1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28600" algn="ctr">
                        <a:lnSpc>
                          <a:spcPct val="107000"/>
                        </a:lnSpc>
                        <a:spcBef>
                          <a:spcPts val="0"/>
                        </a:spcBef>
                        <a:spcAft>
                          <a:spcPts val="0"/>
                        </a:spcAft>
                      </a:pPr>
                      <a:r>
                        <a:rPr lang="en-CA"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55667469</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228600" algn="ctr">
                        <a:lnSpc>
                          <a:spcPct val="107000"/>
                        </a:lnSpc>
                        <a:spcBef>
                          <a:spcPts val="0"/>
                        </a:spcBef>
                        <a:spcAft>
                          <a:spcPts val="0"/>
                        </a:spcAft>
                      </a:pPr>
                      <a:r>
                        <a:rPr lang="be-BY" sz="1400" b="1" kern="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44%</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265" algn="ctr">
                        <a:lnSpc>
                          <a:spcPct val="107000"/>
                        </a:lnSpc>
                        <a:spcBef>
                          <a:spcPts val="0"/>
                        </a:spcBef>
                        <a:spcAft>
                          <a:spcPts val="0"/>
                        </a:spcAft>
                      </a:pPr>
                      <a:r>
                        <a:rPr lang="en-CA"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7931307</a:t>
                      </a: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6,3%</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21590" algn="ctr">
                        <a:lnSpc>
                          <a:spcPct val="107000"/>
                        </a:lnSpc>
                        <a:spcBef>
                          <a:spcPts val="0"/>
                        </a:spcBef>
                        <a:spcAft>
                          <a:spcPts val="0"/>
                        </a:spcAft>
                      </a:pPr>
                      <a:r>
                        <a:rPr lang="en-CA" sz="1400" b="1"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5063156</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p>
                      <a:pPr marL="0" marR="0" indent="-2159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4%</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1658532</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CA" sz="1400" b="1"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22380551</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1" ker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17,8%</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CA" sz="1400" b="1"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1435937</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Bef>
                          <a:spcPts val="0"/>
                        </a:spcBef>
                        <a:spcAft>
                          <a:spcPts val="0"/>
                        </a:spcAft>
                      </a:pPr>
                      <a:r>
                        <a:rPr lang="be-BY" sz="1400" b="1" kern="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1,1%</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392200"/>
                  </a:ext>
                </a:extLst>
              </a:tr>
            </a:tbl>
          </a:graphicData>
        </a:graphic>
      </p:graphicFrame>
    </p:spTree>
    <p:extLst>
      <p:ext uri="{BB962C8B-B14F-4D97-AF65-F5344CB8AC3E}">
        <p14:creationId xmlns:p14="http://schemas.microsoft.com/office/powerpoint/2010/main" val="3770363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4BA3C-A05B-E373-29F3-EDE9B7ADEEA6}"/>
              </a:ext>
            </a:extLst>
          </p:cNvPr>
          <p:cNvSpPr>
            <a:spLocks noGrp="1"/>
          </p:cNvSpPr>
          <p:nvPr>
            <p:ph type="title"/>
          </p:nvPr>
        </p:nvSpPr>
        <p:spPr>
          <a:xfrm>
            <a:off x="838200" y="136525"/>
            <a:ext cx="10515600" cy="1325563"/>
          </a:xfrm>
        </p:spPr>
        <p:txBody>
          <a:bodyPr>
            <a:normAutofit fontScale="90000"/>
          </a:bodyPr>
          <a:lstStyle/>
          <a:p>
            <a:pPr marL="342900" marR="228600" lvl="0" indent="-342900" algn="ctr">
              <a:lnSpc>
                <a:spcPct val="107000"/>
              </a:lnSpc>
              <a:spcBef>
                <a:spcPts val="0"/>
              </a:spcBef>
              <a:spcAft>
                <a:spcPts val="800"/>
              </a:spcAft>
            </a:pPr>
            <a:r>
              <a:rPr lang="be-BY" sz="3100" b="1"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П</a:t>
            </a:r>
            <a:r>
              <a:rPr lang="be-BY" sz="31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адставы для абвяшчэньня незалежнай дзяржавы, Беларускай Народнай Рэспублікі, у пачатку ХХ стагоддзя</a:t>
            </a:r>
            <a:endParaRPr lang="en-US" dirty="0"/>
          </a:p>
        </p:txBody>
      </p:sp>
      <p:sp>
        <p:nvSpPr>
          <p:cNvPr id="3" name="Content Placeholder 2">
            <a:extLst>
              <a:ext uri="{FF2B5EF4-FFF2-40B4-BE49-F238E27FC236}">
                <a16:creationId xmlns:a16="http://schemas.microsoft.com/office/drawing/2014/main" id="{2893241B-64B2-962A-3522-618977E2DAA6}"/>
              </a:ext>
            </a:extLst>
          </p:cNvPr>
          <p:cNvSpPr>
            <a:spLocks noGrp="1"/>
          </p:cNvSpPr>
          <p:nvPr>
            <p:ph idx="1"/>
          </p:nvPr>
        </p:nvSpPr>
        <p:spPr>
          <a:xfrm>
            <a:off x="1462668" y="1557995"/>
            <a:ext cx="10515600" cy="4351338"/>
          </a:xfrm>
        </p:spPr>
        <p:txBody>
          <a:bodyPr>
            <a:normAutofit fontScale="92500" lnSpcReduction="20000"/>
          </a:bodyPr>
          <a:lstStyle/>
          <a:p>
            <a:endParaRPr lang="be-BY" dirty="0"/>
          </a:p>
          <a:p>
            <a:r>
              <a:rPr lang="be-BY" sz="2400" b="1" dirty="0">
                <a:latin typeface="Times New Roman" panose="02020603050405020304" pitchFamily="18" charset="0"/>
                <a:cs typeface="Times New Roman" panose="02020603050405020304" pitchFamily="18" charset="0"/>
              </a:rPr>
              <a:t>Пастаянства пражываньня беларусаў - нацыяўтваральнага этнаса, на адной і той жа тэрыторыі на працягу стагоддзяў</a:t>
            </a:r>
          </a:p>
          <a:p>
            <a:r>
              <a:rPr lang="be-BY" sz="2400" b="1" dirty="0">
                <a:latin typeface="Times New Roman" panose="02020603050405020304" pitchFamily="18" charset="0"/>
                <a:cs typeface="Times New Roman" panose="02020603050405020304" pitchFamily="18" charset="0"/>
              </a:rPr>
              <a:t>Кампактнае пражываньне</a:t>
            </a:r>
          </a:p>
          <a:p>
            <a:r>
              <a:rPr lang="be-BY" sz="2400" b="1" dirty="0">
                <a:latin typeface="Times New Roman" panose="02020603050405020304" pitchFamily="18" charset="0"/>
                <a:cs typeface="Times New Roman" panose="02020603050405020304" pitchFamily="18" charset="0"/>
              </a:rPr>
              <a:t>Выразныя этнічныя межы</a:t>
            </a:r>
          </a:p>
          <a:p>
            <a:r>
              <a:rPr lang="be-BY" sz="2400" b="1" dirty="0">
                <a:latin typeface="Times New Roman" panose="02020603050405020304" pitchFamily="18" charset="0"/>
                <a:cs typeface="Times New Roman" panose="02020603050405020304" pitchFamily="18" charset="0"/>
              </a:rPr>
              <a:t>Адрозная ад вялікаросаў і украінцаў этнічная прырода</a:t>
            </a:r>
          </a:p>
          <a:p>
            <a:r>
              <a:rPr lang="be-BY" sz="2400" b="1" dirty="0">
                <a:latin typeface="Times New Roman" panose="02020603050405020304" pitchFamily="18" charset="0"/>
                <a:cs typeface="Times New Roman" panose="02020603050405020304" pitchFamily="18" charset="0"/>
              </a:rPr>
              <a:t>Аб’яднаньне рутэнаў у складзе ВКЛ</a:t>
            </a:r>
          </a:p>
          <a:p>
            <a:r>
              <a:rPr lang="be-BY" sz="2400" b="1" dirty="0">
                <a:latin typeface="Times New Roman" panose="02020603050405020304" pitchFamily="18" charset="0"/>
                <a:cs typeface="Times New Roman" panose="02020603050405020304" pitchFamily="18" charset="0"/>
              </a:rPr>
              <a:t>Моўная ідэнтыфікацыя</a:t>
            </a:r>
          </a:p>
          <a:p>
            <a:r>
              <a:rPr lang="be-BY" sz="2400" b="1" dirty="0">
                <a:latin typeface="Times New Roman" panose="02020603050405020304" pitchFamily="18" charset="0"/>
                <a:cs typeface="Times New Roman" panose="02020603050405020304" pitchFamily="18" charset="0"/>
              </a:rPr>
              <a:t>Наяўнасьць нацыянальнай эліты</a:t>
            </a:r>
          </a:p>
          <a:p>
            <a:r>
              <a:rPr lang="be-BY" sz="2400" b="1" dirty="0">
                <a:latin typeface="Times New Roman" panose="02020603050405020304" pitchFamily="18" charset="0"/>
                <a:cs typeface="Times New Roman" panose="02020603050405020304" pitchFamily="18" charset="0"/>
              </a:rPr>
              <a:t>Цывілізацыйная прыналежнасьць да заходняй цывілізацыі</a:t>
            </a:r>
            <a:r>
              <a:rPr lang="en-US" sz="2400" b="1" dirty="0">
                <a:latin typeface="Times New Roman" panose="02020603050405020304" pitchFamily="18" charset="0"/>
                <a:cs typeface="Times New Roman" panose="02020603050405020304" pitchFamily="18" charset="0"/>
              </a:rPr>
              <a:t> </a:t>
            </a:r>
            <a:r>
              <a:rPr lang="be-BY" sz="2400" i="1" dirty="0">
                <a:latin typeface="Times New Roman" panose="02020603050405020304" pitchFamily="18" charset="0"/>
                <a:cs typeface="Times New Roman" panose="02020603050405020304" pitchFamily="18" charset="0"/>
              </a:rPr>
              <a:t>(Магдэбургскае права, працэсы Рэфармацыі і Контррэфармацыі царквы, уніяцтва, сеймы, геаграфічнае прыналежнасьць да Еўропы) </a:t>
            </a:r>
          </a:p>
          <a:p>
            <a:r>
              <a:rPr lang="be-BY" sz="2400" b="1" dirty="0">
                <a:latin typeface="Times New Roman" panose="02020603050405020304" pitchFamily="18" charset="0"/>
                <a:cs typeface="Times New Roman" panose="02020603050405020304" pitchFamily="18" charset="0"/>
              </a:rPr>
              <a:t>Спрыяльныя зьнешнія умовы (развал Расійскай імперыі)</a:t>
            </a:r>
          </a:p>
          <a:p>
            <a:endParaRPr lang="en-US" dirty="0"/>
          </a:p>
        </p:txBody>
      </p:sp>
      <p:sp>
        <p:nvSpPr>
          <p:cNvPr id="4" name="Slide Number Placeholder 3">
            <a:extLst>
              <a:ext uri="{FF2B5EF4-FFF2-40B4-BE49-F238E27FC236}">
                <a16:creationId xmlns:a16="http://schemas.microsoft.com/office/drawing/2014/main" id="{FB9B90C8-9892-9DB0-1F24-97777EFAA882}"/>
              </a:ext>
            </a:extLst>
          </p:cNvPr>
          <p:cNvSpPr>
            <a:spLocks noGrp="1"/>
          </p:cNvSpPr>
          <p:nvPr>
            <p:ph type="sldNum" sz="quarter" idx="12"/>
          </p:nvPr>
        </p:nvSpPr>
        <p:spPr/>
        <p:txBody>
          <a:bodyPr/>
          <a:lstStyle/>
          <a:p>
            <a:fld id="{68B73580-C5BD-4863-80B6-FC58A63FED4B}" type="slidenum">
              <a:rPr lang="en-US" smtClean="0"/>
              <a:t>15</a:t>
            </a:fld>
            <a:endParaRPr lang="en-US" dirty="0"/>
          </a:p>
        </p:txBody>
      </p:sp>
    </p:spTree>
    <p:extLst>
      <p:ext uri="{BB962C8B-B14F-4D97-AF65-F5344CB8AC3E}">
        <p14:creationId xmlns:p14="http://schemas.microsoft.com/office/powerpoint/2010/main" val="954499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F53DF-8280-EAF4-D90B-86AFCADF5C9F}"/>
              </a:ext>
            </a:extLst>
          </p:cNvPr>
          <p:cNvSpPr>
            <a:spLocks noGrp="1"/>
          </p:cNvSpPr>
          <p:nvPr>
            <p:ph type="title"/>
          </p:nvPr>
        </p:nvSpPr>
        <p:spPr/>
        <p:txBody>
          <a:bodyPr>
            <a:normAutofit/>
          </a:bodyPr>
          <a:lstStyle/>
          <a:p>
            <a:pPr algn="ctr"/>
            <a:br>
              <a:rPr lang="en-US" sz="2400" b="1" dirty="0">
                <a:latin typeface="Times New Roman" panose="02020603050405020304" pitchFamily="18" charset="0"/>
                <a:cs typeface="Times New Roman" panose="02020603050405020304" pitchFamily="18" charset="0"/>
              </a:rPr>
            </a:br>
            <a:endParaRPr lang="en-US" sz="2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CA833E5-0705-FD75-150A-A3D60FBE85FE}"/>
              </a:ext>
            </a:extLst>
          </p:cNvPr>
          <p:cNvSpPr>
            <a:spLocks noGrp="1"/>
          </p:cNvSpPr>
          <p:nvPr>
            <p:ph idx="1"/>
          </p:nvPr>
        </p:nvSpPr>
        <p:spPr>
          <a:xfrm>
            <a:off x="2872596" y="1400253"/>
            <a:ext cx="5883215" cy="4057493"/>
          </a:xfrm>
        </p:spPr>
        <p:txBody>
          <a:bodyPr>
            <a:noAutofit/>
          </a:bodyPr>
          <a:lstStyle/>
          <a:p>
            <a:pPr marL="0" indent="0" algn="ctr">
              <a:buNone/>
            </a:pPr>
            <a:r>
              <a:rPr lang="be-BY" b="1" dirty="0">
                <a:solidFill>
                  <a:srgbClr val="FF0000"/>
                </a:solidFill>
                <a:latin typeface="Times New Roman" panose="02020603050405020304" pitchFamily="18" charset="0"/>
                <a:cs typeface="Times New Roman" panose="02020603050405020304" pitchFamily="18" charset="0"/>
              </a:rPr>
              <a:t>Дзякую!</a:t>
            </a:r>
          </a:p>
          <a:p>
            <a:pPr marL="0" indent="0" algn="ctr">
              <a:buNone/>
            </a:pPr>
            <a:endParaRPr lang="be-BY" b="1" dirty="0">
              <a:solidFill>
                <a:srgbClr val="FF0000"/>
              </a:solidFill>
              <a:latin typeface="Times New Roman" panose="02020603050405020304" pitchFamily="18" charset="0"/>
              <a:cs typeface="Times New Roman" panose="02020603050405020304" pitchFamily="18" charset="0"/>
            </a:endParaRPr>
          </a:p>
          <a:p>
            <a:pPr marL="0" indent="0" algn="ctr">
              <a:buNone/>
            </a:pPr>
            <a:r>
              <a:rPr lang="be-BY" b="1" dirty="0">
                <a:solidFill>
                  <a:srgbClr val="FF0000"/>
                </a:solidFill>
                <a:latin typeface="Times New Roman" panose="02020603050405020304" pitchFamily="18" charset="0"/>
                <a:cs typeface="Times New Roman" panose="02020603050405020304" pitchFamily="18" charset="0"/>
              </a:rPr>
              <a:t>Жыве Беларусь!!!</a:t>
            </a:r>
          </a:p>
          <a:p>
            <a:pPr marL="0" indent="0" algn="ctr">
              <a:buNone/>
            </a:pPr>
            <a:endParaRPr lang="be-BY" b="1" dirty="0">
              <a:solidFill>
                <a:srgbClr val="FF0000"/>
              </a:solidFill>
              <a:latin typeface="Times New Roman" panose="02020603050405020304" pitchFamily="18" charset="0"/>
              <a:cs typeface="Times New Roman" panose="02020603050405020304" pitchFamily="18" charset="0"/>
            </a:endParaRPr>
          </a:p>
          <a:p>
            <a:pPr marL="0" indent="0" algn="ctr">
              <a:buNone/>
            </a:pPr>
            <a:r>
              <a:rPr lang="be-BY" b="1" dirty="0">
                <a:solidFill>
                  <a:srgbClr val="FF0000"/>
                </a:solidFill>
                <a:latin typeface="Times New Roman" panose="02020603050405020304" pitchFamily="18" charset="0"/>
                <a:cs typeface="Times New Roman" panose="02020603050405020304" pitchFamily="18" charset="0"/>
              </a:rPr>
              <a:t>Са сьвятам 25 САКАВІКА!!!</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6835748-B07A-ACEF-BC25-C543C4E6FA9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B73580-C5BD-4863-80B6-FC58A63FED4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6707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563562"/>
          </a:xfrm>
        </p:spPr>
        <p:txBody>
          <a:bodyPr>
            <a:normAutofit/>
          </a:bodyPr>
          <a:lstStyle/>
          <a:p>
            <a:pPr algn="ctr"/>
            <a:r>
              <a:rPr lang="en-US" sz="2800" b="1" dirty="0">
                <a:latin typeface="Times New Roman" panose="02020603050405020304" pitchFamily="18" charset="0"/>
                <a:cs typeface="Times New Roman" panose="02020603050405020304" pitchFamily="18" charset="0"/>
              </a:rPr>
              <a:t>Classification of Civilizations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48596367"/>
              </p:ext>
            </p:extLst>
          </p:nvPr>
        </p:nvGraphicFramePr>
        <p:xfrm>
          <a:off x="289932" y="762004"/>
          <a:ext cx="11307337" cy="5014490"/>
        </p:xfrm>
        <a:graphic>
          <a:graphicData uri="http://schemas.openxmlformats.org/drawingml/2006/table">
            <a:tbl>
              <a:tblPr firstRow="1" bandRow="1">
                <a:tableStyleId>{5C22544A-7EE6-4342-B048-85BDC9FD1C3A}</a:tableStyleId>
              </a:tblPr>
              <a:tblGrid>
                <a:gridCol w="2085707">
                  <a:extLst>
                    <a:ext uri="{9D8B030D-6E8A-4147-A177-3AD203B41FA5}">
                      <a16:colId xmlns:a16="http://schemas.microsoft.com/office/drawing/2014/main" val="20000"/>
                    </a:ext>
                  </a:extLst>
                </a:gridCol>
                <a:gridCol w="4163085">
                  <a:extLst>
                    <a:ext uri="{9D8B030D-6E8A-4147-A177-3AD203B41FA5}">
                      <a16:colId xmlns:a16="http://schemas.microsoft.com/office/drawing/2014/main" val="727089444"/>
                    </a:ext>
                  </a:extLst>
                </a:gridCol>
                <a:gridCol w="230957">
                  <a:extLst>
                    <a:ext uri="{9D8B030D-6E8A-4147-A177-3AD203B41FA5}">
                      <a16:colId xmlns:a16="http://schemas.microsoft.com/office/drawing/2014/main" val="20002"/>
                    </a:ext>
                  </a:extLst>
                </a:gridCol>
                <a:gridCol w="4827588">
                  <a:extLst>
                    <a:ext uri="{9D8B030D-6E8A-4147-A177-3AD203B41FA5}">
                      <a16:colId xmlns:a16="http://schemas.microsoft.com/office/drawing/2014/main" val="382614000"/>
                    </a:ext>
                  </a:extLst>
                </a:gridCol>
              </a:tblGrid>
              <a:tr h="331437">
                <a:tc>
                  <a:txBody>
                    <a:bodyPr/>
                    <a:lstStyle/>
                    <a:p>
                      <a:pPr marL="45720" marR="45720" algn="ctr">
                        <a:lnSpc>
                          <a:spcPct val="115000"/>
                        </a:lnSpc>
                        <a:spcBef>
                          <a:spcPts val="0"/>
                        </a:spcBef>
                        <a:spcAft>
                          <a:spcPts val="1000"/>
                        </a:spcAft>
                        <a:tabLst>
                          <a:tab pos="45720" algn="l"/>
                        </a:tabLst>
                      </a:pPr>
                      <a:r>
                        <a:rPr lang="en-CA" sz="1800" b="1" kern="150" dirty="0">
                          <a:latin typeface="Times New Roman"/>
                          <a:ea typeface="SimSun"/>
                          <a:cs typeface="Times New Roman"/>
                        </a:rPr>
                        <a:t>Huntington, 1993</a:t>
                      </a:r>
                      <a:endParaRPr lang="en-US" sz="1800" kern="150" dirty="0">
                        <a:latin typeface="Calibri"/>
                        <a:ea typeface="SimSun"/>
                        <a:cs typeface="Times New Roman"/>
                      </a:endParaRPr>
                    </a:p>
                  </a:txBody>
                  <a:tcPr marL="68580" marR="68580" marT="0" marB="0"/>
                </a:tc>
                <a:tc gridSpan="2">
                  <a:txBody>
                    <a:bodyPr/>
                    <a:lstStyle/>
                    <a:p>
                      <a:pPr marL="45720" marR="45720" algn="ctr">
                        <a:lnSpc>
                          <a:spcPct val="115000"/>
                        </a:lnSpc>
                        <a:spcBef>
                          <a:spcPts val="0"/>
                        </a:spcBef>
                        <a:spcAft>
                          <a:spcPts val="1000"/>
                        </a:spcAft>
                        <a:tabLst>
                          <a:tab pos="45720" algn="l"/>
                        </a:tabLst>
                      </a:pPr>
                      <a:r>
                        <a:rPr lang="en-CA" sz="1800" b="1" kern="150">
                          <a:latin typeface="Times New Roman"/>
                          <a:ea typeface="SimSun"/>
                          <a:cs typeface="Times New Roman"/>
                        </a:rPr>
                        <a:t>Kuzik, Yakovets, 2006</a:t>
                      </a:r>
                      <a:endParaRPr lang="en-US" sz="1800" kern="150" dirty="0">
                        <a:latin typeface="Calibri"/>
                        <a:ea typeface="SimSun"/>
                        <a:cs typeface="Times New Roman"/>
                      </a:endParaRPr>
                    </a:p>
                  </a:txBody>
                  <a:tcPr marL="68580" marR="68580" marT="0" marB="0"/>
                </a:tc>
                <a:tc hMerge="1">
                  <a:txBody>
                    <a:bodyPr/>
                    <a:lstStyle/>
                    <a:p>
                      <a:pPr marL="45720" marR="102870" algn="ctr">
                        <a:lnSpc>
                          <a:spcPct val="115000"/>
                        </a:lnSpc>
                        <a:spcBef>
                          <a:spcPts val="0"/>
                        </a:spcBef>
                        <a:spcAft>
                          <a:spcPts val="1000"/>
                        </a:spcAft>
                      </a:pPr>
                      <a:r>
                        <a:rPr lang="en-CA" sz="1800" b="1" kern="150" dirty="0">
                          <a:latin typeface="Times New Roman"/>
                          <a:ea typeface="SimSun"/>
                          <a:cs typeface="Times New Roman"/>
                        </a:rPr>
                        <a:t> </a:t>
                      </a:r>
                      <a:r>
                        <a:rPr lang="en-CA" sz="1800" b="1" kern="150" dirty="0" err="1">
                          <a:latin typeface="Times New Roman"/>
                          <a:ea typeface="SimSun"/>
                          <a:cs typeface="Times New Roman"/>
                        </a:rPr>
                        <a:t>Targowski</a:t>
                      </a:r>
                      <a:r>
                        <a:rPr lang="en-CA" sz="1800" b="1" kern="150" dirty="0">
                          <a:latin typeface="Times New Roman"/>
                          <a:ea typeface="SimSun"/>
                          <a:cs typeface="Times New Roman"/>
                        </a:rPr>
                        <a:t> (2010)</a:t>
                      </a:r>
                      <a:endParaRPr lang="en-US" sz="1800" kern="150" dirty="0">
                        <a:latin typeface="Calibri"/>
                        <a:ea typeface="SimSun"/>
                        <a:cs typeface="Times New Roman"/>
                      </a:endParaRPr>
                    </a:p>
                  </a:txBody>
                  <a:tcPr marL="68580" marR="68580" marT="0" marB="0"/>
                </a:tc>
                <a:tc>
                  <a:txBody>
                    <a:bodyPr/>
                    <a:lstStyle/>
                    <a:p>
                      <a:pPr marL="45720" marR="102870" algn="ctr">
                        <a:lnSpc>
                          <a:spcPct val="115000"/>
                        </a:lnSpc>
                        <a:spcBef>
                          <a:spcPts val="0"/>
                        </a:spcBef>
                        <a:spcAft>
                          <a:spcPts val="1000"/>
                        </a:spcAft>
                      </a:pPr>
                      <a:r>
                        <a:rPr lang="en-CA" sz="1800" b="1" kern="150">
                          <a:latin typeface="Times New Roman"/>
                          <a:ea typeface="SimSun"/>
                          <a:cs typeface="Times New Roman"/>
                        </a:rPr>
                        <a:t> Targowski (2010)</a:t>
                      </a:r>
                      <a:endParaRPr lang="en-US" sz="1800" kern="150" dirty="0">
                        <a:latin typeface="Calibri"/>
                        <a:ea typeface="SimSun"/>
                        <a:cs typeface="Times New Roman"/>
                      </a:endParaRPr>
                    </a:p>
                  </a:txBody>
                  <a:tcPr marL="68580" marR="68580" marT="0" marB="0"/>
                </a:tc>
                <a:extLst>
                  <a:ext uri="{0D108BD9-81ED-4DB2-BD59-A6C34878D82A}">
                    <a16:rowId xmlns:a16="http://schemas.microsoft.com/office/drawing/2014/main" val="10000"/>
                  </a:ext>
                </a:extLst>
              </a:tr>
              <a:tr h="810765">
                <a:tc>
                  <a:txBody>
                    <a:bodyPr/>
                    <a:lstStyle/>
                    <a:p>
                      <a:pPr marL="45720" marR="45720">
                        <a:lnSpc>
                          <a:spcPct val="115000"/>
                        </a:lnSpc>
                        <a:spcBef>
                          <a:spcPts val="0"/>
                        </a:spcBef>
                        <a:spcAft>
                          <a:spcPts val="1000"/>
                        </a:spcAft>
                        <a:tabLst>
                          <a:tab pos="45720" algn="l"/>
                        </a:tabLst>
                      </a:pPr>
                      <a:r>
                        <a:rPr lang="en-CA" sz="1800" b="1" kern="150" dirty="0">
                          <a:latin typeface="Times New Roman"/>
                          <a:ea typeface="SimSun"/>
                          <a:cs typeface="Times New Roman"/>
                        </a:rPr>
                        <a:t>Western</a:t>
                      </a:r>
                      <a:endParaRPr lang="en-US" sz="1800" b="1" kern="150" dirty="0">
                        <a:latin typeface="Calibri"/>
                        <a:ea typeface="SimSun"/>
                        <a:cs typeface="Times New Roman"/>
                      </a:endParaRPr>
                    </a:p>
                  </a:txBody>
                  <a:tcPr marL="68580" marR="68580" marT="0" marB="0"/>
                </a:tc>
                <a:tc gridSpan="2">
                  <a:txBody>
                    <a:bodyPr/>
                    <a:lstStyle/>
                    <a:p>
                      <a:pPr marL="45720" marR="45720">
                        <a:lnSpc>
                          <a:spcPct val="115000"/>
                        </a:lnSpc>
                        <a:spcBef>
                          <a:spcPts val="0"/>
                        </a:spcBef>
                        <a:spcAft>
                          <a:spcPts val="1000"/>
                        </a:spcAft>
                        <a:tabLst>
                          <a:tab pos="45720" algn="l"/>
                        </a:tabLst>
                      </a:pPr>
                      <a:r>
                        <a:rPr lang="en-CA" sz="1800" kern="150" dirty="0">
                          <a:latin typeface="Times New Roman"/>
                          <a:ea typeface="SimSun"/>
                          <a:cs typeface="Times New Roman"/>
                        </a:rPr>
                        <a:t>Western: North American, Latin American and Oceanic, West European, East European  </a:t>
                      </a:r>
                      <a:endParaRPr lang="en-US" sz="1800" b="1" kern="150" dirty="0">
                        <a:latin typeface="Calibri"/>
                        <a:ea typeface="SimSun"/>
                        <a:cs typeface="Times New Roman"/>
                      </a:endParaRPr>
                    </a:p>
                  </a:txBody>
                  <a:tcPr marL="68580" marR="68580" marT="0" marB="0"/>
                </a:tc>
                <a:tc hMerge="1">
                  <a:txBody>
                    <a:bodyPr/>
                    <a:lstStyle/>
                    <a:p>
                      <a:pPr marL="45720" marR="102870">
                        <a:lnSpc>
                          <a:spcPct val="115000"/>
                        </a:lnSpc>
                        <a:spcBef>
                          <a:spcPts val="0"/>
                        </a:spcBef>
                        <a:spcAft>
                          <a:spcPts val="1000"/>
                        </a:spcAft>
                      </a:pPr>
                      <a:r>
                        <a:rPr lang="en-CA" sz="1800" u="none" kern="150" dirty="0">
                          <a:solidFill>
                            <a:schemeClr val="tx1"/>
                          </a:solidFill>
                          <a:latin typeface="Times New Roman"/>
                          <a:ea typeface="SimSun"/>
                          <a:cs typeface="Times New Roman"/>
                        </a:rPr>
                        <a:t>Western: </a:t>
                      </a:r>
                      <a:r>
                        <a:rPr lang="en-US" sz="1800" u="none" kern="0" dirty="0">
                          <a:solidFill>
                            <a:schemeClr val="tx1"/>
                          </a:solidFill>
                          <a:latin typeface="Times New Roman"/>
                          <a:ea typeface="Times New Roman"/>
                          <a:cs typeface="Times New Roman"/>
                        </a:rPr>
                        <a:t>Western-West, Western-Latin,  Jewish, and Western-Central sub-Civilizations</a:t>
                      </a:r>
                      <a:endParaRPr lang="en-US" sz="1800" u="none" kern="150" dirty="0">
                        <a:solidFill>
                          <a:schemeClr val="tx1"/>
                        </a:solidFill>
                        <a:latin typeface="Calibri"/>
                        <a:ea typeface="SimSun"/>
                        <a:cs typeface="Times New Roman"/>
                      </a:endParaRPr>
                    </a:p>
                  </a:txBody>
                  <a:tcPr marL="68580" marR="68580" marT="0" marB="0"/>
                </a:tc>
                <a:tc>
                  <a:txBody>
                    <a:bodyPr/>
                    <a:lstStyle/>
                    <a:p>
                      <a:pPr marL="45720" marR="102870">
                        <a:lnSpc>
                          <a:spcPct val="115000"/>
                        </a:lnSpc>
                        <a:spcBef>
                          <a:spcPts val="0"/>
                        </a:spcBef>
                        <a:spcAft>
                          <a:spcPts val="1000"/>
                        </a:spcAft>
                      </a:pPr>
                      <a:r>
                        <a:rPr lang="en-CA" sz="1800" u="none" kern="150" dirty="0">
                          <a:solidFill>
                            <a:schemeClr val="tx1"/>
                          </a:solidFill>
                          <a:latin typeface="Times New Roman"/>
                          <a:ea typeface="SimSun"/>
                          <a:cs typeface="Times New Roman"/>
                        </a:rPr>
                        <a:t>Western: </a:t>
                      </a:r>
                      <a:r>
                        <a:rPr lang="en-US" sz="1800" u="none" kern="0" dirty="0">
                          <a:solidFill>
                            <a:schemeClr val="tx1"/>
                          </a:solidFill>
                          <a:latin typeface="Times New Roman"/>
                          <a:ea typeface="Times New Roman"/>
                          <a:cs typeface="Times New Roman"/>
                        </a:rPr>
                        <a:t>Western-West, Western-Latin,  Jewish, and Western-Central sub-Civilizations</a:t>
                      </a:r>
                      <a:endParaRPr lang="en-US" sz="1800" u="none" kern="150" dirty="0">
                        <a:solidFill>
                          <a:schemeClr val="tx1"/>
                        </a:solidFill>
                        <a:latin typeface="Calibri"/>
                        <a:ea typeface="SimSun"/>
                        <a:cs typeface="Times New Roman"/>
                      </a:endParaRPr>
                    </a:p>
                  </a:txBody>
                  <a:tcPr marL="68580" marR="68580" marT="0" marB="0"/>
                </a:tc>
                <a:extLst>
                  <a:ext uri="{0D108BD9-81ED-4DB2-BD59-A6C34878D82A}">
                    <a16:rowId xmlns:a16="http://schemas.microsoft.com/office/drawing/2014/main" val="10001"/>
                  </a:ext>
                </a:extLst>
              </a:tr>
              <a:tr h="304924">
                <a:tc gridSpan="4">
                  <a:txBody>
                    <a:bodyPr/>
                    <a:lstStyle/>
                    <a:p>
                      <a:pPr marL="45720" marR="102870" algn="ctr">
                        <a:lnSpc>
                          <a:spcPct val="115000"/>
                        </a:lnSpc>
                        <a:spcBef>
                          <a:spcPts val="0"/>
                        </a:spcBef>
                        <a:spcAft>
                          <a:spcPts val="1000"/>
                        </a:spcAft>
                        <a:tabLst>
                          <a:tab pos="45720" algn="l"/>
                        </a:tabLst>
                      </a:pPr>
                      <a:r>
                        <a:rPr lang="en-US" sz="1800" b="1" i="0" u="none" kern="150" dirty="0">
                          <a:solidFill>
                            <a:schemeClr val="tx1"/>
                          </a:solidFill>
                          <a:latin typeface="Times New Roman" pitchFamily="18" charset="0"/>
                          <a:ea typeface="SimSun"/>
                          <a:cs typeface="Times New Roman" pitchFamily="18" charset="0"/>
                        </a:rPr>
                        <a:t>    ↓↓↓         ?!</a:t>
                      </a:r>
                      <a:r>
                        <a:rPr lang="en-US" sz="1800" b="1" i="0" u="none" kern="150" baseline="0" dirty="0">
                          <a:solidFill>
                            <a:schemeClr val="tx1"/>
                          </a:solidFill>
                          <a:latin typeface="Times New Roman" pitchFamily="18" charset="0"/>
                          <a:ea typeface="SimSun"/>
                          <a:cs typeface="Times New Roman" pitchFamily="18" charset="0"/>
                        </a:rPr>
                        <a:t>  </a:t>
                      </a:r>
                      <a:r>
                        <a:rPr lang="be-BY" sz="1800" b="1" i="0" u="none" kern="150" dirty="0">
                          <a:solidFill>
                            <a:schemeClr val="tx1"/>
                          </a:solidFill>
                          <a:latin typeface="Times New Roman" pitchFamily="18" charset="0"/>
                          <a:ea typeface="SimSun"/>
                          <a:cs typeface="Times New Roman" pitchFamily="18" charset="0"/>
                        </a:rPr>
                        <a:t>East</a:t>
                      </a:r>
                      <a:r>
                        <a:rPr lang="en-US" sz="1800" b="1" i="0" u="none" kern="150" dirty="0">
                          <a:solidFill>
                            <a:schemeClr val="tx1"/>
                          </a:solidFill>
                          <a:latin typeface="Times New Roman" pitchFamily="18" charset="0"/>
                          <a:ea typeface="SimSun"/>
                          <a:cs typeface="Times New Roman" pitchFamily="18" charset="0"/>
                        </a:rPr>
                        <a:t>ern</a:t>
                      </a:r>
                      <a:r>
                        <a:rPr lang="be-BY" sz="1800" b="1" i="0" u="none" kern="150" dirty="0">
                          <a:solidFill>
                            <a:schemeClr val="tx1"/>
                          </a:solidFill>
                          <a:latin typeface="Times New Roman" pitchFamily="18" charset="0"/>
                          <a:ea typeface="SimSun"/>
                          <a:cs typeface="Times New Roman" pitchFamily="18" charset="0"/>
                        </a:rPr>
                        <a:t> Slavic</a:t>
                      </a:r>
                      <a:r>
                        <a:rPr lang="en-US" sz="1800" b="1" i="0" u="none" kern="150" dirty="0">
                          <a:solidFill>
                            <a:schemeClr val="tx1"/>
                          </a:solidFill>
                          <a:latin typeface="Times New Roman" pitchFamily="18" charset="0"/>
                          <a:ea typeface="SimSun"/>
                          <a:cs typeface="Times New Roman" pitchFamily="18" charset="0"/>
                        </a:rPr>
                        <a:t>/Belarusian-Ukrainian Civilization ?!        ↓↓↓</a:t>
                      </a:r>
                      <a:endParaRPr lang="en-US" sz="1800" b="1" u="none" kern="150" dirty="0">
                        <a:solidFill>
                          <a:schemeClr val="tx1"/>
                        </a:solidFill>
                        <a:latin typeface="Times New Roman" pitchFamily="18" charset="0"/>
                        <a:ea typeface="SimSun"/>
                        <a:cs typeface="Times New Roman"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pPr marL="45720" marR="102870" algn="ctr">
                        <a:lnSpc>
                          <a:spcPct val="115000"/>
                        </a:lnSpc>
                        <a:spcBef>
                          <a:spcPts val="0"/>
                        </a:spcBef>
                        <a:spcAft>
                          <a:spcPts val="1000"/>
                        </a:spcAft>
                        <a:tabLst>
                          <a:tab pos="45720" algn="l"/>
                        </a:tabLst>
                      </a:pPr>
                      <a:endParaRPr lang="en-US" sz="1800" b="1" u="none" kern="150" dirty="0">
                        <a:solidFill>
                          <a:schemeClr val="tx1"/>
                        </a:solidFill>
                        <a:latin typeface="Times New Roman" pitchFamily="18" charset="0"/>
                        <a:ea typeface="SimSun"/>
                        <a:cs typeface="Times New Roman" pitchFamily="18" charset="0"/>
                      </a:endParaRPr>
                    </a:p>
                  </a:txBody>
                  <a:tcPr marL="68580" marR="68580" marT="0" marB="0"/>
                </a:tc>
                <a:extLst>
                  <a:ext uri="{0D108BD9-81ED-4DB2-BD59-A6C34878D82A}">
                    <a16:rowId xmlns:a16="http://schemas.microsoft.com/office/drawing/2014/main" val="10002"/>
                  </a:ext>
                </a:extLst>
              </a:tr>
              <a:tr h="487878">
                <a:tc>
                  <a:txBody>
                    <a:bodyPr/>
                    <a:lstStyle/>
                    <a:p>
                      <a:pPr marL="45720" marR="45720">
                        <a:lnSpc>
                          <a:spcPct val="115000"/>
                        </a:lnSpc>
                        <a:spcBef>
                          <a:spcPts val="0"/>
                        </a:spcBef>
                        <a:spcAft>
                          <a:spcPts val="1000"/>
                        </a:spcAft>
                        <a:tabLst>
                          <a:tab pos="45720" algn="l"/>
                        </a:tabLst>
                      </a:pPr>
                      <a:r>
                        <a:rPr lang="en-CA" sz="1800" b="1" kern="150" dirty="0">
                          <a:latin typeface="Times New Roman"/>
                          <a:ea typeface="SimSun"/>
                          <a:cs typeface="Times New Roman"/>
                        </a:rPr>
                        <a:t>Orthodox</a:t>
                      </a:r>
                      <a:endParaRPr lang="en-US" sz="1800" b="1" kern="150" dirty="0">
                        <a:latin typeface="Calibri"/>
                        <a:ea typeface="SimSun"/>
                        <a:cs typeface="Times New Roman"/>
                      </a:endParaRPr>
                    </a:p>
                  </a:txBody>
                  <a:tcPr marL="68580" marR="68580" marT="0" marB="0"/>
                </a:tc>
                <a:tc>
                  <a:txBody>
                    <a:bodyPr/>
                    <a:lstStyle/>
                    <a:p>
                      <a:pPr marL="45720" marR="45720">
                        <a:lnSpc>
                          <a:spcPct val="115000"/>
                        </a:lnSpc>
                        <a:spcBef>
                          <a:spcPts val="0"/>
                        </a:spcBef>
                        <a:spcAft>
                          <a:spcPts val="1000"/>
                        </a:spcAft>
                        <a:tabLst>
                          <a:tab pos="45720" algn="l"/>
                        </a:tabLst>
                      </a:pPr>
                      <a:r>
                        <a:rPr lang="en-CA" sz="1800" kern="150">
                          <a:latin typeface="Times New Roman"/>
                          <a:ea typeface="SimSun"/>
                          <a:cs typeface="Times New Roman"/>
                        </a:rPr>
                        <a:t>Eurasian/Russian (mixed)</a:t>
                      </a:r>
                      <a:endParaRPr lang="en-US" sz="1800" b="1" kern="150" dirty="0">
                        <a:latin typeface="Calibri"/>
                        <a:ea typeface="SimSun"/>
                        <a:cs typeface="Times New Roman"/>
                      </a:endParaRPr>
                    </a:p>
                  </a:txBody>
                  <a:tcPr marL="68580" marR="68580" marT="0" marB="0"/>
                </a:tc>
                <a:tc gridSpan="2">
                  <a:txBody>
                    <a:bodyPr/>
                    <a:lstStyle/>
                    <a:p>
                      <a:pPr marL="45720" marR="102870">
                        <a:lnSpc>
                          <a:spcPct val="115000"/>
                        </a:lnSpc>
                        <a:spcBef>
                          <a:spcPts val="0"/>
                        </a:spcBef>
                        <a:spcAft>
                          <a:spcPts val="1000"/>
                        </a:spcAft>
                      </a:pPr>
                      <a:r>
                        <a:rPr lang="en-CA" sz="1800" u="none" kern="150" dirty="0">
                          <a:solidFill>
                            <a:schemeClr val="tx1"/>
                          </a:solidFill>
                          <a:latin typeface="Times New Roman"/>
                          <a:ea typeface="SimSun"/>
                          <a:cs typeface="Times New Roman"/>
                        </a:rPr>
                        <a:t>Eastern</a:t>
                      </a:r>
                      <a:endParaRPr lang="en-US" sz="1800" u="none" kern="150" dirty="0">
                        <a:solidFill>
                          <a:schemeClr val="tx1"/>
                        </a:solidFill>
                        <a:latin typeface="Calibri"/>
                        <a:ea typeface="SimSun"/>
                        <a:cs typeface="Times New Roman"/>
                      </a:endParaRPr>
                    </a:p>
                  </a:txBody>
                  <a:tcPr marL="68580" marR="68580" marT="0" marB="0"/>
                </a:tc>
                <a:tc hMerge="1">
                  <a:txBody>
                    <a:bodyPr/>
                    <a:lstStyle/>
                    <a:p>
                      <a:pPr marL="45720" marR="102870">
                        <a:lnSpc>
                          <a:spcPct val="115000"/>
                        </a:lnSpc>
                        <a:spcBef>
                          <a:spcPts val="0"/>
                        </a:spcBef>
                        <a:spcAft>
                          <a:spcPts val="1000"/>
                        </a:spcAft>
                      </a:pPr>
                      <a:endParaRPr lang="en-US" sz="1800" u="none" kern="150" dirty="0">
                        <a:solidFill>
                          <a:schemeClr val="tx1"/>
                        </a:solidFill>
                        <a:latin typeface="Calibri"/>
                        <a:ea typeface="SimSun"/>
                        <a:cs typeface="Times New Roman"/>
                      </a:endParaRPr>
                    </a:p>
                  </a:txBody>
                  <a:tcPr marL="68580" marR="68580" marT="0" marB="0"/>
                </a:tc>
                <a:extLst>
                  <a:ext uri="{0D108BD9-81ED-4DB2-BD59-A6C34878D82A}">
                    <a16:rowId xmlns:a16="http://schemas.microsoft.com/office/drawing/2014/main" val="10003"/>
                  </a:ext>
                </a:extLst>
              </a:tr>
              <a:tr h="304924">
                <a:tc>
                  <a:txBody>
                    <a:bodyPr/>
                    <a:lstStyle/>
                    <a:p>
                      <a:pPr marL="45720" marR="45720">
                        <a:lnSpc>
                          <a:spcPct val="115000"/>
                        </a:lnSpc>
                        <a:spcBef>
                          <a:spcPts val="0"/>
                        </a:spcBef>
                        <a:spcAft>
                          <a:spcPts val="1000"/>
                        </a:spcAft>
                        <a:tabLst>
                          <a:tab pos="45720" algn="l"/>
                        </a:tabLst>
                      </a:pPr>
                      <a:r>
                        <a:rPr lang="en-CA" sz="1800" b="1" kern="150" dirty="0">
                          <a:latin typeface="Times New Roman"/>
                          <a:ea typeface="SimSun"/>
                          <a:cs typeface="Times New Roman"/>
                        </a:rPr>
                        <a:t>African</a:t>
                      </a:r>
                      <a:endParaRPr lang="en-US" sz="1800" b="1" kern="150" dirty="0">
                        <a:latin typeface="Calibri"/>
                        <a:ea typeface="SimSun"/>
                        <a:cs typeface="Times New Roman"/>
                      </a:endParaRPr>
                    </a:p>
                  </a:txBody>
                  <a:tcPr marL="68580" marR="68580" marT="0" marB="0"/>
                </a:tc>
                <a:tc>
                  <a:txBody>
                    <a:bodyPr/>
                    <a:lstStyle/>
                    <a:p>
                      <a:pPr marL="45720" marR="45720">
                        <a:lnSpc>
                          <a:spcPct val="115000"/>
                        </a:lnSpc>
                        <a:spcBef>
                          <a:spcPts val="0"/>
                        </a:spcBef>
                        <a:spcAft>
                          <a:spcPts val="1000"/>
                        </a:spcAft>
                        <a:tabLst>
                          <a:tab pos="45720" algn="l"/>
                        </a:tabLst>
                      </a:pPr>
                      <a:r>
                        <a:rPr lang="en-CA" sz="1800" kern="150">
                          <a:latin typeface="Times New Roman"/>
                          <a:ea typeface="SimSun"/>
                          <a:cs typeface="Times New Roman"/>
                        </a:rPr>
                        <a:t>sub-Saharan African (mixed)  </a:t>
                      </a:r>
                      <a:endParaRPr lang="en-US" sz="1800" b="1" kern="150" dirty="0">
                        <a:latin typeface="Calibri"/>
                        <a:ea typeface="SimSun"/>
                        <a:cs typeface="Times New Roman"/>
                      </a:endParaRPr>
                    </a:p>
                  </a:txBody>
                  <a:tcPr marL="68580" marR="68580" marT="0" marB="0"/>
                </a:tc>
                <a:tc gridSpan="2">
                  <a:txBody>
                    <a:bodyPr/>
                    <a:lstStyle/>
                    <a:p>
                      <a:pPr marL="45720" marR="102870">
                        <a:lnSpc>
                          <a:spcPct val="115000"/>
                        </a:lnSpc>
                        <a:spcBef>
                          <a:spcPts val="0"/>
                        </a:spcBef>
                        <a:spcAft>
                          <a:spcPts val="1000"/>
                        </a:spcAft>
                      </a:pPr>
                      <a:r>
                        <a:rPr lang="en-CA" sz="1800" u="none" kern="150" dirty="0">
                          <a:solidFill>
                            <a:schemeClr val="tx1"/>
                          </a:solidFill>
                          <a:latin typeface="Times New Roman"/>
                          <a:ea typeface="SimSun"/>
                          <a:cs typeface="Times New Roman"/>
                        </a:rPr>
                        <a:t>African</a:t>
                      </a:r>
                      <a:endParaRPr lang="en-US" sz="1800" u="none" kern="150" dirty="0">
                        <a:solidFill>
                          <a:schemeClr val="tx1"/>
                        </a:solidFill>
                        <a:latin typeface="Calibri"/>
                        <a:ea typeface="SimSun"/>
                        <a:cs typeface="Times New Roman"/>
                      </a:endParaRPr>
                    </a:p>
                  </a:txBody>
                  <a:tcPr marL="68580" marR="68580" marT="0" marB="0"/>
                </a:tc>
                <a:tc hMerge="1">
                  <a:txBody>
                    <a:bodyPr/>
                    <a:lstStyle/>
                    <a:p>
                      <a:pPr marL="45720" marR="102870">
                        <a:lnSpc>
                          <a:spcPct val="115000"/>
                        </a:lnSpc>
                        <a:spcBef>
                          <a:spcPts val="0"/>
                        </a:spcBef>
                        <a:spcAft>
                          <a:spcPts val="1000"/>
                        </a:spcAft>
                      </a:pPr>
                      <a:endParaRPr lang="en-US" sz="1800" u="none" kern="150" dirty="0">
                        <a:solidFill>
                          <a:schemeClr val="tx1"/>
                        </a:solidFill>
                        <a:latin typeface="Calibri"/>
                        <a:ea typeface="SimSun"/>
                        <a:cs typeface="Times New Roman"/>
                      </a:endParaRPr>
                    </a:p>
                  </a:txBody>
                  <a:tcPr marL="68580" marR="68580" marT="0" marB="0"/>
                </a:tc>
                <a:extLst>
                  <a:ext uri="{0D108BD9-81ED-4DB2-BD59-A6C34878D82A}">
                    <a16:rowId xmlns:a16="http://schemas.microsoft.com/office/drawing/2014/main" val="10004"/>
                  </a:ext>
                </a:extLst>
              </a:tr>
              <a:tr h="304924">
                <a:tc>
                  <a:txBody>
                    <a:bodyPr/>
                    <a:lstStyle/>
                    <a:p>
                      <a:pPr marL="45720" marR="45720">
                        <a:lnSpc>
                          <a:spcPct val="115000"/>
                        </a:lnSpc>
                        <a:spcBef>
                          <a:spcPts val="0"/>
                        </a:spcBef>
                        <a:spcAft>
                          <a:spcPts val="1000"/>
                        </a:spcAft>
                        <a:tabLst>
                          <a:tab pos="45720" algn="l"/>
                        </a:tabLst>
                      </a:pPr>
                      <a:r>
                        <a:rPr lang="en-CA" sz="1800" b="1" kern="150" dirty="0">
                          <a:latin typeface="Times New Roman"/>
                          <a:ea typeface="SimSun"/>
                          <a:cs typeface="Times New Roman"/>
                        </a:rPr>
                        <a:t>Islamic</a:t>
                      </a:r>
                      <a:endParaRPr lang="en-US" sz="1800" b="1" kern="150" dirty="0">
                        <a:latin typeface="Calibri"/>
                        <a:ea typeface="SimSun"/>
                        <a:cs typeface="Times New Roman"/>
                      </a:endParaRPr>
                    </a:p>
                  </a:txBody>
                  <a:tcPr marL="68580" marR="68580" marT="0" marB="0"/>
                </a:tc>
                <a:tc>
                  <a:txBody>
                    <a:bodyPr/>
                    <a:lstStyle/>
                    <a:p>
                      <a:pPr marL="45720" marR="45720">
                        <a:lnSpc>
                          <a:spcPct val="115000"/>
                        </a:lnSpc>
                        <a:spcBef>
                          <a:spcPts val="0"/>
                        </a:spcBef>
                        <a:spcAft>
                          <a:spcPts val="1000"/>
                        </a:spcAft>
                        <a:tabLst>
                          <a:tab pos="45720" algn="l"/>
                        </a:tabLst>
                      </a:pPr>
                      <a:r>
                        <a:rPr lang="en-CA" sz="1800" kern="150">
                          <a:latin typeface="Times New Roman"/>
                          <a:ea typeface="SimSun"/>
                          <a:cs typeface="Times New Roman"/>
                        </a:rPr>
                        <a:t>Islamic (East group)</a:t>
                      </a:r>
                      <a:endParaRPr lang="en-US" sz="1800" b="1" kern="150" dirty="0">
                        <a:latin typeface="Calibri"/>
                        <a:ea typeface="SimSun"/>
                        <a:cs typeface="Times New Roman"/>
                      </a:endParaRPr>
                    </a:p>
                  </a:txBody>
                  <a:tcPr marL="68580" marR="68580" marT="0" marB="0"/>
                </a:tc>
                <a:tc gridSpan="2">
                  <a:txBody>
                    <a:bodyPr/>
                    <a:lstStyle/>
                    <a:p>
                      <a:pPr marL="45720" marR="102870">
                        <a:lnSpc>
                          <a:spcPct val="115000"/>
                        </a:lnSpc>
                        <a:spcBef>
                          <a:spcPts val="0"/>
                        </a:spcBef>
                        <a:spcAft>
                          <a:spcPts val="1000"/>
                        </a:spcAft>
                      </a:pPr>
                      <a:r>
                        <a:rPr lang="en-CA" sz="1800" u="none" kern="150" dirty="0">
                          <a:solidFill>
                            <a:schemeClr val="tx1"/>
                          </a:solidFill>
                          <a:latin typeface="Times New Roman"/>
                          <a:ea typeface="SimSun"/>
                          <a:cs typeface="Times New Roman"/>
                        </a:rPr>
                        <a:t>Islamic </a:t>
                      </a:r>
                      <a:endParaRPr lang="en-US" sz="1800" u="none" kern="150" dirty="0">
                        <a:solidFill>
                          <a:schemeClr val="tx1"/>
                        </a:solidFill>
                        <a:latin typeface="Calibri"/>
                        <a:ea typeface="SimSun"/>
                        <a:cs typeface="Times New Roman"/>
                      </a:endParaRPr>
                    </a:p>
                  </a:txBody>
                  <a:tcPr marL="68580" marR="68580" marT="0" marB="0"/>
                </a:tc>
                <a:tc hMerge="1">
                  <a:txBody>
                    <a:bodyPr/>
                    <a:lstStyle/>
                    <a:p>
                      <a:pPr marL="45720" marR="102870">
                        <a:lnSpc>
                          <a:spcPct val="115000"/>
                        </a:lnSpc>
                        <a:spcBef>
                          <a:spcPts val="0"/>
                        </a:spcBef>
                        <a:spcAft>
                          <a:spcPts val="1000"/>
                        </a:spcAft>
                      </a:pPr>
                      <a:endParaRPr lang="en-US" sz="1800" u="none" kern="150" dirty="0">
                        <a:solidFill>
                          <a:schemeClr val="tx1"/>
                        </a:solidFill>
                        <a:latin typeface="Calibri"/>
                        <a:ea typeface="SimSun"/>
                        <a:cs typeface="Times New Roman"/>
                      </a:endParaRPr>
                    </a:p>
                  </a:txBody>
                  <a:tcPr marL="68580" marR="68580" marT="0" marB="0"/>
                </a:tc>
                <a:extLst>
                  <a:ext uri="{0D108BD9-81ED-4DB2-BD59-A6C34878D82A}">
                    <a16:rowId xmlns:a16="http://schemas.microsoft.com/office/drawing/2014/main" val="10005"/>
                  </a:ext>
                </a:extLst>
              </a:tr>
              <a:tr h="304924">
                <a:tc>
                  <a:txBody>
                    <a:bodyPr/>
                    <a:lstStyle/>
                    <a:p>
                      <a:pPr marL="45720" marR="45720">
                        <a:lnSpc>
                          <a:spcPct val="115000"/>
                        </a:lnSpc>
                        <a:spcBef>
                          <a:spcPts val="0"/>
                        </a:spcBef>
                        <a:spcAft>
                          <a:spcPts val="1000"/>
                        </a:spcAft>
                        <a:tabLst>
                          <a:tab pos="45720" algn="l"/>
                        </a:tabLst>
                      </a:pPr>
                      <a:r>
                        <a:rPr lang="en-CA" sz="1800" b="1" kern="150" dirty="0">
                          <a:latin typeface="Times New Roman"/>
                          <a:ea typeface="SimSun"/>
                          <a:cs typeface="Times New Roman"/>
                        </a:rPr>
                        <a:t>Chinese </a:t>
                      </a:r>
                      <a:endParaRPr lang="en-US" sz="1800" b="1" kern="150" dirty="0">
                        <a:latin typeface="Calibri"/>
                        <a:ea typeface="SimSun"/>
                        <a:cs typeface="Times New Roman"/>
                      </a:endParaRPr>
                    </a:p>
                  </a:txBody>
                  <a:tcPr marL="68580" marR="68580" marT="0" marB="0"/>
                </a:tc>
                <a:tc>
                  <a:txBody>
                    <a:bodyPr/>
                    <a:lstStyle/>
                    <a:p>
                      <a:pPr marL="45720" marR="45720">
                        <a:lnSpc>
                          <a:spcPct val="115000"/>
                        </a:lnSpc>
                        <a:spcBef>
                          <a:spcPts val="0"/>
                        </a:spcBef>
                        <a:spcAft>
                          <a:spcPts val="1000"/>
                        </a:spcAft>
                        <a:tabLst>
                          <a:tab pos="45720" algn="l"/>
                        </a:tabLst>
                      </a:pPr>
                      <a:r>
                        <a:rPr lang="en-CA" sz="1800" kern="150" dirty="0">
                          <a:latin typeface="Times New Roman"/>
                          <a:ea typeface="SimSun"/>
                          <a:cs typeface="Times New Roman"/>
                        </a:rPr>
                        <a:t>Chinese (East group)</a:t>
                      </a:r>
                      <a:endParaRPr lang="en-US" sz="1800" b="1" kern="150" dirty="0">
                        <a:latin typeface="Calibri"/>
                        <a:ea typeface="SimSun"/>
                        <a:cs typeface="Times New Roman"/>
                      </a:endParaRPr>
                    </a:p>
                  </a:txBody>
                  <a:tcPr marL="68580" marR="68580" marT="0" marB="0"/>
                </a:tc>
                <a:tc gridSpan="2">
                  <a:txBody>
                    <a:bodyPr/>
                    <a:lstStyle/>
                    <a:p>
                      <a:pPr marL="45720" marR="102870">
                        <a:lnSpc>
                          <a:spcPct val="115000"/>
                        </a:lnSpc>
                        <a:spcBef>
                          <a:spcPts val="0"/>
                        </a:spcBef>
                        <a:spcAft>
                          <a:spcPts val="1000"/>
                        </a:spcAft>
                      </a:pPr>
                      <a:r>
                        <a:rPr lang="en-CA" sz="1800" u="none" kern="150" dirty="0">
                          <a:solidFill>
                            <a:schemeClr val="tx1"/>
                          </a:solidFill>
                          <a:latin typeface="Times New Roman"/>
                          <a:ea typeface="SimSun"/>
                          <a:cs typeface="Times New Roman"/>
                        </a:rPr>
                        <a:t>Chinese </a:t>
                      </a:r>
                      <a:endParaRPr lang="en-US" sz="1800" u="none" kern="150" dirty="0">
                        <a:solidFill>
                          <a:schemeClr val="tx1"/>
                        </a:solidFill>
                        <a:latin typeface="Calibri"/>
                        <a:ea typeface="SimSun"/>
                        <a:cs typeface="Times New Roman"/>
                      </a:endParaRPr>
                    </a:p>
                  </a:txBody>
                  <a:tcPr marL="68580" marR="68580" marT="0" marB="0"/>
                </a:tc>
                <a:tc hMerge="1">
                  <a:txBody>
                    <a:bodyPr/>
                    <a:lstStyle/>
                    <a:p>
                      <a:pPr marL="45720" marR="102870">
                        <a:lnSpc>
                          <a:spcPct val="115000"/>
                        </a:lnSpc>
                        <a:spcBef>
                          <a:spcPts val="0"/>
                        </a:spcBef>
                        <a:spcAft>
                          <a:spcPts val="1000"/>
                        </a:spcAft>
                      </a:pPr>
                      <a:endParaRPr lang="en-US" sz="1800" u="none" kern="150" dirty="0">
                        <a:solidFill>
                          <a:schemeClr val="tx1"/>
                        </a:solidFill>
                        <a:latin typeface="Calibri"/>
                        <a:ea typeface="SimSun"/>
                        <a:cs typeface="Times New Roman"/>
                      </a:endParaRPr>
                    </a:p>
                  </a:txBody>
                  <a:tcPr marL="68580" marR="68580" marT="0" marB="0"/>
                </a:tc>
                <a:extLst>
                  <a:ext uri="{0D108BD9-81ED-4DB2-BD59-A6C34878D82A}">
                    <a16:rowId xmlns:a16="http://schemas.microsoft.com/office/drawing/2014/main" val="10006"/>
                  </a:ext>
                </a:extLst>
              </a:tr>
              <a:tr h="304924">
                <a:tc>
                  <a:txBody>
                    <a:bodyPr/>
                    <a:lstStyle/>
                    <a:p>
                      <a:pPr marL="45720" marR="45720">
                        <a:lnSpc>
                          <a:spcPct val="115000"/>
                        </a:lnSpc>
                        <a:spcBef>
                          <a:spcPts val="0"/>
                        </a:spcBef>
                        <a:spcAft>
                          <a:spcPts val="1000"/>
                        </a:spcAft>
                        <a:tabLst>
                          <a:tab pos="45720" algn="l"/>
                        </a:tabLst>
                      </a:pPr>
                      <a:r>
                        <a:rPr lang="en-CA" sz="1800" b="1" kern="150" dirty="0">
                          <a:latin typeface="Times New Roman"/>
                          <a:ea typeface="SimSun"/>
                          <a:cs typeface="Times New Roman"/>
                        </a:rPr>
                        <a:t>Indian</a:t>
                      </a:r>
                      <a:endParaRPr lang="en-US" sz="1800" b="1" kern="150" dirty="0">
                        <a:latin typeface="Calibri"/>
                        <a:ea typeface="SimSun"/>
                        <a:cs typeface="Times New Roman"/>
                      </a:endParaRPr>
                    </a:p>
                  </a:txBody>
                  <a:tcPr marL="68580" marR="68580" marT="0" marB="0"/>
                </a:tc>
                <a:tc>
                  <a:txBody>
                    <a:bodyPr/>
                    <a:lstStyle/>
                    <a:p>
                      <a:pPr marL="45720" marR="45720">
                        <a:lnSpc>
                          <a:spcPct val="115000"/>
                        </a:lnSpc>
                        <a:spcBef>
                          <a:spcPts val="0"/>
                        </a:spcBef>
                        <a:spcAft>
                          <a:spcPts val="1000"/>
                        </a:spcAft>
                        <a:tabLst>
                          <a:tab pos="45720" algn="l"/>
                        </a:tabLst>
                      </a:pPr>
                      <a:r>
                        <a:rPr lang="en-CA" sz="1800" kern="150">
                          <a:latin typeface="Times New Roman"/>
                          <a:ea typeface="SimSun"/>
                          <a:cs typeface="Times New Roman"/>
                        </a:rPr>
                        <a:t>Indian (East group)</a:t>
                      </a:r>
                      <a:endParaRPr lang="en-US" sz="1800" b="1" kern="150" dirty="0">
                        <a:latin typeface="Calibri"/>
                        <a:ea typeface="SimSun"/>
                        <a:cs typeface="Times New Roman"/>
                      </a:endParaRPr>
                    </a:p>
                  </a:txBody>
                  <a:tcPr marL="68580" marR="68580" marT="0" marB="0"/>
                </a:tc>
                <a:tc gridSpan="2">
                  <a:txBody>
                    <a:bodyPr/>
                    <a:lstStyle/>
                    <a:p>
                      <a:pPr marL="45720" marR="102870">
                        <a:lnSpc>
                          <a:spcPct val="115000"/>
                        </a:lnSpc>
                        <a:spcBef>
                          <a:spcPts val="0"/>
                        </a:spcBef>
                        <a:spcAft>
                          <a:spcPts val="1000"/>
                        </a:spcAft>
                      </a:pPr>
                      <a:r>
                        <a:rPr lang="en-CA" sz="1800" u="none" kern="150" dirty="0">
                          <a:solidFill>
                            <a:schemeClr val="tx1"/>
                          </a:solidFill>
                          <a:latin typeface="Times New Roman"/>
                          <a:ea typeface="SimSun"/>
                          <a:cs typeface="Times New Roman"/>
                        </a:rPr>
                        <a:t>Hindu</a:t>
                      </a:r>
                      <a:endParaRPr lang="en-US" sz="1800" u="none" kern="150" dirty="0">
                        <a:solidFill>
                          <a:schemeClr val="tx1"/>
                        </a:solidFill>
                        <a:latin typeface="Calibri"/>
                        <a:ea typeface="SimSun"/>
                        <a:cs typeface="Times New Roman"/>
                      </a:endParaRPr>
                    </a:p>
                  </a:txBody>
                  <a:tcPr marL="68580" marR="68580" marT="0" marB="0"/>
                </a:tc>
                <a:tc hMerge="1">
                  <a:txBody>
                    <a:bodyPr/>
                    <a:lstStyle/>
                    <a:p>
                      <a:pPr marL="45720" marR="102870">
                        <a:lnSpc>
                          <a:spcPct val="115000"/>
                        </a:lnSpc>
                        <a:spcBef>
                          <a:spcPts val="0"/>
                        </a:spcBef>
                        <a:spcAft>
                          <a:spcPts val="1000"/>
                        </a:spcAft>
                      </a:pPr>
                      <a:endParaRPr lang="en-US" sz="1800" u="none" kern="150" dirty="0">
                        <a:solidFill>
                          <a:schemeClr val="tx1"/>
                        </a:solidFill>
                        <a:latin typeface="Calibri"/>
                        <a:ea typeface="SimSun"/>
                        <a:cs typeface="Times New Roman"/>
                      </a:endParaRPr>
                    </a:p>
                  </a:txBody>
                  <a:tcPr marL="68580" marR="68580" marT="0" marB="0"/>
                </a:tc>
                <a:extLst>
                  <a:ext uri="{0D108BD9-81ED-4DB2-BD59-A6C34878D82A}">
                    <a16:rowId xmlns:a16="http://schemas.microsoft.com/office/drawing/2014/main" val="10007"/>
                  </a:ext>
                </a:extLst>
              </a:tr>
              <a:tr h="304924">
                <a:tc>
                  <a:txBody>
                    <a:bodyPr/>
                    <a:lstStyle/>
                    <a:p>
                      <a:pPr marL="45720" marR="45720">
                        <a:lnSpc>
                          <a:spcPct val="115000"/>
                        </a:lnSpc>
                        <a:spcBef>
                          <a:spcPts val="0"/>
                        </a:spcBef>
                        <a:spcAft>
                          <a:spcPts val="1000"/>
                        </a:spcAft>
                        <a:tabLst>
                          <a:tab pos="45720" algn="l"/>
                        </a:tabLst>
                      </a:pPr>
                      <a:r>
                        <a:rPr lang="en-CA" sz="1800" b="1" kern="150" dirty="0">
                          <a:latin typeface="Times New Roman"/>
                          <a:ea typeface="SimSun"/>
                          <a:cs typeface="Times New Roman"/>
                        </a:rPr>
                        <a:t>Japanese</a:t>
                      </a:r>
                      <a:endParaRPr lang="en-US" sz="1800" b="1" kern="150" dirty="0">
                        <a:latin typeface="Calibri"/>
                        <a:ea typeface="SimSun"/>
                        <a:cs typeface="Times New Roman"/>
                      </a:endParaRPr>
                    </a:p>
                  </a:txBody>
                  <a:tcPr marL="68580" marR="68580" marT="0" marB="0"/>
                </a:tc>
                <a:tc>
                  <a:txBody>
                    <a:bodyPr/>
                    <a:lstStyle/>
                    <a:p>
                      <a:pPr marL="45720" marR="45720">
                        <a:lnSpc>
                          <a:spcPct val="115000"/>
                        </a:lnSpc>
                        <a:spcBef>
                          <a:spcPts val="0"/>
                        </a:spcBef>
                        <a:spcAft>
                          <a:spcPts val="1000"/>
                        </a:spcAft>
                        <a:tabLst>
                          <a:tab pos="45720" algn="l"/>
                        </a:tabLst>
                      </a:pPr>
                      <a:r>
                        <a:rPr lang="en-CA" sz="1800" kern="150">
                          <a:latin typeface="Times New Roman"/>
                          <a:ea typeface="SimSun"/>
                          <a:cs typeface="Times New Roman"/>
                        </a:rPr>
                        <a:t>Japanese (East group)</a:t>
                      </a:r>
                      <a:endParaRPr lang="en-US" sz="1800" b="1" kern="150" dirty="0">
                        <a:latin typeface="Calibri"/>
                        <a:ea typeface="SimSun"/>
                        <a:cs typeface="Times New Roman"/>
                      </a:endParaRPr>
                    </a:p>
                  </a:txBody>
                  <a:tcPr marL="68580" marR="68580" marT="0" marB="0"/>
                </a:tc>
                <a:tc gridSpan="2">
                  <a:txBody>
                    <a:bodyPr/>
                    <a:lstStyle/>
                    <a:p>
                      <a:pPr marL="45720" marR="102870">
                        <a:lnSpc>
                          <a:spcPct val="115000"/>
                        </a:lnSpc>
                        <a:spcBef>
                          <a:spcPts val="0"/>
                        </a:spcBef>
                        <a:spcAft>
                          <a:spcPts val="1000"/>
                        </a:spcAft>
                      </a:pPr>
                      <a:r>
                        <a:rPr lang="en-CA" sz="1800" u="none" kern="150" dirty="0">
                          <a:solidFill>
                            <a:schemeClr val="tx1"/>
                          </a:solidFill>
                          <a:latin typeface="Times New Roman"/>
                          <a:ea typeface="SimSun"/>
                          <a:cs typeface="Times New Roman"/>
                        </a:rPr>
                        <a:t>Japanese</a:t>
                      </a:r>
                      <a:endParaRPr lang="en-US" sz="1800" u="none" kern="150" dirty="0">
                        <a:solidFill>
                          <a:schemeClr val="tx1"/>
                        </a:solidFill>
                        <a:latin typeface="Calibri"/>
                        <a:ea typeface="SimSun"/>
                        <a:cs typeface="Times New Roman"/>
                      </a:endParaRPr>
                    </a:p>
                  </a:txBody>
                  <a:tcPr marL="68580" marR="68580" marT="0" marB="0"/>
                </a:tc>
                <a:tc hMerge="1">
                  <a:txBody>
                    <a:bodyPr/>
                    <a:lstStyle/>
                    <a:p>
                      <a:pPr marL="45720" marR="102870">
                        <a:lnSpc>
                          <a:spcPct val="115000"/>
                        </a:lnSpc>
                        <a:spcBef>
                          <a:spcPts val="0"/>
                        </a:spcBef>
                        <a:spcAft>
                          <a:spcPts val="1000"/>
                        </a:spcAft>
                      </a:pPr>
                      <a:endParaRPr lang="en-US" sz="1800" u="none" kern="150" dirty="0">
                        <a:solidFill>
                          <a:schemeClr val="tx1"/>
                        </a:solidFill>
                        <a:latin typeface="Calibri"/>
                        <a:ea typeface="SimSun"/>
                        <a:cs typeface="Times New Roman"/>
                      </a:endParaRPr>
                    </a:p>
                  </a:txBody>
                  <a:tcPr marL="68580" marR="68580" marT="0" marB="0"/>
                </a:tc>
                <a:extLst>
                  <a:ext uri="{0D108BD9-81ED-4DB2-BD59-A6C34878D82A}">
                    <a16:rowId xmlns:a16="http://schemas.microsoft.com/office/drawing/2014/main" val="10008"/>
                  </a:ext>
                </a:extLst>
              </a:tr>
              <a:tr h="304924">
                <a:tc>
                  <a:txBody>
                    <a:bodyPr/>
                    <a:lstStyle/>
                    <a:p>
                      <a:pPr marL="45720" marR="45720">
                        <a:lnSpc>
                          <a:spcPct val="115000"/>
                        </a:lnSpc>
                        <a:spcBef>
                          <a:spcPts val="0"/>
                        </a:spcBef>
                        <a:spcAft>
                          <a:spcPts val="1000"/>
                        </a:spcAft>
                        <a:tabLst>
                          <a:tab pos="45720" algn="l"/>
                        </a:tabLst>
                      </a:pPr>
                      <a:r>
                        <a:rPr lang="en-CA" sz="1800" b="1" kern="150" dirty="0">
                          <a:latin typeface="Times New Roman"/>
                          <a:ea typeface="SimSun"/>
                          <a:cs typeface="Times New Roman"/>
                        </a:rPr>
                        <a:t>Latin American</a:t>
                      </a:r>
                      <a:endParaRPr lang="en-US" sz="1800" b="1" kern="150" dirty="0">
                        <a:latin typeface="Calibri"/>
                        <a:ea typeface="SimSun"/>
                        <a:cs typeface="Times New Roman"/>
                      </a:endParaRPr>
                    </a:p>
                  </a:txBody>
                  <a:tcPr marL="68580" marR="68580" marT="0" marB="0"/>
                </a:tc>
                <a:tc>
                  <a:txBody>
                    <a:bodyPr/>
                    <a:lstStyle/>
                    <a:p>
                      <a:pPr marL="45720" marR="45720">
                        <a:lnSpc>
                          <a:spcPct val="115000"/>
                        </a:lnSpc>
                        <a:spcBef>
                          <a:spcPts val="0"/>
                        </a:spcBef>
                        <a:spcAft>
                          <a:spcPts val="1000"/>
                        </a:spcAft>
                        <a:tabLst>
                          <a:tab pos="45720" algn="l"/>
                        </a:tabLst>
                      </a:pPr>
                      <a:endParaRPr lang="en-US" sz="1800" b="1" kern="150" dirty="0">
                        <a:latin typeface="Calibri"/>
                        <a:ea typeface="SimSun"/>
                        <a:cs typeface="Times New Roman"/>
                      </a:endParaRPr>
                    </a:p>
                  </a:txBody>
                  <a:tcPr marL="68580" marR="68580" marT="0" marB="0"/>
                </a:tc>
                <a:tc gridSpan="2">
                  <a:txBody>
                    <a:bodyPr/>
                    <a:lstStyle/>
                    <a:p>
                      <a:endParaRPr lang="en-US" sz="1800" dirty="0"/>
                    </a:p>
                  </a:txBody>
                  <a:tcPr marL="68580" marR="68580" marT="0" marB="0"/>
                </a:tc>
                <a:tc hMerge="1">
                  <a:txBody>
                    <a:bodyPr/>
                    <a:lstStyle/>
                    <a:p>
                      <a:endParaRPr lang="en-US" sz="1800" dirty="0"/>
                    </a:p>
                  </a:txBody>
                  <a:tcPr marL="68580" marR="68580" marT="0" marB="0"/>
                </a:tc>
                <a:extLst>
                  <a:ext uri="{0D108BD9-81ED-4DB2-BD59-A6C34878D82A}">
                    <a16:rowId xmlns:a16="http://schemas.microsoft.com/office/drawing/2014/main" val="10009"/>
                  </a:ext>
                </a:extLst>
              </a:tr>
              <a:tr h="536849">
                <a:tc>
                  <a:txBody>
                    <a:bodyPr/>
                    <a:lstStyle/>
                    <a:p>
                      <a:pPr marL="45720" marR="45720">
                        <a:lnSpc>
                          <a:spcPct val="115000"/>
                        </a:lnSpc>
                        <a:spcBef>
                          <a:spcPts val="0"/>
                        </a:spcBef>
                        <a:spcAft>
                          <a:spcPts val="1000"/>
                        </a:spcAft>
                        <a:tabLst>
                          <a:tab pos="45720" algn="l"/>
                        </a:tabLst>
                      </a:pPr>
                      <a:r>
                        <a:rPr lang="en-CA" sz="1800" b="1" kern="150" dirty="0">
                          <a:latin typeface="Times New Roman"/>
                          <a:ea typeface="SimSun"/>
                          <a:cs typeface="Times New Roman"/>
                        </a:rPr>
                        <a:t>Buddhist</a:t>
                      </a:r>
                      <a:endParaRPr lang="en-US" sz="1800" b="1" kern="150" dirty="0">
                        <a:latin typeface="Calibri"/>
                        <a:ea typeface="SimSun"/>
                        <a:cs typeface="Times New Roman"/>
                      </a:endParaRPr>
                    </a:p>
                  </a:txBody>
                  <a:tcPr marL="68580" marR="68580" marT="0" marB="0"/>
                </a:tc>
                <a:tc>
                  <a:txBody>
                    <a:bodyPr/>
                    <a:lstStyle/>
                    <a:p>
                      <a:pPr marL="45720" marR="45720">
                        <a:lnSpc>
                          <a:spcPct val="115000"/>
                        </a:lnSpc>
                        <a:spcBef>
                          <a:spcPts val="0"/>
                        </a:spcBef>
                        <a:spcAft>
                          <a:spcPts val="1000"/>
                        </a:spcAft>
                        <a:tabLst>
                          <a:tab pos="45720" algn="l"/>
                        </a:tabLst>
                      </a:pPr>
                      <a:r>
                        <a:rPr lang="en-CA" sz="1800" kern="150">
                          <a:latin typeface="Times New Roman"/>
                          <a:ea typeface="SimSun"/>
                          <a:cs typeface="Times New Roman"/>
                        </a:rPr>
                        <a:t>Buddhist (East group)</a:t>
                      </a:r>
                      <a:endParaRPr lang="en-US" sz="1800" b="1" kern="150" dirty="0">
                        <a:latin typeface="Calibri"/>
                        <a:ea typeface="SimSun"/>
                        <a:cs typeface="Times New Roman"/>
                      </a:endParaRPr>
                    </a:p>
                  </a:txBody>
                  <a:tcPr marL="68580" marR="68580" marT="0" marB="0"/>
                </a:tc>
                <a:tc gridSpan="2">
                  <a:txBody>
                    <a:bodyPr/>
                    <a:lstStyle/>
                    <a:p>
                      <a:pPr marL="45720" marR="102870">
                        <a:lnSpc>
                          <a:spcPct val="115000"/>
                        </a:lnSpc>
                        <a:spcBef>
                          <a:spcPts val="0"/>
                        </a:spcBef>
                        <a:spcAft>
                          <a:spcPts val="1000"/>
                        </a:spcAft>
                      </a:pPr>
                      <a:r>
                        <a:rPr lang="en-CA" sz="1800" u="none" kern="150" dirty="0">
                          <a:solidFill>
                            <a:schemeClr val="tx1"/>
                          </a:solidFill>
                          <a:latin typeface="Times New Roman"/>
                          <a:ea typeface="SimSun"/>
                          <a:cs typeface="Times New Roman"/>
                        </a:rPr>
                        <a:t>Buddhist: </a:t>
                      </a:r>
                      <a:r>
                        <a:rPr lang="en-US" sz="1800" u="none" kern="0" dirty="0">
                          <a:solidFill>
                            <a:schemeClr val="tx1"/>
                          </a:solidFill>
                          <a:latin typeface="Times New Roman"/>
                          <a:ea typeface="Times New Roman"/>
                          <a:cs typeface="Times New Roman"/>
                        </a:rPr>
                        <a:t>Cambodia, Laos, Thailand, Sri  Lanka, Tibet, Mongolia, Bhutan, and Nepal</a:t>
                      </a:r>
                      <a:endParaRPr lang="en-US" sz="1800" u="none" kern="150" dirty="0">
                        <a:solidFill>
                          <a:schemeClr val="tx1"/>
                        </a:solidFill>
                        <a:latin typeface="Calibri"/>
                        <a:ea typeface="SimSun"/>
                        <a:cs typeface="Times New Roman"/>
                      </a:endParaRPr>
                    </a:p>
                  </a:txBody>
                  <a:tcPr marL="68580" marR="68580" marT="0" marB="0"/>
                </a:tc>
                <a:tc hMerge="1">
                  <a:txBody>
                    <a:bodyPr/>
                    <a:lstStyle/>
                    <a:p>
                      <a:pPr marL="45720" marR="102870">
                        <a:lnSpc>
                          <a:spcPct val="115000"/>
                        </a:lnSpc>
                        <a:spcBef>
                          <a:spcPts val="0"/>
                        </a:spcBef>
                        <a:spcAft>
                          <a:spcPts val="1000"/>
                        </a:spcAft>
                      </a:pPr>
                      <a:endParaRPr lang="en-US" sz="1800" u="none" kern="150" dirty="0">
                        <a:solidFill>
                          <a:schemeClr val="tx1"/>
                        </a:solidFill>
                        <a:latin typeface="Calibri"/>
                        <a:ea typeface="SimSun"/>
                        <a:cs typeface="Times New Roman"/>
                      </a:endParaRPr>
                    </a:p>
                  </a:txBody>
                  <a:tcPr marL="68580" marR="68580" marT="0" marB="0"/>
                </a:tc>
                <a:extLst>
                  <a:ext uri="{0D108BD9-81ED-4DB2-BD59-A6C34878D82A}">
                    <a16:rowId xmlns:a16="http://schemas.microsoft.com/office/drawing/2014/main" val="10010"/>
                  </a:ext>
                </a:extLst>
              </a:tr>
              <a:tr h="304924">
                <a:tc>
                  <a:txBody>
                    <a:bodyPr/>
                    <a:lstStyle/>
                    <a:p>
                      <a:pPr marL="45720" marR="45720">
                        <a:lnSpc>
                          <a:spcPct val="115000"/>
                        </a:lnSpc>
                        <a:spcBef>
                          <a:spcPts val="0"/>
                        </a:spcBef>
                        <a:spcAft>
                          <a:spcPts val="1000"/>
                        </a:spcAft>
                        <a:tabLst>
                          <a:tab pos="45720" algn="l"/>
                        </a:tabLst>
                      </a:pPr>
                      <a:endParaRPr lang="en-CA" sz="1800" b="1" kern="150" dirty="0">
                        <a:latin typeface="Times New Roman"/>
                        <a:ea typeface="SimSun"/>
                        <a:cs typeface="Times New Roman"/>
                      </a:endParaRPr>
                    </a:p>
                  </a:txBody>
                  <a:tcPr marL="68580" marR="68580" marT="0" marB="0"/>
                </a:tc>
                <a:tc>
                  <a:txBody>
                    <a:bodyPr/>
                    <a:lstStyle/>
                    <a:p>
                      <a:pPr marL="45720" marR="45720">
                        <a:lnSpc>
                          <a:spcPct val="115000"/>
                        </a:lnSpc>
                        <a:spcBef>
                          <a:spcPts val="0"/>
                        </a:spcBef>
                        <a:spcAft>
                          <a:spcPts val="1000"/>
                        </a:spcAft>
                        <a:tabLst>
                          <a:tab pos="45720" algn="l"/>
                        </a:tabLst>
                      </a:pPr>
                      <a:endParaRPr lang="en-CA" sz="1800" b="1" kern="150" dirty="0">
                        <a:latin typeface="Times New Roman"/>
                        <a:ea typeface="SimSun"/>
                        <a:cs typeface="Times New Roman"/>
                      </a:endParaRPr>
                    </a:p>
                  </a:txBody>
                  <a:tcPr marL="68580" marR="68580" marT="0" marB="0"/>
                </a:tc>
                <a:tc gridSpan="2">
                  <a:txBody>
                    <a:bodyPr/>
                    <a:lstStyle/>
                    <a:p>
                      <a:pPr marL="45720" marR="102870">
                        <a:lnSpc>
                          <a:spcPct val="115000"/>
                        </a:lnSpc>
                        <a:spcBef>
                          <a:spcPts val="0"/>
                        </a:spcBef>
                        <a:spcAft>
                          <a:spcPts val="1000"/>
                        </a:spcAft>
                      </a:pPr>
                      <a:r>
                        <a:rPr lang="en-CA" sz="1800" kern="150" dirty="0">
                          <a:latin typeface="Times New Roman"/>
                          <a:ea typeface="SimSun"/>
                          <a:cs typeface="Times New Roman"/>
                        </a:rPr>
                        <a:t>Global (hybrid culture)</a:t>
                      </a:r>
                      <a:endParaRPr lang="en-US" sz="1800" kern="150" dirty="0">
                        <a:latin typeface="Calibri"/>
                        <a:ea typeface="SimSun"/>
                        <a:cs typeface="Times New Roman"/>
                      </a:endParaRPr>
                    </a:p>
                  </a:txBody>
                  <a:tcPr marL="68580" marR="68580" marT="0" marB="0"/>
                </a:tc>
                <a:tc hMerge="1">
                  <a:txBody>
                    <a:bodyPr/>
                    <a:lstStyle/>
                    <a:p>
                      <a:pPr marL="45720" marR="102870">
                        <a:lnSpc>
                          <a:spcPct val="115000"/>
                        </a:lnSpc>
                        <a:spcBef>
                          <a:spcPts val="0"/>
                        </a:spcBef>
                        <a:spcAft>
                          <a:spcPts val="1000"/>
                        </a:spcAft>
                      </a:pPr>
                      <a:endParaRPr lang="en-US" sz="1800" kern="150" dirty="0">
                        <a:latin typeface="Calibri"/>
                        <a:ea typeface="SimSun"/>
                        <a:cs typeface="Times New Roman"/>
                      </a:endParaRPr>
                    </a:p>
                  </a:txBody>
                  <a:tcPr marL="68580" marR="68580" marT="0" marB="0"/>
                </a:tc>
                <a:extLst>
                  <a:ext uri="{0D108BD9-81ED-4DB2-BD59-A6C34878D82A}">
                    <a16:rowId xmlns:a16="http://schemas.microsoft.com/office/drawing/2014/main" val="10011"/>
                  </a:ext>
                </a:extLst>
              </a:tr>
              <a:tr h="334084">
                <a:tc>
                  <a:txBody>
                    <a:bodyPr/>
                    <a:lstStyle/>
                    <a:p>
                      <a:pPr marL="45720" marR="45720">
                        <a:lnSpc>
                          <a:spcPct val="115000"/>
                        </a:lnSpc>
                        <a:spcBef>
                          <a:spcPts val="0"/>
                        </a:spcBef>
                        <a:spcAft>
                          <a:spcPts val="1000"/>
                        </a:spcAft>
                        <a:tabLst>
                          <a:tab pos="45720" algn="l"/>
                        </a:tabLst>
                      </a:pPr>
                      <a:endParaRPr lang="en-CA" sz="1800" b="1" kern="150" dirty="0">
                        <a:latin typeface="Times New Roman"/>
                        <a:ea typeface="SimSun"/>
                        <a:cs typeface="Times New Roman"/>
                      </a:endParaRPr>
                    </a:p>
                  </a:txBody>
                  <a:tcPr marL="68580" marR="68580" marT="0" marB="0"/>
                </a:tc>
                <a:tc>
                  <a:txBody>
                    <a:bodyPr/>
                    <a:lstStyle/>
                    <a:p>
                      <a:pPr marL="45720" marR="45720">
                        <a:lnSpc>
                          <a:spcPct val="115000"/>
                        </a:lnSpc>
                        <a:spcBef>
                          <a:spcPts val="0"/>
                        </a:spcBef>
                        <a:spcAft>
                          <a:spcPts val="1000"/>
                        </a:spcAft>
                        <a:tabLst>
                          <a:tab pos="45720" algn="l"/>
                        </a:tabLst>
                      </a:pPr>
                      <a:endParaRPr lang="en-CA" sz="1800" b="1" kern="150" dirty="0">
                        <a:latin typeface="Times New Roman"/>
                        <a:ea typeface="SimSun"/>
                        <a:cs typeface="Times New Roman"/>
                      </a:endParaRPr>
                    </a:p>
                  </a:txBody>
                  <a:tcPr marL="68580" marR="68580" marT="0" marB="0"/>
                </a:tc>
                <a:tc gridSpan="2">
                  <a:txBody>
                    <a:bodyPr/>
                    <a:lstStyle/>
                    <a:p>
                      <a:pPr marL="45720" marR="102870">
                        <a:lnSpc>
                          <a:spcPct val="115000"/>
                        </a:lnSpc>
                        <a:spcBef>
                          <a:spcPts val="0"/>
                        </a:spcBef>
                        <a:spcAft>
                          <a:spcPts val="1000"/>
                        </a:spcAft>
                      </a:pPr>
                      <a:r>
                        <a:rPr lang="en-CA" sz="1800" kern="150" dirty="0">
                          <a:latin typeface="Times New Roman"/>
                          <a:ea typeface="SimSun"/>
                          <a:cs typeface="Times New Roman"/>
                        </a:rPr>
                        <a:t>Universal-complementary (hybrid culture)</a:t>
                      </a:r>
                      <a:endParaRPr lang="en-US" sz="1800" kern="150" dirty="0">
                        <a:latin typeface="Calibri"/>
                        <a:ea typeface="SimSun"/>
                        <a:cs typeface="Times New Roman"/>
                      </a:endParaRPr>
                    </a:p>
                  </a:txBody>
                  <a:tcPr marL="68580" marR="68580" marT="0" marB="0"/>
                </a:tc>
                <a:tc hMerge="1">
                  <a:txBody>
                    <a:bodyPr/>
                    <a:lstStyle/>
                    <a:p>
                      <a:pPr marL="45720" marR="102870">
                        <a:lnSpc>
                          <a:spcPct val="115000"/>
                        </a:lnSpc>
                        <a:spcBef>
                          <a:spcPts val="0"/>
                        </a:spcBef>
                        <a:spcAft>
                          <a:spcPts val="1000"/>
                        </a:spcAft>
                      </a:pPr>
                      <a:endParaRPr lang="en-US" sz="1800" kern="150" dirty="0">
                        <a:latin typeface="Calibri"/>
                        <a:ea typeface="SimSun"/>
                        <a:cs typeface="Times New Roman"/>
                      </a:endParaRPr>
                    </a:p>
                  </a:txBody>
                  <a:tcPr marL="68580" marR="68580" marT="0" marB="0"/>
                </a:tc>
                <a:extLst>
                  <a:ext uri="{0D108BD9-81ED-4DB2-BD59-A6C34878D82A}">
                    <a16:rowId xmlns:a16="http://schemas.microsoft.com/office/drawing/2014/main" val="10012"/>
                  </a:ext>
                </a:extLst>
              </a:tr>
            </a:tbl>
          </a:graphicData>
        </a:graphic>
      </p:graphicFrame>
      <p:sp>
        <p:nvSpPr>
          <p:cNvPr id="7169" name="Rectangle 1"/>
          <p:cNvSpPr>
            <a:spLocks noChangeArrowheads="1"/>
          </p:cNvSpPr>
          <p:nvPr/>
        </p:nvSpPr>
        <p:spPr bwMode="auto">
          <a:xfrm>
            <a:off x="412595" y="5826949"/>
            <a:ext cx="11489473"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tabLst>
                <a:tab pos="342900" algn="l"/>
              </a:tabLst>
            </a:pPr>
            <a:r>
              <a:rPr lang="en-CA" sz="1600" i="1" dirty="0">
                <a:latin typeface="Times New Roman" pitchFamily="18" charset="0"/>
                <a:ea typeface="SimSun" pitchFamily="2" charset="-122"/>
                <a:cs typeface="Times New Roman" pitchFamily="18" charset="0"/>
              </a:rPr>
              <a:t>Huntington S.    The clash of civilizations. Foreign Affairs, v.72, No. 3, 1993.</a:t>
            </a:r>
            <a:r>
              <a:rPr lang="en-CA" sz="1600" i="1" dirty="0">
                <a:latin typeface="Calibri" pitchFamily="34" charset="0"/>
                <a:ea typeface="Times New Roman" pitchFamily="18" charset="0"/>
                <a:cs typeface="Calibri" pitchFamily="34" charset="0"/>
              </a:rPr>
              <a:t> </a:t>
            </a:r>
            <a:endParaRPr lang="en-US" sz="1600" dirty="0">
              <a:latin typeface="Arial" pitchFamily="34" charset="0"/>
              <a:cs typeface="Arial" pitchFamily="34" charset="0"/>
            </a:endParaRPr>
          </a:p>
          <a:p>
            <a:pPr eaLnBrk="0" fontAlgn="base" hangingPunct="0">
              <a:spcBef>
                <a:spcPct val="0"/>
              </a:spcBef>
              <a:spcAft>
                <a:spcPct val="0"/>
              </a:spcAft>
              <a:tabLst>
                <a:tab pos="342900" algn="l"/>
              </a:tabLst>
            </a:pPr>
            <a:r>
              <a:rPr lang="en-CA" sz="1600" i="1" dirty="0" err="1">
                <a:latin typeface="Calibri" pitchFamily="34" charset="0"/>
                <a:ea typeface="Times New Roman" pitchFamily="18" charset="0"/>
                <a:cs typeface="Calibri" pitchFamily="34" charset="0"/>
              </a:rPr>
              <a:t>Kuzyk</a:t>
            </a:r>
            <a:r>
              <a:rPr lang="en-CA" sz="1600" i="1" dirty="0">
                <a:latin typeface="Calibri" pitchFamily="34" charset="0"/>
                <a:ea typeface="Times New Roman" pitchFamily="18" charset="0"/>
                <a:cs typeface="Calibri" pitchFamily="34" charset="0"/>
              </a:rPr>
              <a:t> B</a:t>
            </a:r>
            <a:r>
              <a:rPr lang="be-BY" sz="1600" i="1" dirty="0">
                <a:latin typeface="Calibri" pitchFamily="34" charset="0"/>
                <a:ea typeface="Times New Roman" pitchFamily="18" charset="0"/>
                <a:cs typeface="Calibri" pitchFamily="34" charset="0"/>
              </a:rPr>
              <a:t>.</a:t>
            </a:r>
            <a:r>
              <a:rPr lang="en-CA" sz="1600" i="1" dirty="0">
                <a:latin typeface="Calibri" pitchFamily="34" charset="0"/>
                <a:ea typeface="Times New Roman" pitchFamily="18" charset="0"/>
                <a:cs typeface="Calibri" pitchFamily="34" charset="0"/>
              </a:rPr>
              <a:t>N</a:t>
            </a:r>
            <a:r>
              <a:rPr lang="be-BY" sz="1600" i="1" dirty="0">
                <a:latin typeface="Calibri" pitchFamily="34" charset="0"/>
                <a:ea typeface="Times New Roman" pitchFamily="18" charset="0"/>
                <a:cs typeface="Calibri" pitchFamily="34" charset="0"/>
              </a:rPr>
              <a:t>., </a:t>
            </a:r>
            <a:r>
              <a:rPr lang="en-CA" sz="1600" i="1" dirty="0" err="1">
                <a:latin typeface="Calibri" pitchFamily="34" charset="0"/>
                <a:ea typeface="Times New Roman" pitchFamily="18" charset="0"/>
                <a:cs typeface="Calibri" pitchFamily="34" charset="0"/>
              </a:rPr>
              <a:t>Yakovets</a:t>
            </a:r>
            <a:r>
              <a:rPr lang="en-CA" sz="1600" i="1" dirty="0">
                <a:latin typeface="Calibri" pitchFamily="34" charset="0"/>
                <a:ea typeface="Times New Roman" pitchFamily="18" charset="0"/>
                <a:cs typeface="Calibri" pitchFamily="34" charset="0"/>
              </a:rPr>
              <a:t> Yu</a:t>
            </a:r>
            <a:r>
              <a:rPr lang="be-BY" sz="1600" i="1" dirty="0">
                <a:latin typeface="Calibri" pitchFamily="34" charset="0"/>
                <a:ea typeface="Times New Roman" pitchFamily="18" charset="0"/>
                <a:cs typeface="Calibri" pitchFamily="34" charset="0"/>
              </a:rPr>
              <a:t>.</a:t>
            </a:r>
            <a:r>
              <a:rPr lang="en-CA" sz="1600" i="1" dirty="0">
                <a:latin typeface="Calibri" pitchFamily="34" charset="0"/>
                <a:ea typeface="Times New Roman" pitchFamily="18" charset="0"/>
                <a:cs typeface="Calibri" pitchFamily="34" charset="0"/>
              </a:rPr>
              <a:t>V</a:t>
            </a:r>
            <a:r>
              <a:rPr lang="be-BY" sz="1600" i="1" dirty="0">
                <a:latin typeface="Calibri" pitchFamily="34" charset="0"/>
                <a:ea typeface="Times New Roman" pitchFamily="18" charset="0"/>
                <a:cs typeface="Calibri" pitchFamily="34" charset="0"/>
              </a:rPr>
              <a:t>.  </a:t>
            </a:r>
            <a:r>
              <a:rPr lang="en-US" sz="1600" i="1" dirty="0">
                <a:latin typeface="Calibri" pitchFamily="34" charset="0"/>
                <a:ea typeface="Times New Roman" pitchFamily="18" charset="0"/>
                <a:cs typeface="Calibri" pitchFamily="34" charset="0"/>
              </a:rPr>
              <a:t>  </a:t>
            </a:r>
            <a:r>
              <a:rPr lang="en-CA" sz="1600" i="1" dirty="0">
                <a:latin typeface="Calibri" pitchFamily="34" charset="0"/>
                <a:ea typeface="Times New Roman" pitchFamily="18" charset="0"/>
                <a:cs typeface="Calibri" pitchFamily="34" charset="0"/>
              </a:rPr>
              <a:t>Civilizations: Theory, History, Dialogue and the Future, v. II, Moscow, Institute for Economic Strategies, 2006. </a:t>
            </a:r>
            <a:endParaRPr lang="en-US" sz="1600" dirty="0">
              <a:latin typeface="Arial" pitchFamily="34" charset="0"/>
              <a:cs typeface="Arial" pitchFamily="34" charset="0"/>
            </a:endParaRPr>
          </a:p>
          <a:p>
            <a:pPr eaLnBrk="0" fontAlgn="base" hangingPunct="0">
              <a:spcBef>
                <a:spcPct val="0"/>
              </a:spcBef>
              <a:spcAft>
                <a:spcPct val="0"/>
              </a:spcAft>
              <a:tabLst>
                <a:tab pos="342900" algn="l"/>
              </a:tabLst>
            </a:pPr>
            <a:r>
              <a:rPr lang="en-CA" sz="1600" i="1" dirty="0" err="1">
                <a:latin typeface="Calibri" pitchFamily="34" charset="0"/>
                <a:ea typeface="Times New Roman" pitchFamily="18" charset="0"/>
                <a:cs typeface="Calibri" pitchFamily="34" charset="0"/>
              </a:rPr>
              <a:t>Targowski</a:t>
            </a:r>
            <a:r>
              <a:rPr lang="en-CA" sz="1600" i="1" dirty="0">
                <a:latin typeface="Calibri" pitchFamily="34" charset="0"/>
                <a:ea typeface="Times New Roman" pitchFamily="18" charset="0"/>
                <a:cs typeface="Calibri" pitchFamily="34" charset="0"/>
              </a:rPr>
              <a:t> A.   Towards a composite definition and classification of civilization. Comparative Civilizations Review, No 60, pp79-98, 2009.</a:t>
            </a:r>
            <a:endParaRPr lang="en-CA" sz="1600" dirty="0">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7E160-7962-4F4F-B29D-6EA67C262D02}"/>
              </a:ext>
            </a:extLst>
          </p:cNvPr>
          <p:cNvSpPr>
            <a:spLocks noGrp="1"/>
          </p:cNvSpPr>
          <p:nvPr>
            <p:ph type="title"/>
          </p:nvPr>
        </p:nvSpPr>
        <p:spPr>
          <a:xfrm>
            <a:off x="838200" y="265166"/>
            <a:ext cx="10515600" cy="548873"/>
          </a:xfrm>
        </p:spPr>
        <p:txBody>
          <a:bodyPr>
            <a:noAutofit/>
          </a:bodyPr>
          <a:lstStyle/>
          <a:p>
            <a:pPr marL="0" marR="0" algn="ctr">
              <a:lnSpc>
                <a:spcPct val="115000"/>
              </a:lnSpc>
              <a:spcBef>
                <a:spcPts val="0"/>
              </a:spcBef>
              <a:spcAft>
                <a:spcPts val="0"/>
              </a:spcAft>
              <a:tabLst>
                <a:tab pos="1943100" algn="l"/>
              </a:tabLst>
            </a:pPr>
            <a:r>
              <a:rPr lang="en-US" sz="2800" b="1" dirty="0">
                <a:latin typeface="Times New Roman" panose="02020603050405020304" pitchFamily="18" charset="0"/>
                <a:cs typeface="Times New Roman" panose="02020603050405020304" pitchFamily="18" charset="0"/>
              </a:rPr>
              <a:t>Classification of Civilizations</a:t>
            </a:r>
            <a:br>
              <a:rPr lang="en-US" sz="20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000"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B295E83-5EFE-42A8-90C9-A176A504015E}"/>
              </a:ext>
            </a:extLst>
          </p:cNvPr>
          <p:cNvSpPr>
            <a:spLocks noGrp="1"/>
          </p:cNvSpPr>
          <p:nvPr>
            <p:ph type="sldNum" sz="quarter" idx="12"/>
          </p:nvPr>
        </p:nvSpPr>
        <p:spPr/>
        <p:txBody>
          <a:bodyPr/>
          <a:lstStyle/>
          <a:p>
            <a:fld id="{68B73580-C5BD-4863-80B6-FC58A63FED4B}" type="slidenum">
              <a:rPr lang="en-US" smtClean="0"/>
              <a:t>18</a:t>
            </a:fld>
            <a:endParaRPr lang="en-US"/>
          </a:p>
        </p:txBody>
      </p:sp>
      <p:graphicFrame>
        <p:nvGraphicFramePr>
          <p:cNvPr id="8" name="Table 8">
            <a:extLst>
              <a:ext uri="{FF2B5EF4-FFF2-40B4-BE49-F238E27FC236}">
                <a16:creationId xmlns:a16="http://schemas.microsoft.com/office/drawing/2014/main" id="{FB4F69D6-0A74-94AF-E8BE-E937196514CD}"/>
              </a:ext>
            </a:extLst>
          </p:cNvPr>
          <p:cNvGraphicFramePr>
            <a:graphicFrameLocks noGrp="1"/>
          </p:cNvGraphicFramePr>
          <p:nvPr>
            <p:extLst>
              <p:ext uri="{D42A27DB-BD31-4B8C-83A1-F6EECF244321}">
                <p14:modId xmlns:p14="http://schemas.microsoft.com/office/powerpoint/2010/main" val="2336165066"/>
              </p:ext>
            </p:extLst>
          </p:nvPr>
        </p:nvGraphicFramePr>
        <p:xfrm>
          <a:off x="367990" y="680225"/>
          <a:ext cx="11574964" cy="3950225"/>
        </p:xfrm>
        <a:graphic>
          <a:graphicData uri="http://schemas.openxmlformats.org/drawingml/2006/table">
            <a:tbl>
              <a:tblPr firstRow="1" bandRow="1">
                <a:tableStyleId>{5C22544A-7EE6-4342-B048-85BDC9FD1C3A}</a:tableStyleId>
              </a:tblPr>
              <a:tblGrid>
                <a:gridCol w="1996069">
                  <a:extLst>
                    <a:ext uri="{9D8B030D-6E8A-4147-A177-3AD203B41FA5}">
                      <a16:colId xmlns:a16="http://schemas.microsoft.com/office/drawing/2014/main" val="699396559"/>
                    </a:ext>
                  </a:extLst>
                </a:gridCol>
                <a:gridCol w="3111190">
                  <a:extLst>
                    <a:ext uri="{9D8B030D-6E8A-4147-A177-3AD203B41FA5}">
                      <a16:colId xmlns:a16="http://schemas.microsoft.com/office/drawing/2014/main" val="4091199749"/>
                    </a:ext>
                  </a:extLst>
                </a:gridCol>
                <a:gridCol w="2564780">
                  <a:extLst>
                    <a:ext uri="{9D8B030D-6E8A-4147-A177-3AD203B41FA5}">
                      <a16:colId xmlns:a16="http://schemas.microsoft.com/office/drawing/2014/main" val="1528609284"/>
                    </a:ext>
                  </a:extLst>
                </a:gridCol>
                <a:gridCol w="3902925">
                  <a:extLst>
                    <a:ext uri="{9D8B030D-6E8A-4147-A177-3AD203B41FA5}">
                      <a16:colId xmlns:a16="http://schemas.microsoft.com/office/drawing/2014/main" val="1867556683"/>
                    </a:ext>
                  </a:extLst>
                </a:gridCol>
              </a:tblGrid>
              <a:tr h="611092">
                <a:tc>
                  <a:txBody>
                    <a:bodyPr/>
                    <a:lstStyle/>
                    <a:p>
                      <a:r>
                        <a:rPr lang="en-CA" sz="2400" b="1" kern="1200" dirty="0">
                          <a:solidFill>
                            <a:schemeClr val="lt1"/>
                          </a:solidFill>
                          <a:effectLst/>
                          <a:latin typeface="Times New Roman" panose="02020603050405020304" pitchFamily="18" charset="0"/>
                          <a:ea typeface="+mn-ea"/>
                          <a:cs typeface="Times New Roman" panose="02020603050405020304" pitchFamily="18" charset="0"/>
                        </a:rPr>
                        <a:t>S. Huntington</a:t>
                      </a:r>
                      <a:endParaRPr lang="en-US" sz="2400" b="1" kern="1200" dirty="0">
                        <a:solidFill>
                          <a:schemeClr val="lt1"/>
                        </a:solidFill>
                        <a:effectLst/>
                        <a:latin typeface="Times New Roman" panose="02020603050405020304" pitchFamily="18" charset="0"/>
                        <a:ea typeface="+mn-ea"/>
                        <a:cs typeface="Times New Roman" panose="02020603050405020304" pitchFamily="18" charset="0"/>
                      </a:endParaRPr>
                    </a:p>
                    <a:p>
                      <a:r>
                        <a:rPr lang="en-CA" sz="2400" b="1" kern="1200" dirty="0">
                          <a:solidFill>
                            <a:schemeClr val="lt1"/>
                          </a:solidFill>
                          <a:effectLst/>
                          <a:latin typeface="Times New Roman" panose="02020603050405020304" pitchFamily="18" charset="0"/>
                          <a:ea typeface="+mn-ea"/>
                          <a:cs typeface="Times New Roman" panose="02020603050405020304" pitchFamily="18" charset="0"/>
                        </a:rPr>
                        <a:t>(1993)</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lgn="ctr">
                        <a:spcBef>
                          <a:spcPts val="0"/>
                        </a:spcBef>
                        <a:spcAft>
                          <a:spcPts val="0"/>
                        </a:spcAft>
                      </a:pPr>
                      <a:r>
                        <a:rPr lang="en-CA" sz="2400" kern="150" dirty="0">
                          <a:effectLst/>
                          <a:latin typeface="Times New Roman" panose="02020603050405020304" pitchFamily="18" charset="0"/>
                          <a:ea typeface="SimSun" panose="02010600030101010101" pitchFamily="2" charset="-122"/>
                          <a:cs typeface="Times New Roman" panose="02020603050405020304" pitchFamily="18" charset="0"/>
                        </a:rPr>
                        <a:t>B. </a:t>
                      </a:r>
                      <a:r>
                        <a:rPr lang="en-CA" sz="2400" kern="150" dirty="0" err="1">
                          <a:effectLst/>
                          <a:latin typeface="Times New Roman" panose="02020603050405020304" pitchFamily="18" charset="0"/>
                          <a:ea typeface="SimSun" panose="02010600030101010101" pitchFamily="2" charset="-122"/>
                          <a:cs typeface="Times New Roman" panose="02020603050405020304" pitchFamily="18" charset="0"/>
                        </a:rPr>
                        <a:t>Kuzik</a:t>
                      </a:r>
                      <a:r>
                        <a:rPr lang="en-CA" sz="2400" kern="150" dirty="0">
                          <a:effectLst/>
                          <a:latin typeface="Times New Roman" panose="02020603050405020304" pitchFamily="18" charset="0"/>
                          <a:ea typeface="SimSun" panose="02010600030101010101" pitchFamily="2" charset="-122"/>
                          <a:cs typeface="Times New Roman" panose="02020603050405020304" pitchFamily="18" charset="0"/>
                        </a:rPr>
                        <a:t>, Y. </a:t>
                      </a:r>
                      <a:r>
                        <a:rPr lang="en-CA" sz="2400" kern="150" dirty="0" err="1">
                          <a:effectLst/>
                          <a:latin typeface="Times New Roman" panose="02020603050405020304" pitchFamily="18" charset="0"/>
                          <a:ea typeface="SimSun" panose="02010600030101010101" pitchFamily="2" charset="-122"/>
                          <a:cs typeface="Times New Roman" panose="02020603050405020304" pitchFamily="18" charset="0"/>
                        </a:rPr>
                        <a:t>Yakovets</a:t>
                      </a:r>
                      <a:r>
                        <a:rPr lang="en-CA" sz="2400" kern="150" dirty="0">
                          <a:effectLst/>
                          <a:latin typeface="Times New Roman" panose="02020603050405020304" pitchFamily="18" charset="0"/>
                          <a:ea typeface="SimSun" panose="02010600030101010101" pitchFamily="2" charset="-122"/>
                          <a:cs typeface="Times New Roman" panose="02020603050405020304" pitchFamily="18" charset="0"/>
                        </a:rPr>
                        <a:t> (2006)</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lgn="ctr">
                        <a:spcBef>
                          <a:spcPts val="0"/>
                        </a:spcBef>
                        <a:spcAft>
                          <a:spcPts val="0"/>
                        </a:spcAft>
                      </a:pPr>
                      <a:r>
                        <a:rPr lang="en-CA" sz="2400" kern="150" dirty="0">
                          <a:effectLst/>
                          <a:latin typeface="Times New Roman" panose="02020603050405020304" pitchFamily="18" charset="0"/>
                          <a:ea typeface="SimSun" panose="02010600030101010101" pitchFamily="2" charset="-122"/>
                          <a:cs typeface="Times New Roman" panose="02020603050405020304" pitchFamily="18" charset="0"/>
                        </a:rPr>
                        <a:t>A. </a:t>
                      </a:r>
                      <a:r>
                        <a:rPr lang="en-CA" sz="2400" kern="150" dirty="0" err="1">
                          <a:effectLst/>
                          <a:latin typeface="Times New Roman" panose="02020603050405020304" pitchFamily="18" charset="0"/>
                          <a:ea typeface="SimSun" panose="02010600030101010101" pitchFamily="2" charset="-122"/>
                          <a:cs typeface="Times New Roman" panose="02020603050405020304" pitchFamily="18" charset="0"/>
                        </a:rPr>
                        <a:t>Targowski</a:t>
                      </a:r>
                      <a:endParaRPr lang="en-US" sz="2400" dirty="0">
                        <a:effectLst/>
                        <a:latin typeface="Times New Roman" panose="02020603050405020304" pitchFamily="18" charset="0"/>
                        <a:ea typeface="Liberation Serif"/>
                        <a:cs typeface="Times New Roman" panose="02020603050405020304" pitchFamily="18" charset="0"/>
                      </a:endParaRPr>
                    </a:p>
                    <a:p>
                      <a:pPr marL="0" marR="31115" algn="ctr">
                        <a:spcBef>
                          <a:spcPts val="0"/>
                        </a:spcBef>
                        <a:spcAft>
                          <a:spcPts val="0"/>
                        </a:spcAft>
                      </a:pPr>
                      <a:r>
                        <a:rPr lang="en-CA" sz="2400" kern="150" dirty="0">
                          <a:effectLst/>
                          <a:latin typeface="Times New Roman" panose="02020603050405020304" pitchFamily="18" charset="0"/>
                          <a:ea typeface="SimSun" panose="02010600030101010101" pitchFamily="2" charset="-122"/>
                          <a:cs typeface="Times New Roman" panose="02020603050405020304" pitchFamily="18" charset="0"/>
                        </a:rPr>
                        <a:t>(2010)</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lgn="ctr">
                        <a:spcBef>
                          <a:spcPts val="0"/>
                        </a:spcBef>
                        <a:spcAft>
                          <a:spcPts val="0"/>
                        </a:spcAft>
                      </a:pPr>
                      <a:r>
                        <a:rPr lang="en-US" sz="2400" dirty="0">
                          <a:effectLst/>
                          <a:latin typeface="Times New Roman" panose="02020603050405020304" pitchFamily="18" charset="0"/>
                          <a:ea typeface="Liberation Serif"/>
                          <a:cs typeface="Times New Roman" panose="02020603050405020304" pitchFamily="18" charset="0"/>
                        </a:rPr>
                        <a:t>Author’ proposal</a:t>
                      </a:r>
                    </a:p>
                    <a:p>
                      <a:pPr marL="0" marR="31115" algn="ctr">
                        <a:spcBef>
                          <a:spcPts val="0"/>
                        </a:spcBef>
                        <a:spcAft>
                          <a:spcPts val="0"/>
                        </a:spcAft>
                      </a:pPr>
                      <a:r>
                        <a:rPr lang="en-US" sz="2400" dirty="0">
                          <a:effectLst/>
                          <a:latin typeface="Times New Roman" panose="02020603050405020304" pitchFamily="18" charset="0"/>
                          <a:ea typeface="Liberation Serif"/>
                          <a:cs typeface="Times New Roman" panose="02020603050405020304" pitchFamily="18" charset="0"/>
                        </a:rPr>
                        <a:t> (2013)</a:t>
                      </a:r>
                    </a:p>
                  </a:txBody>
                  <a:tcPr marL="68580" marR="68580" marT="0" marB="0"/>
                </a:tc>
                <a:extLst>
                  <a:ext uri="{0D108BD9-81ED-4DB2-BD59-A6C34878D82A}">
                    <a16:rowId xmlns:a16="http://schemas.microsoft.com/office/drawing/2014/main" val="3656457360"/>
                  </a:ext>
                </a:extLst>
              </a:tr>
              <a:tr h="1832792">
                <a:tc>
                  <a:txBody>
                    <a:bodyPr/>
                    <a:lstStyle/>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Western</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Western: </a:t>
                      </a:r>
                    </a:p>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North American, Latin American and Oceanic, </a:t>
                      </a:r>
                    </a:p>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West European, </a:t>
                      </a:r>
                    </a:p>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East European  </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Western: </a:t>
                      </a:r>
                    </a:p>
                    <a:p>
                      <a:pPr marL="0" marR="31115">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Western-West, Western-Latin,  Jewish, and </a:t>
                      </a:r>
                    </a:p>
                    <a:p>
                      <a:pPr marL="0" marR="31115">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Western-Central sub-Civilizations</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Western: </a:t>
                      </a:r>
                    </a:p>
                    <a:p>
                      <a:pPr marL="0" marR="31115">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Western-West, Western-Latin,  Jewish, Western-Central, and </a:t>
                      </a:r>
                      <a:r>
                        <a:rPr lang="en-US"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Western-Ruthenian (Belarus, Ukraine) </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sub-civilizations</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extLst>
                  <a:ext uri="{0D108BD9-81ED-4DB2-BD59-A6C34878D82A}">
                    <a16:rowId xmlns:a16="http://schemas.microsoft.com/office/drawing/2014/main" val="3898614799"/>
                  </a:ext>
                </a:extLst>
              </a:tr>
              <a:tr h="413053">
                <a:tc>
                  <a:txBody>
                    <a:bodyPr/>
                    <a:lstStyle/>
                    <a:p>
                      <a:pPr marL="0" marR="31115">
                        <a:spcBef>
                          <a:spcPts val="0"/>
                        </a:spcBef>
                        <a:spcAft>
                          <a:spcPts val="0"/>
                        </a:spcAft>
                      </a:pPr>
                      <a:r>
                        <a:rPr lang="en-CA" sz="2400" kern="15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Orthodox</a:t>
                      </a:r>
                      <a:endParaRPr lang="en-US" sz="240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spcBef>
                          <a:spcPts val="0"/>
                        </a:spcBef>
                        <a:spcAft>
                          <a:spcPts val="0"/>
                        </a:spcAft>
                      </a:pPr>
                      <a:r>
                        <a:rPr lang="en-CA" sz="2400" kern="15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Eurasian/Russian</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spcBef>
                          <a:spcPts val="0"/>
                        </a:spcBef>
                        <a:spcAft>
                          <a:spcPts val="0"/>
                        </a:spcAft>
                      </a:pPr>
                      <a:r>
                        <a:rPr lang="en-CA" sz="2400" kern="15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Eastern</a:t>
                      </a:r>
                      <a:endParaRPr lang="en-US" sz="2400">
                        <a:effectLst/>
                        <a:latin typeface="Times New Roman" panose="02020603050405020304" pitchFamily="18" charset="0"/>
                        <a:ea typeface="Liberation Serif"/>
                        <a:cs typeface="Times New Roman" panose="02020603050405020304" pitchFamily="18" charset="0"/>
                      </a:endParaRPr>
                    </a:p>
                  </a:txBody>
                  <a:tcPr marL="68580" marR="68580" marT="0" marB="0"/>
                </a:tc>
                <a:tc>
                  <a:txBody>
                    <a:bodyPr/>
                    <a:lstStyle/>
                    <a:p>
                      <a:pPr marL="0" marR="31115">
                        <a:spcBef>
                          <a:spcPts val="0"/>
                        </a:spcBef>
                        <a:spcAft>
                          <a:spcPts val="0"/>
                        </a:spcAft>
                      </a:pPr>
                      <a:r>
                        <a:rPr lang="en-US" sz="2400">
                          <a:effectLst/>
                          <a:latin typeface="Times New Roman" panose="02020603050405020304" pitchFamily="18" charset="0"/>
                          <a:ea typeface="Liberation Serif"/>
                          <a:cs typeface="Times New Roman" panose="02020603050405020304" pitchFamily="18" charset="0"/>
                        </a:rPr>
                        <a:t>Eurasian</a:t>
                      </a:r>
                    </a:p>
                  </a:txBody>
                  <a:tcPr marL="68580" marR="68580" marT="0" marB="0"/>
                </a:tc>
                <a:extLst>
                  <a:ext uri="{0D108BD9-81ED-4DB2-BD59-A6C34878D82A}">
                    <a16:rowId xmlns:a16="http://schemas.microsoft.com/office/drawing/2014/main" val="1056215491"/>
                  </a:ext>
                </a:extLst>
              </a:tr>
              <a:tr h="611092">
                <a:tc gridSpan="3">
                  <a:txBody>
                    <a:bodyPr/>
                    <a:lstStyle/>
                    <a:p>
                      <a:pPr marL="0" marR="31115" algn="ctr">
                        <a:spcBef>
                          <a:spcPts val="0"/>
                        </a:spcBef>
                        <a:spcAft>
                          <a:spcPts val="0"/>
                        </a:spcAft>
                      </a:pPr>
                      <a:r>
                        <a:rPr lang="en-US" sz="2400" b="1"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Belarus</a:t>
                      </a:r>
                      <a:r>
                        <a:rPr lang="en-US"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Bulgaria, Moldova, Russia, </a:t>
                      </a:r>
                      <a:r>
                        <a:rPr lang="en-US" sz="2400" b="1"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Ukraine</a:t>
                      </a:r>
                      <a:endParaRPr lang="en-US" sz="2400" b="1" dirty="0">
                        <a:solidFill>
                          <a:srgbClr val="FF0000"/>
                        </a:solidFill>
                        <a:effectLst/>
                        <a:latin typeface="Times New Roman" panose="02020603050405020304" pitchFamily="18" charset="0"/>
                        <a:ea typeface="Liberation Serif"/>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a:txBody>
                    <a:bodyPr/>
                    <a:lstStyle/>
                    <a:p>
                      <a:pPr marL="0" marR="31115">
                        <a:spcBef>
                          <a:spcPts val="0"/>
                        </a:spcBef>
                        <a:spcAft>
                          <a:spcPts val="0"/>
                        </a:spcAft>
                      </a:pPr>
                      <a:r>
                        <a:rPr lang="en-US"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Bulgaria, Moldova, Russia</a:t>
                      </a:r>
                      <a:endParaRPr lang="en-US" sz="2400" dirty="0">
                        <a:effectLst/>
                        <a:latin typeface="Times New Roman" panose="02020603050405020304" pitchFamily="18" charset="0"/>
                        <a:ea typeface="Liberation Serif"/>
                        <a:cs typeface="Times New Roman" panose="02020603050405020304" pitchFamily="18" charset="0"/>
                      </a:endParaRPr>
                    </a:p>
                  </a:txBody>
                  <a:tcPr marL="68580" marR="68580" marT="0" marB="0"/>
                </a:tc>
                <a:extLst>
                  <a:ext uri="{0D108BD9-81ED-4DB2-BD59-A6C34878D82A}">
                    <a16:rowId xmlns:a16="http://schemas.microsoft.com/office/drawing/2014/main" val="1319828410"/>
                  </a:ext>
                </a:extLst>
              </a:tr>
            </a:tbl>
          </a:graphicData>
        </a:graphic>
      </p:graphicFrame>
      <p:sp>
        <p:nvSpPr>
          <p:cNvPr id="11" name="TextBox 10">
            <a:extLst>
              <a:ext uri="{FF2B5EF4-FFF2-40B4-BE49-F238E27FC236}">
                <a16:creationId xmlns:a16="http://schemas.microsoft.com/office/drawing/2014/main" id="{919B4BAB-16A2-9A6B-DC63-18FA737BB15F}"/>
              </a:ext>
            </a:extLst>
          </p:cNvPr>
          <p:cNvSpPr txBox="1"/>
          <p:nvPr/>
        </p:nvSpPr>
        <p:spPr>
          <a:xfrm>
            <a:off x="211873" y="4857452"/>
            <a:ext cx="11731081" cy="1877437"/>
          </a:xfrm>
          <a:prstGeom prst="rect">
            <a:avLst/>
          </a:prstGeom>
          <a:noFill/>
        </p:spPr>
        <p:txBody>
          <a:bodyPr wrap="square" rtlCol="0">
            <a:spAutoFit/>
          </a:bodyPr>
          <a:lstStyle/>
          <a:p>
            <a:r>
              <a:rPr kumimoji="0" lang="en-CA" b="1"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Belarus and Ukraine together formed starting XIII-XIV centuries a distinctive East European Slavic civilization and as a sub-civilization belongs to the Western, but not to the Eurasian civilization</a:t>
            </a:r>
            <a:endParaRPr lang="en-CA" sz="1800" b="1" dirty="0">
              <a:solidFill>
                <a:prstClr val="black"/>
              </a:solidFill>
              <a:latin typeface="Times New Roman" panose="02020603050405020304" pitchFamily="18" charset="0"/>
              <a:ea typeface="+mj-ea"/>
              <a:cs typeface="Times New Roman" panose="02020603050405020304" pitchFamily="18" charset="0"/>
            </a:endParaRPr>
          </a:p>
          <a:p>
            <a:r>
              <a:rPr lang="be-BY" sz="1600" i="1" dirty="0">
                <a:latin typeface="Times New Roman" pitchFamily="18" charset="0"/>
                <a:cs typeface="Times New Roman" pitchFamily="18" charset="0"/>
              </a:rPr>
              <a:t>Мурзёнак П.</a:t>
            </a:r>
            <a:r>
              <a:rPr lang="en-US" sz="1600" i="1" dirty="0">
                <a:latin typeface="Times New Roman" pitchFamily="18" charset="0"/>
                <a:cs typeface="Times New Roman" pitchFamily="18" charset="0"/>
              </a:rPr>
              <a:t>  </a:t>
            </a:r>
            <a:r>
              <a:rPr lang="be-BY" sz="1600" i="1" dirty="0">
                <a:latin typeface="Times New Roman" pitchFamily="18" charset="0"/>
                <a:cs typeface="Times New Roman" pitchFamily="18" charset="0"/>
              </a:rPr>
              <a:t>Ці быў Рурык у Полацаку? Гісторыя сучаснай Беларусі і Украіны як вынік сутыкнення ўсходнеславянскай і еўразійскай цывілізацый</a:t>
            </a:r>
            <a:r>
              <a:rPr lang="en-US" sz="1600" i="1" dirty="0">
                <a:latin typeface="Times New Roman" pitchFamily="18" charset="0"/>
                <a:cs typeface="Times New Roman" pitchFamily="18" charset="0"/>
              </a:rPr>
              <a:t>.</a:t>
            </a:r>
            <a:r>
              <a:rPr lang="en-CA" sz="1600" i="1" dirty="0">
                <a:latin typeface="Times New Roman" pitchFamily="18" charset="0"/>
                <a:cs typeface="Times New Roman" pitchFamily="18" charset="0"/>
              </a:rPr>
              <a:t> </a:t>
            </a:r>
            <a:r>
              <a:rPr lang="be-BY" sz="1600" b="1" i="1" dirty="0">
                <a:latin typeface="Times New Roman" pitchFamily="18" charset="0"/>
                <a:cs typeface="Times New Roman" pitchFamily="18" charset="0"/>
              </a:rPr>
              <a:t>Часопіс “САКАВІК”, </a:t>
            </a:r>
            <a:r>
              <a:rPr lang="be-BY" sz="1600" i="1" dirty="0">
                <a:latin typeface="Times New Roman" pitchFamily="18" charset="0"/>
                <a:cs typeface="Times New Roman" pitchFamily="18" charset="0"/>
              </a:rPr>
              <a:t>№2, чэрвень 2013, 3-43.</a:t>
            </a:r>
            <a:endParaRPr lang="be-BY" sz="1600" b="1" i="1" dirty="0">
              <a:latin typeface="Times New Roman" pitchFamily="18" charset="0"/>
              <a:cs typeface="Times New Roman" pitchFamily="18" charset="0"/>
            </a:endParaRPr>
          </a:p>
          <a:p>
            <a:r>
              <a:rPr lang="en-US" sz="1600" i="1" dirty="0">
                <a:latin typeface="Times New Roman" pitchFamily="18" charset="0"/>
                <a:cs typeface="Times New Roman" pitchFamily="18" charset="0"/>
              </a:rPr>
              <a:t>Murzionak P</a:t>
            </a:r>
            <a:r>
              <a:rPr lang="ru-RU" sz="1600" i="1" dirty="0">
                <a:latin typeface="Times New Roman" pitchFamily="18" charset="0"/>
                <a:cs typeface="Times New Roman" pitchFamily="18" charset="0"/>
              </a:rPr>
              <a:t>.  </a:t>
            </a:r>
            <a:r>
              <a:rPr lang="en-US" sz="1600" i="1" dirty="0">
                <a:latin typeface="Times New Roman" pitchFamily="18" charset="0"/>
                <a:cs typeface="Times New Roman" pitchFamily="18" charset="0"/>
              </a:rPr>
              <a:t>Evidence for Belarusian</a:t>
            </a:r>
            <a:r>
              <a:rPr lang="ru-RU" sz="1600" i="1" dirty="0">
                <a:latin typeface="Times New Roman" pitchFamily="18" charset="0"/>
                <a:cs typeface="Times New Roman" pitchFamily="18" charset="0"/>
              </a:rPr>
              <a:t>-</a:t>
            </a:r>
            <a:r>
              <a:rPr lang="en-US" sz="1600" i="1" dirty="0">
                <a:latin typeface="Times New Roman" pitchFamily="18" charset="0"/>
                <a:cs typeface="Times New Roman" pitchFamily="18" charset="0"/>
              </a:rPr>
              <a:t>Ukrainian Eastern Slavic Civilization</a:t>
            </a:r>
            <a:r>
              <a:rPr lang="ru-RU" sz="1600" i="1" dirty="0">
                <a:latin typeface="Times New Roman" pitchFamily="18" charset="0"/>
                <a:cs typeface="Times New Roman" pitchFamily="18" charset="0"/>
              </a:rPr>
              <a:t>. </a:t>
            </a:r>
            <a:r>
              <a:rPr lang="en-US" sz="1600" b="1" i="1" dirty="0">
                <a:latin typeface="Times New Roman" pitchFamily="18" charset="0"/>
                <a:cs typeface="Times New Roman" pitchFamily="18" charset="0"/>
              </a:rPr>
              <a:t>Comparative Civilizations Review. </a:t>
            </a:r>
            <a:r>
              <a:rPr lang="en-US" sz="1600" i="1" dirty="0">
                <a:latin typeface="Times New Roman" pitchFamily="18" charset="0"/>
                <a:cs typeface="Times New Roman" pitchFamily="18" charset="0"/>
              </a:rPr>
              <a:t>No 73: Fall, 2015, 51-76.</a:t>
            </a:r>
          </a:p>
          <a:p>
            <a:r>
              <a:rPr lang="en-US" sz="1600" i="1" dirty="0">
                <a:latin typeface="Times New Roman" pitchFamily="18" charset="0"/>
                <a:cs typeface="Times New Roman" pitchFamily="18" charset="0"/>
              </a:rPr>
              <a:t>Murzionak P</a:t>
            </a:r>
            <a:r>
              <a:rPr lang="ru-RU" sz="1600" i="1" dirty="0">
                <a:latin typeface="Times New Roman" pitchFamily="18" charset="0"/>
                <a:cs typeface="Times New Roman" pitchFamily="18" charset="0"/>
              </a:rPr>
              <a:t>. </a:t>
            </a:r>
            <a:r>
              <a:rPr lang="en-CA"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Does Belarusian-Ukrainian Civilization Belong to the Western or the Latin Civilization? </a:t>
            </a:r>
            <a:r>
              <a:rPr lang="en-CA" sz="16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“Comparative Civilizations Review”</a:t>
            </a:r>
            <a:r>
              <a:rPr lang="en-CA" sz="16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CA" sz="16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Vol. 78, Spring 2018, pp.40-54.</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3128863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E55FF-8FFF-B3FC-7C36-C91785C7368D}"/>
              </a:ext>
            </a:extLst>
          </p:cNvPr>
          <p:cNvSpPr>
            <a:spLocks noGrp="1"/>
          </p:cNvSpPr>
          <p:nvPr>
            <p:ph type="title"/>
          </p:nvPr>
        </p:nvSpPr>
        <p:spPr>
          <a:xfrm>
            <a:off x="838200" y="239394"/>
            <a:ext cx="10515600" cy="365125"/>
          </a:xfrm>
        </p:spPr>
        <p:txBody>
          <a:bodyPr>
            <a:normAutofit fontScale="90000"/>
          </a:bodyPr>
          <a:lstStyle/>
          <a:p>
            <a:pPr algn="ctr"/>
            <a:r>
              <a:rPr lang="en-US" sz="2800" b="1" dirty="0">
                <a:solidFill>
                  <a:srgbClr val="FF0000"/>
                </a:solidFill>
                <a:effectLst/>
                <a:latin typeface="Times New Roman" panose="02020603050405020304" pitchFamily="18" charset="0"/>
                <a:ea typeface="Times New Roman" panose="02020603050405020304" pitchFamily="18" charset="0"/>
              </a:rPr>
              <a:t>Scenario and Probable Outcomes for the Belarusian Nation</a:t>
            </a:r>
            <a:endParaRPr lang="en-US" sz="2800" dirty="0">
              <a:solidFill>
                <a:srgbClr val="FF0000"/>
              </a:solidFill>
            </a:endParaRPr>
          </a:p>
        </p:txBody>
      </p:sp>
      <p:graphicFrame>
        <p:nvGraphicFramePr>
          <p:cNvPr id="5" name="Content Placeholder 4">
            <a:extLst>
              <a:ext uri="{FF2B5EF4-FFF2-40B4-BE49-F238E27FC236}">
                <a16:creationId xmlns:a16="http://schemas.microsoft.com/office/drawing/2014/main" id="{91FD4736-42E1-B343-C432-29595C5832FE}"/>
              </a:ext>
            </a:extLst>
          </p:cNvPr>
          <p:cNvGraphicFramePr>
            <a:graphicFrameLocks noGrp="1"/>
          </p:cNvGraphicFramePr>
          <p:nvPr>
            <p:ph idx="1"/>
            <p:extLst>
              <p:ext uri="{D42A27DB-BD31-4B8C-83A1-F6EECF244321}">
                <p14:modId xmlns:p14="http://schemas.microsoft.com/office/powerpoint/2010/main" val="1645874008"/>
              </p:ext>
            </p:extLst>
          </p:nvPr>
        </p:nvGraphicFramePr>
        <p:xfrm>
          <a:off x="715992" y="914787"/>
          <a:ext cx="9834113" cy="5703819"/>
        </p:xfrm>
        <a:graphic>
          <a:graphicData uri="http://schemas.openxmlformats.org/drawingml/2006/table">
            <a:tbl>
              <a:tblPr firstRow="1" firstCol="1" bandRow="1">
                <a:tableStyleId>{5C22544A-7EE6-4342-B048-85BDC9FD1C3A}</a:tableStyleId>
              </a:tblPr>
              <a:tblGrid>
                <a:gridCol w="4057351">
                  <a:extLst>
                    <a:ext uri="{9D8B030D-6E8A-4147-A177-3AD203B41FA5}">
                      <a16:colId xmlns:a16="http://schemas.microsoft.com/office/drawing/2014/main" val="3239113870"/>
                    </a:ext>
                  </a:extLst>
                </a:gridCol>
                <a:gridCol w="3628785">
                  <a:extLst>
                    <a:ext uri="{9D8B030D-6E8A-4147-A177-3AD203B41FA5}">
                      <a16:colId xmlns:a16="http://schemas.microsoft.com/office/drawing/2014/main" val="413564164"/>
                    </a:ext>
                  </a:extLst>
                </a:gridCol>
                <a:gridCol w="2147977">
                  <a:extLst>
                    <a:ext uri="{9D8B030D-6E8A-4147-A177-3AD203B41FA5}">
                      <a16:colId xmlns:a16="http://schemas.microsoft.com/office/drawing/2014/main" val="167344705"/>
                    </a:ext>
                  </a:extLst>
                </a:gridCol>
              </a:tblGrid>
              <a:tr h="99195">
                <a:tc gridSpan="3">
                  <a:txBody>
                    <a:bodyPr/>
                    <a:lstStyle/>
                    <a:p>
                      <a:pPr marL="0" marR="0" algn="ctr">
                        <a:lnSpc>
                          <a:spcPct val="107000"/>
                        </a:lnSpc>
                        <a:spcBef>
                          <a:spcPts val="0"/>
                        </a:spcBef>
                        <a:spcAft>
                          <a:spcPts val="0"/>
                        </a:spcAft>
                        <a:tabLst>
                          <a:tab pos="5715000" algn="l"/>
                          <a:tab pos="5772150" algn="l"/>
                        </a:tabLst>
                      </a:pPr>
                      <a:r>
                        <a:rPr lang="en-CA" sz="1400" b="1" kern="100" dirty="0">
                          <a:effectLst/>
                          <a:latin typeface="Times New Roman" panose="02020603050405020304" pitchFamily="18" charset="0"/>
                          <a:cs typeface="Times New Roman" panose="02020603050405020304" pitchFamily="18" charset="0"/>
                        </a:rPr>
                        <a:t>Main Arguments</a:t>
                      </a:r>
                      <a:endParaRPr lang="en-US" sz="14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tc hMerge="1">
                  <a:txBody>
                    <a:bodyPr/>
                    <a:lstStyle/>
                    <a:p>
                      <a:endParaRPr lang="en-US"/>
                    </a:p>
                  </a:txBody>
                  <a:tcPr/>
                </a:tc>
                <a:tc hMerge="1">
                  <a:txBody>
                    <a:bodyPr/>
                    <a:lstStyle/>
                    <a:p>
                      <a:pPr marL="0" marR="0" algn="ctr">
                        <a:lnSpc>
                          <a:spcPct val="107000"/>
                        </a:lnSpc>
                        <a:spcBef>
                          <a:spcPts val="0"/>
                        </a:spcBef>
                        <a:spcAft>
                          <a:spcPts val="0"/>
                        </a:spcAft>
                        <a:tabLst>
                          <a:tab pos="5715000" algn="l"/>
                          <a:tab pos="5772150" algn="l"/>
                        </a:tabLst>
                      </a:pPr>
                      <a:endParaRPr lang="en-US" sz="14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extLst>
                  <a:ext uri="{0D108BD9-81ED-4DB2-BD59-A6C34878D82A}">
                    <a16:rowId xmlns:a16="http://schemas.microsoft.com/office/drawing/2014/main" val="3302459045"/>
                  </a:ext>
                </a:extLst>
              </a:tr>
              <a:tr h="361824">
                <a:tc>
                  <a:txBody>
                    <a:bodyPr/>
                    <a:lstStyle/>
                    <a:p>
                      <a:pPr marL="0" marR="0" algn="ctr">
                        <a:lnSpc>
                          <a:spcPct val="107000"/>
                        </a:lnSpc>
                        <a:spcBef>
                          <a:spcPts val="0"/>
                        </a:spcBef>
                        <a:spcAft>
                          <a:spcPts val="0"/>
                        </a:spcAft>
                        <a:tabLst>
                          <a:tab pos="5715000" algn="l"/>
                          <a:tab pos="5772150" algn="l"/>
                        </a:tabLst>
                      </a:pPr>
                      <a:r>
                        <a:rPr lang="en-CA" sz="1400" b="1" kern="100" dirty="0">
                          <a:effectLst/>
                          <a:latin typeface="Times New Roman" panose="02020603050405020304" pitchFamily="18" charset="0"/>
                          <a:cs typeface="Times New Roman" panose="02020603050405020304" pitchFamily="18" charset="0"/>
                        </a:rPr>
                        <a:t>For</a:t>
                      </a:r>
                      <a:endParaRPr lang="en-US" sz="1400" b="1" kern="100" dirty="0">
                        <a:effectLst/>
                        <a:latin typeface="Times New Roman" panose="02020603050405020304" pitchFamily="18" charset="0"/>
                        <a:cs typeface="Times New Roman" panose="02020603050405020304" pitchFamily="18" charset="0"/>
                      </a:endParaRPr>
                    </a:p>
                    <a:p>
                      <a:pPr marL="0" marR="0" algn="ctr">
                        <a:lnSpc>
                          <a:spcPct val="107000"/>
                        </a:lnSpc>
                        <a:spcBef>
                          <a:spcPts val="0"/>
                        </a:spcBef>
                        <a:spcAft>
                          <a:spcPts val="0"/>
                        </a:spcAft>
                        <a:tabLst>
                          <a:tab pos="5715000" algn="l"/>
                          <a:tab pos="5772150" algn="l"/>
                        </a:tabLst>
                      </a:pPr>
                      <a:r>
                        <a:rPr lang="en-CA" sz="1400" b="1" kern="100" dirty="0">
                          <a:effectLst/>
                          <a:latin typeface="Times New Roman" panose="02020603050405020304" pitchFamily="18" charset="0"/>
                          <a:cs typeface="Times New Roman" panose="02020603050405020304" pitchFamily="18" charset="0"/>
                        </a:rPr>
                        <a:t> </a:t>
                      </a:r>
                      <a:endParaRPr lang="en-US" sz="14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tc>
                  <a:txBody>
                    <a:bodyPr/>
                    <a:lstStyle/>
                    <a:p>
                      <a:pPr marL="0" marR="0" algn="ctr">
                        <a:lnSpc>
                          <a:spcPct val="107000"/>
                        </a:lnSpc>
                        <a:spcBef>
                          <a:spcPts val="0"/>
                        </a:spcBef>
                        <a:spcAft>
                          <a:spcPts val="0"/>
                        </a:spcAft>
                        <a:tabLst>
                          <a:tab pos="5715000" algn="l"/>
                          <a:tab pos="5772150" algn="l"/>
                        </a:tabLst>
                      </a:pPr>
                      <a:r>
                        <a:rPr lang="en-CA" sz="1400" b="1" kern="100" dirty="0">
                          <a:effectLst/>
                          <a:latin typeface="Times New Roman" panose="02020603050405020304" pitchFamily="18" charset="0"/>
                          <a:cs typeface="Times New Roman" panose="02020603050405020304" pitchFamily="18" charset="0"/>
                        </a:rPr>
                        <a:t>Against</a:t>
                      </a:r>
                      <a:endParaRPr lang="en-US" sz="14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tc>
                  <a:txBody>
                    <a:bodyPr/>
                    <a:lstStyle/>
                    <a:p>
                      <a:pPr marL="0" marR="0" algn="ctr">
                        <a:lnSpc>
                          <a:spcPct val="107000"/>
                        </a:lnSpc>
                        <a:spcBef>
                          <a:spcPts val="0"/>
                        </a:spcBef>
                        <a:spcAft>
                          <a:spcPts val="0"/>
                        </a:spcAft>
                        <a:tabLst>
                          <a:tab pos="5715000" algn="l"/>
                          <a:tab pos="5772150" algn="l"/>
                        </a:tabLst>
                      </a:pPr>
                      <a:r>
                        <a:rPr lang="en-CA" sz="1400" b="1" kern="100" dirty="0">
                          <a:effectLst/>
                          <a:latin typeface="Times New Roman" panose="02020603050405020304" pitchFamily="18" charset="0"/>
                          <a:cs typeface="Times New Roman" panose="02020603050405020304" pitchFamily="18" charset="0"/>
                        </a:rPr>
                        <a:t>Probability</a:t>
                      </a:r>
                      <a:endParaRPr lang="en-US" sz="14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extLst>
                  <a:ext uri="{0D108BD9-81ED-4DB2-BD59-A6C34878D82A}">
                    <a16:rowId xmlns:a16="http://schemas.microsoft.com/office/drawing/2014/main" val="262422392"/>
                  </a:ext>
                </a:extLst>
              </a:tr>
              <a:tr h="176831">
                <a:tc gridSpan="3">
                  <a:txBody>
                    <a:bodyPr/>
                    <a:lstStyle/>
                    <a:p>
                      <a:pPr marL="0" marR="0" algn="l">
                        <a:lnSpc>
                          <a:spcPct val="107000"/>
                        </a:lnSpc>
                        <a:spcBef>
                          <a:spcPts val="0"/>
                        </a:spcBef>
                        <a:spcAft>
                          <a:spcPts val="0"/>
                        </a:spcAft>
                        <a:tabLst>
                          <a:tab pos="5715000" algn="l"/>
                          <a:tab pos="5772150" algn="l"/>
                        </a:tabLst>
                      </a:pPr>
                      <a:r>
                        <a:rPr lang="en-CA" sz="1400" kern="100" dirty="0">
                          <a:solidFill>
                            <a:srgbClr val="FF0000"/>
                          </a:solidFill>
                          <a:effectLst/>
                          <a:latin typeface="Times New Roman" panose="02020603050405020304" pitchFamily="18" charset="0"/>
                          <a:cs typeface="Times New Roman" panose="02020603050405020304" pitchFamily="18" charset="0"/>
                        </a:rPr>
                        <a:t>Scenario 1: </a:t>
                      </a:r>
                      <a:r>
                        <a:rPr lang="en-CA" sz="1400" kern="100" dirty="0">
                          <a:solidFill>
                            <a:schemeClr val="bg1"/>
                          </a:solidFill>
                          <a:effectLst/>
                          <a:latin typeface="Times New Roman" panose="02020603050405020304" pitchFamily="18" charset="0"/>
                          <a:cs typeface="Times New Roman" panose="02020603050405020304" pitchFamily="18" charset="0"/>
                        </a:rPr>
                        <a:t>Remain in the same situation as today and be absorbed by Russia</a:t>
                      </a:r>
                      <a:endParaRPr lang="en-US" sz="1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tc hMerge="1">
                  <a:txBody>
                    <a:bodyPr/>
                    <a:lstStyle/>
                    <a:p>
                      <a:endParaRPr lang="en-US"/>
                    </a:p>
                  </a:txBody>
                  <a:tcPr/>
                </a:tc>
                <a:tc hMerge="1">
                  <a:txBody>
                    <a:bodyPr/>
                    <a:lstStyle/>
                    <a:p>
                      <a:pPr marL="0" marR="0" algn="l">
                        <a:lnSpc>
                          <a:spcPct val="107000"/>
                        </a:lnSpc>
                        <a:spcBef>
                          <a:spcPts val="0"/>
                        </a:spcBef>
                        <a:spcAft>
                          <a:spcPts val="0"/>
                        </a:spcAft>
                        <a:tabLst>
                          <a:tab pos="5715000" algn="l"/>
                          <a:tab pos="5772150" algn="l"/>
                        </a:tabLst>
                      </a:pPr>
                      <a:endParaRPr lang="en-US" sz="1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extLst>
                  <a:ext uri="{0D108BD9-81ED-4DB2-BD59-A6C34878D82A}">
                    <a16:rowId xmlns:a16="http://schemas.microsoft.com/office/drawing/2014/main" val="3017680608"/>
                  </a:ext>
                </a:extLst>
              </a:tr>
              <a:tr h="735651">
                <a:tc>
                  <a:txBody>
                    <a:bodyPr/>
                    <a:lstStyle/>
                    <a:p>
                      <a:pPr marL="0" marR="0" algn="l">
                        <a:lnSpc>
                          <a:spcPct val="107000"/>
                        </a:lnSpc>
                        <a:spcBef>
                          <a:spcPts val="0"/>
                        </a:spcBef>
                        <a:spcAft>
                          <a:spcPts val="0"/>
                        </a:spcAft>
                        <a:tabLst>
                          <a:tab pos="5715000" algn="l"/>
                          <a:tab pos="5772150" algn="l"/>
                        </a:tabLst>
                      </a:pPr>
                      <a:r>
                        <a:rPr lang="en-CA" sz="1400" kern="100" dirty="0">
                          <a:effectLst/>
                          <a:latin typeface="Times New Roman" panose="02020603050405020304" pitchFamily="18" charset="0"/>
                          <a:cs typeface="Times New Roman" panose="02020603050405020304" pitchFamily="18" charset="0"/>
                        </a:rPr>
                        <a:t>Low attitudes of government for reforms; presence of fifth column; prevalence of Russian language; readiness of Russian elite; dependence from Russia</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tc>
                  <a:txBody>
                    <a:bodyPr/>
                    <a:lstStyle/>
                    <a:p>
                      <a:pPr marL="0" marR="0" algn="l">
                        <a:lnSpc>
                          <a:spcPct val="107000"/>
                        </a:lnSpc>
                        <a:spcBef>
                          <a:spcPts val="0"/>
                        </a:spcBef>
                        <a:spcAft>
                          <a:spcPts val="0"/>
                        </a:spcAft>
                        <a:tabLst>
                          <a:tab pos="5715000" algn="l"/>
                          <a:tab pos="5772150" algn="l"/>
                        </a:tabLst>
                      </a:pPr>
                      <a:r>
                        <a:rPr lang="en-CA" sz="1400" kern="100" dirty="0">
                          <a:effectLst/>
                          <a:latin typeface="Times New Roman" panose="02020603050405020304" pitchFamily="18" charset="0"/>
                          <a:cs typeface="Times New Roman" panose="02020603050405020304" pitchFamily="18" charset="0"/>
                        </a:rPr>
                        <a:t>Not supported by both elites and population in recent times; positive example of Ukraine;                                                           ongoing Revolution of Hope</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tc>
                  <a:txBody>
                    <a:bodyPr/>
                    <a:lstStyle/>
                    <a:p>
                      <a:pPr marL="0" marR="0" algn="l">
                        <a:lnSpc>
                          <a:spcPct val="107000"/>
                        </a:lnSpc>
                        <a:spcBef>
                          <a:spcPts val="0"/>
                        </a:spcBef>
                        <a:spcAft>
                          <a:spcPts val="0"/>
                        </a:spcAft>
                        <a:tabLst>
                          <a:tab pos="5715000" algn="l"/>
                          <a:tab pos="5772150" algn="l"/>
                        </a:tabLst>
                      </a:pPr>
                      <a:r>
                        <a:rPr lang="en-CA" sz="1400" kern="100" dirty="0">
                          <a:effectLst/>
                          <a:latin typeface="Times New Roman" panose="02020603050405020304" pitchFamily="18" charset="0"/>
                          <a:cs typeface="Times New Roman" panose="02020603050405020304" pitchFamily="18" charset="0"/>
                        </a:rPr>
                        <a:t>High probability in long-term </a:t>
                      </a:r>
                      <a:r>
                        <a:rPr lang="en-US" sz="1400" kern="100" dirty="0">
                          <a:effectLst/>
                          <a:latin typeface="Times New Roman" panose="02020603050405020304" pitchFamily="18" charset="0"/>
                          <a:cs typeface="Times New Roman" panose="02020603050405020304" pitchFamily="18" charset="0"/>
                        </a:rPr>
                        <a:t>in case of Revolution defeat</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extLst>
                  <a:ext uri="{0D108BD9-81ED-4DB2-BD59-A6C34878D82A}">
                    <a16:rowId xmlns:a16="http://schemas.microsoft.com/office/drawing/2014/main" val="2603975066"/>
                  </a:ext>
                </a:extLst>
              </a:tr>
              <a:tr h="387441">
                <a:tc gridSpan="3">
                  <a:txBody>
                    <a:bodyPr/>
                    <a:lstStyle/>
                    <a:p>
                      <a:pPr marL="0" marR="0" algn="l">
                        <a:lnSpc>
                          <a:spcPct val="115000"/>
                        </a:lnSpc>
                        <a:spcAft>
                          <a:spcPts val="0"/>
                        </a:spcAft>
                        <a:tabLst>
                          <a:tab pos="5715000" algn="l"/>
                          <a:tab pos="5772150" algn="l"/>
                        </a:tabLst>
                      </a:pPr>
                      <a:r>
                        <a:rPr lang="en-US" sz="1400" kern="100" dirty="0">
                          <a:solidFill>
                            <a:srgbClr val="FF0000"/>
                          </a:solidFill>
                          <a:effectLst/>
                          <a:latin typeface="Times New Roman" panose="02020603050405020304" pitchFamily="18" charset="0"/>
                          <a:cs typeface="Times New Roman" panose="02020603050405020304" pitchFamily="18" charset="0"/>
                        </a:rPr>
                        <a:t>Scenario 2: </a:t>
                      </a:r>
                      <a:r>
                        <a:rPr lang="en-US" sz="1400" kern="100" dirty="0">
                          <a:solidFill>
                            <a:schemeClr val="bg1"/>
                          </a:solidFill>
                          <a:effectLst/>
                          <a:latin typeface="Times New Roman" panose="02020603050405020304" pitchFamily="18" charset="0"/>
                          <a:cs typeface="Times New Roman" panose="02020603050405020304" pitchFamily="18" charset="0"/>
                        </a:rPr>
                        <a:t>Go “voluntarily” into “the Russian world” as a colony or one of the subjects of the Russian Federation</a:t>
                      </a:r>
                      <a:endParaRPr lang="en-US" sz="1400" kern="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19" marR="60619" marT="0" marB="0"/>
                </a:tc>
                <a:tc hMerge="1">
                  <a:txBody>
                    <a:bodyPr/>
                    <a:lstStyle/>
                    <a:p>
                      <a:endParaRPr lang="en-US"/>
                    </a:p>
                  </a:txBody>
                  <a:tcPr/>
                </a:tc>
                <a:tc hMerge="1">
                  <a:txBody>
                    <a:bodyPr/>
                    <a:lstStyle/>
                    <a:p>
                      <a:pPr marL="0" marR="0" algn="l">
                        <a:lnSpc>
                          <a:spcPct val="115000"/>
                        </a:lnSpc>
                        <a:spcAft>
                          <a:spcPts val="0"/>
                        </a:spcAft>
                        <a:tabLst>
                          <a:tab pos="5715000" algn="l"/>
                          <a:tab pos="5772150" algn="l"/>
                        </a:tabLst>
                      </a:pPr>
                      <a:endParaRPr lang="en-US" sz="1400" kern="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19" marR="60619" marT="0" marB="0"/>
                </a:tc>
                <a:extLst>
                  <a:ext uri="{0D108BD9-81ED-4DB2-BD59-A6C34878D82A}">
                    <a16:rowId xmlns:a16="http://schemas.microsoft.com/office/drawing/2014/main" val="2420680283"/>
                  </a:ext>
                </a:extLst>
              </a:tr>
              <a:tr h="983972">
                <a:tc>
                  <a:txBody>
                    <a:bodyPr/>
                    <a:lstStyle/>
                    <a:p>
                      <a:pPr marL="0" marR="0" algn="l">
                        <a:lnSpc>
                          <a:spcPct val="115000"/>
                        </a:lnSpc>
                        <a:spcAft>
                          <a:spcPts val="0"/>
                        </a:spcAft>
                        <a:tabLst>
                          <a:tab pos="5715000" algn="l"/>
                          <a:tab pos="5772150" algn="l"/>
                        </a:tabLst>
                      </a:pPr>
                      <a:r>
                        <a:rPr lang="en-US" sz="1400" kern="100" dirty="0">
                          <a:effectLst/>
                          <a:latin typeface="Times New Roman" panose="02020603050405020304" pitchFamily="18" charset="0"/>
                          <a:cs typeface="Times New Roman" panose="02020603050405020304" pitchFamily="18" charset="0"/>
                        </a:rPr>
                        <a:t>“Cheap” natural resources of Russia; Russian military umbrella; simplified procedure for Russian citizenship;                                                       presence of fifth column</a:t>
                      </a:r>
                      <a:endParaRPr lang="en-US"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19" marR="60619" marT="0" marB="0"/>
                </a:tc>
                <a:tc>
                  <a:txBody>
                    <a:bodyPr/>
                    <a:lstStyle/>
                    <a:p>
                      <a:pPr marL="0" marR="0" algn="l">
                        <a:lnSpc>
                          <a:spcPct val="115000"/>
                        </a:lnSpc>
                        <a:spcAft>
                          <a:spcPts val="0"/>
                        </a:spcAft>
                        <a:tabLst>
                          <a:tab pos="5715000" algn="l"/>
                          <a:tab pos="5772150" algn="l"/>
                        </a:tabLst>
                      </a:pPr>
                      <a:r>
                        <a:rPr lang="en-US" sz="1400" kern="100" dirty="0">
                          <a:effectLst/>
                          <a:latin typeface="Times New Roman" panose="02020603050405020304" pitchFamily="18" charset="0"/>
                          <a:cs typeface="Times New Roman" panose="02020603050405020304" pitchFamily="18" charset="0"/>
                        </a:rPr>
                        <a:t>Low support for creation Belarus-Russia state prevails (that would be relevant 20–25 years ago); world community support; sanctions against Russia in regards of Ukraine</a:t>
                      </a:r>
                      <a:endParaRPr lang="en-US"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19" marR="60619" marT="0" marB="0"/>
                </a:tc>
                <a:tc>
                  <a:txBody>
                    <a:bodyPr/>
                    <a:lstStyle/>
                    <a:p>
                      <a:pPr marL="0" marR="0" algn="l">
                        <a:lnSpc>
                          <a:spcPct val="115000"/>
                        </a:lnSpc>
                        <a:spcAft>
                          <a:spcPts val="0"/>
                        </a:spcAft>
                        <a:tabLst>
                          <a:tab pos="5715000" algn="l"/>
                          <a:tab pos="5772150" algn="l"/>
                        </a:tabLst>
                      </a:pPr>
                      <a:r>
                        <a:rPr lang="en-CA" sz="1400" kern="100" dirty="0">
                          <a:effectLst/>
                          <a:latin typeface="Times New Roman" panose="02020603050405020304" pitchFamily="18" charset="0"/>
                          <a:cs typeface="Times New Roman" panose="02020603050405020304" pitchFamily="18" charset="0"/>
                        </a:rPr>
                        <a:t>Low probability in short-term</a:t>
                      </a:r>
                      <a:endParaRPr lang="en-US"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19" marR="60619" marT="0" marB="0"/>
                </a:tc>
                <a:extLst>
                  <a:ext uri="{0D108BD9-81ED-4DB2-BD59-A6C34878D82A}">
                    <a16:rowId xmlns:a16="http://schemas.microsoft.com/office/drawing/2014/main" val="527917717"/>
                  </a:ext>
                </a:extLst>
              </a:tr>
              <a:tr h="176831">
                <a:tc gridSpan="3">
                  <a:txBody>
                    <a:bodyPr/>
                    <a:lstStyle/>
                    <a:p>
                      <a:pPr marL="0" marR="0" algn="l">
                        <a:lnSpc>
                          <a:spcPct val="107000"/>
                        </a:lnSpc>
                        <a:spcBef>
                          <a:spcPts val="0"/>
                        </a:spcBef>
                        <a:spcAft>
                          <a:spcPts val="0"/>
                        </a:spcAft>
                        <a:tabLst>
                          <a:tab pos="5715000" algn="l"/>
                          <a:tab pos="5772150" algn="l"/>
                        </a:tabLst>
                      </a:pPr>
                      <a:r>
                        <a:rPr lang="en-CA" sz="1400" kern="100" dirty="0">
                          <a:solidFill>
                            <a:srgbClr val="FF0000"/>
                          </a:solidFill>
                          <a:effectLst/>
                          <a:latin typeface="Times New Roman" panose="02020603050405020304" pitchFamily="18" charset="0"/>
                          <a:cs typeface="Times New Roman" panose="02020603050405020304" pitchFamily="18" charset="0"/>
                        </a:rPr>
                        <a:t>Scenario 3: </a:t>
                      </a:r>
                      <a:r>
                        <a:rPr lang="en-CA" sz="1400" kern="100" dirty="0">
                          <a:effectLst/>
                          <a:latin typeface="Times New Roman" panose="02020603050405020304" pitchFamily="18" charset="0"/>
                          <a:cs typeface="Times New Roman" panose="02020603050405020304" pitchFamily="18" charset="0"/>
                        </a:rPr>
                        <a:t>Become a member of the EU</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tc hMerge="1">
                  <a:txBody>
                    <a:bodyPr/>
                    <a:lstStyle/>
                    <a:p>
                      <a:endParaRPr lang="en-US"/>
                    </a:p>
                  </a:txBody>
                  <a:tcPr/>
                </a:tc>
                <a:tc hMerge="1">
                  <a:txBody>
                    <a:bodyPr/>
                    <a:lstStyle/>
                    <a:p>
                      <a:pPr marL="0" marR="0" algn="l">
                        <a:lnSpc>
                          <a:spcPct val="107000"/>
                        </a:lnSpc>
                        <a:spcBef>
                          <a:spcPts val="0"/>
                        </a:spcBef>
                        <a:spcAft>
                          <a:spcPts val="0"/>
                        </a:spcAft>
                        <a:tabLst>
                          <a:tab pos="5715000" algn="l"/>
                          <a:tab pos="5772150" algn="l"/>
                        </a:tabLst>
                      </a:pP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extLst>
                  <a:ext uri="{0D108BD9-81ED-4DB2-BD59-A6C34878D82A}">
                    <a16:rowId xmlns:a16="http://schemas.microsoft.com/office/drawing/2014/main" val="1394969594"/>
                  </a:ext>
                </a:extLst>
              </a:tr>
              <a:tr h="1184688">
                <a:tc>
                  <a:txBody>
                    <a:bodyPr/>
                    <a:lstStyle/>
                    <a:p>
                      <a:pPr marL="0" marR="0" algn="l">
                        <a:lnSpc>
                          <a:spcPct val="107000"/>
                        </a:lnSpc>
                        <a:spcBef>
                          <a:spcPts val="0"/>
                        </a:spcBef>
                        <a:spcAft>
                          <a:spcPts val="0"/>
                        </a:spcAft>
                        <a:tabLst>
                          <a:tab pos="5715000" algn="l"/>
                          <a:tab pos="5772150" algn="l"/>
                        </a:tabLst>
                      </a:pPr>
                      <a:r>
                        <a:rPr lang="en-CA" sz="1400" kern="100" dirty="0">
                          <a:effectLst/>
                          <a:latin typeface="Times New Roman" panose="02020603050405020304" pitchFamily="18" charset="0"/>
                          <a:cs typeface="Times New Roman" panose="02020603050405020304" pitchFamily="18" charset="0"/>
                        </a:rPr>
                        <a:t>Historical belonging to Europe;         </a:t>
                      </a:r>
                      <a:endParaRPr lang="en-US" sz="1400" kern="100" dirty="0">
                        <a:effectLst/>
                        <a:latin typeface="Times New Roman" panose="02020603050405020304" pitchFamily="18" charset="0"/>
                        <a:cs typeface="Times New Roman" panose="02020603050405020304" pitchFamily="18" charset="0"/>
                      </a:endParaRPr>
                    </a:p>
                    <a:p>
                      <a:pPr marL="0" marR="0" algn="l">
                        <a:lnSpc>
                          <a:spcPct val="107000"/>
                        </a:lnSpc>
                        <a:spcBef>
                          <a:spcPts val="0"/>
                        </a:spcBef>
                        <a:spcAft>
                          <a:spcPts val="0"/>
                        </a:spcAft>
                        <a:tabLst>
                          <a:tab pos="5715000" algn="l"/>
                          <a:tab pos="5772150" algn="l"/>
                        </a:tabLst>
                      </a:pPr>
                      <a:r>
                        <a:rPr lang="en-CA" sz="1400" kern="100" dirty="0">
                          <a:effectLst/>
                          <a:latin typeface="Times New Roman" panose="02020603050405020304" pitchFamily="18" charset="0"/>
                          <a:cs typeface="Times New Roman" panose="02020603050405020304" pitchFamily="18" charset="0"/>
                        </a:rPr>
                        <a:t>quite high index of human development;  support of historical partners (Poland, Lithuania); positive example of Ukraine;   participation in micro-infrastructure programs of “Eastern European partnership”</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tc>
                  <a:txBody>
                    <a:bodyPr/>
                    <a:lstStyle/>
                    <a:p>
                      <a:pPr marL="0" marR="0" algn="l">
                        <a:lnSpc>
                          <a:spcPct val="107000"/>
                        </a:lnSpc>
                        <a:spcBef>
                          <a:spcPts val="0"/>
                        </a:spcBef>
                        <a:spcAft>
                          <a:spcPts val="0"/>
                        </a:spcAft>
                        <a:tabLst>
                          <a:tab pos="5715000" algn="l"/>
                          <a:tab pos="5772150" algn="l"/>
                        </a:tabLst>
                      </a:pPr>
                      <a:r>
                        <a:rPr lang="en-CA" sz="1400" kern="100" dirty="0">
                          <a:effectLst/>
                          <a:latin typeface="Times New Roman" panose="02020603050405020304" pitchFamily="18" charset="0"/>
                          <a:cs typeface="Times New Roman" panose="02020603050405020304" pitchFamily="18" charset="0"/>
                        </a:rPr>
                        <a:t>Long procedure for membership;                  not sufficient mentality of Belarusian population (e.g., in regards to minorities or death penalty);               real politics of European leaders;     European problems (migration, terrorism, Brexit)</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tc>
                  <a:txBody>
                    <a:bodyPr/>
                    <a:lstStyle/>
                    <a:p>
                      <a:pPr marL="0" marR="0" algn="l">
                        <a:lnSpc>
                          <a:spcPct val="107000"/>
                        </a:lnSpc>
                        <a:spcBef>
                          <a:spcPts val="0"/>
                        </a:spcBef>
                        <a:spcAft>
                          <a:spcPts val="0"/>
                        </a:spcAft>
                        <a:tabLst>
                          <a:tab pos="5715000" algn="l"/>
                          <a:tab pos="5772150" algn="l"/>
                        </a:tabLst>
                      </a:pPr>
                      <a:r>
                        <a:rPr lang="en-CA" sz="1400" kern="100" dirty="0">
                          <a:effectLst/>
                          <a:latin typeface="Times New Roman" panose="02020603050405020304" pitchFamily="18" charset="0"/>
                          <a:cs typeface="Times New Roman" panose="02020603050405020304" pitchFamily="18" charset="0"/>
                        </a:rPr>
                        <a:t>Likely in long-term</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extLst>
                  <a:ext uri="{0D108BD9-81ED-4DB2-BD59-A6C34878D82A}">
                    <a16:rowId xmlns:a16="http://schemas.microsoft.com/office/drawing/2014/main" val="1230846376"/>
                  </a:ext>
                </a:extLst>
              </a:tr>
              <a:tr h="188598">
                <a:tc gridSpan="3">
                  <a:txBody>
                    <a:bodyPr/>
                    <a:lstStyle/>
                    <a:p>
                      <a:pPr marL="0" marR="0" algn="l">
                        <a:lnSpc>
                          <a:spcPct val="115000"/>
                        </a:lnSpc>
                        <a:spcAft>
                          <a:spcPts val="0"/>
                        </a:spcAft>
                        <a:tabLst>
                          <a:tab pos="5715000" algn="l"/>
                          <a:tab pos="5772150" algn="l"/>
                        </a:tabLst>
                      </a:pPr>
                      <a:r>
                        <a:rPr lang="en-US" sz="1400" kern="100" dirty="0">
                          <a:solidFill>
                            <a:srgbClr val="FF0000"/>
                          </a:solidFill>
                          <a:effectLst/>
                          <a:latin typeface="Times New Roman" panose="02020603050405020304" pitchFamily="18" charset="0"/>
                          <a:cs typeface="Times New Roman" panose="02020603050405020304" pitchFamily="18" charset="0"/>
                        </a:rPr>
                        <a:t>Scenario 4: </a:t>
                      </a:r>
                      <a:r>
                        <a:rPr lang="en-US" sz="1400" kern="100" dirty="0">
                          <a:effectLst/>
                          <a:latin typeface="Times New Roman" panose="02020603050405020304" pitchFamily="18" charset="0"/>
                          <a:cs typeface="Times New Roman" panose="02020603050405020304" pitchFamily="18" charset="0"/>
                        </a:rPr>
                        <a:t>Become a real neutral country with gradual accession to a common security system</a:t>
                      </a:r>
                      <a:endParaRPr lang="en-US"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19" marR="60619" marT="0" marB="0"/>
                </a:tc>
                <a:tc hMerge="1">
                  <a:txBody>
                    <a:bodyPr/>
                    <a:lstStyle/>
                    <a:p>
                      <a:endParaRPr lang="en-US"/>
                    </a:p>
                  </a:txBody>
                  <a:tcPr/>
                </a:tc>
                <a:tc hMerge="1">
                  <a:txBody>
                    <a:bodyPr/>
                    <a:lstStyle/>
                    <a:p>
                      <a:pPr marL="0" marR="0" algn="l">
                        <a:lnSpc>
                          <a:spcPct val="115000"/>
                        </a:lnSpc>
                        <a:spcAft>
                          <a:spcPts val="0"/>
                        </a:spcAft>
                        <a:tabLst>
                          <a:tab pos="5715000" algn="l"/>
                          <a:tab pos="5772150" algn="l"/>
                        </a:tabLst>
                      </a:pPr>
                      <a:endParaRPr lang="en-US"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19" marR="60619" marT="0" marB="0"/>
                </a:tc>
                <a:extLst>
                  <a:ext uri="{0D108BD9-81ED-4DB2-BD59-A6C34878D82A}">
                    <a16:rowId xmlns:a16="http://schemas.microsoft.com/office/drawing/2014/main" val="2351359762"/>
                  </a:ext>
                </a:extLst>
              </a:tr>
              <a:tr h="936421">
                <a:tc>
                  <a:txBody>
                    <a:bodyPr/>
                    <a:lstStyle/>
                    <a:p>
                      <a:pPr marL="0" marR="0" algn="l">
                        <a:lnSpc>
                          <a:spcPct val="115000"/>
                        </a:lnSpc>
                        <a:spcAft>
                          <a:spcPts val="0"/>
                        </a:spcAft>
                        <a:tabLst>
                          <a:tab pos="5715000" algn="l"/>
                          <a:tab pos="5772150" algn="l"/>
                        </a:tabLst>
                      </a:pPr>
                      <a:r>
                        <a:rPr lang="en-US" sz="1400" kern="100">
                          <a:effectLst/>
                          <a:latin typeface="Times New Roman" panose="02020603050405020304" pitchFamily="18" charset="0"/>
                          <a:cs typeface="Times New Roman" panose="02020603050405020304" pitchFamily="18" charset="0"/>
                        </a:rPr>
                        <a:t>Membership in the Non-Alignment Movement;                                              about 20-30% of population are in favor; diversification of foreign trade</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19" marR="60619" marT="0" marB="0"/>
                </a:tc>
                <a:tc>
                  <a:txBody>
                    <a:bodyPr/>
                    <a:lstStyle/>
                    <a:p>
                      <a:pPr marL="0" marR="0" algn="l">
                        <a:lnSpc>
                          <a:spcPct val="107000"/>
                        </a:lnSpc>
                        <a:spcBef>
                          <a:spcPts val="0"/>
                        </a:spcBef>
                        <a:spcAft>
                          <a:spcPts val="0"/>
                        </a:spcAft>
                        <a:tabLst>
                          <a:tab pos="5715000" algn="l"/>
                          <a:tab pos="5772150" algn="l"/>
                        </a:tabLst>
                      </a:pPr>
                      <a:r>
                        <a:rPr lang="en-US" sz="1400" kern="100" dirty="0">
                          <a:effectLst/>
                          <a:latin typeface="Times New Roman" panose="02020603050405020304" pitchFamily="18" charset="0"/>
                          <a:cs typeface="Times New Roman" panose="02020603050405020304" pitchFamily="18" charset="0"/>
                        </a:rPr>
                        <a:t>Russian pressure;  general status of neutral country did not define, and unpopular in the world yet;   no </a:t>
                      </a:r>
                      <a:r>
                        <a:rPr lang="en-CA" sz="1400" kern="100" dirty="0">
                          <a:effectLst/>
                          <a:latin typeface="Times New Roman" panose="02020603050405020304" pitchFamily="18" charset="0"/>
                          <a:cs typeface="Times New Roman" panose="02020603050405020304" pitchFamily="18" charset="0"/>
                        </a:rPr>
                        <a:t>new values ​​and respect from the great powers;  membership in military blocks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tc>
                  <a:txBody>
                    <a:bodyPr/>
                    <a:lstStyle/>
                    <a:p>
                      <a:pPr marL="0" marR="0" algn="l">
                        <a:lnSpc>
                          <a:spcPct val="107000"/>
                        </a:lnSpc>
                        <a:spcBef>
                          <a:spcPts val="0"/>
                        </a:spcBef>
                        <a:spcAft>
                          <a:spcPts val="0"/>
                        </a:spcAft>
                        <a:tabLst>
                          <a:tab pos="5715000" algn="l"/>
                          <a:tab pos="5772150" algn="l"/>
                        </a:tabLst>
                      </a:pPr>
                      <a:r>
                        <a:rPr lang="en-US" sz="1400" kern="100" dirty="0">
                          <a:effectLst/>
                          <a:latin typeface="Times New Roman" panose="02020603050405020304" pitchFamily="18" charset="0"/>
                          <a:cs typeface="Times New Roman" panose="02020603050405020304" pitchFamily="18" charset="0"/>
                        </a:rPr>
                        <a:t>Likely</a:t>
                      </a:r>
                      <a:r>
                        <a:rPr lang="en-CA" sz="1400" kern="100" dirty="0">
                          <a:effectLst/>
                          <a:latin typeface="Times New Roman" panose="02020603050405020304" pitchFamily="18" charset="0"/>
                          <a:cs typeface="Times New Roman" panose="02020603050405020304" pitchFamily="18" charset="0"/>
                        </a:rPr>
                        <a:t> even in short term via (if) government support and referendum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619" marR="60619" marT="0" marB="0"/>
                </a:tc>
                <a:extLst>
                  <a:ext uri="{0D108BD9-81ED-4DB2-BD59-A6C34878D82A}">
                    <a16:rowId xmlns:a16="http://schemas.microsoft.com/office/drawing/2014/main" val="3759811740"/>
                  </a:ext>
                </a:extLst>
              </a:tr>
            </a:tbl>
          </a:graphicData>
        </a:graphic>
      </p:graphicFrame>
      <p:sp>
        <p:nvSpPr>
          <p:cNvPr id="4" name="Slide Number Placeholder 3">
            <a:extLst>
              <a:ext uri="{FF2B5EF4-FFF2-40B4-BE49-F238E27FC236}">
                <a16:creationId xmlns:a16="http://schemas.microsoft.com/office/drawing/2014/main" id="{952D693E-C6F5-0F4E-F2F7-DD35DD7670A1}"/>
              </a:ext>
            </a:extLst>
          </p:cNvPr>
          <p:cNvSpPr>
            <a:spLocks noGrp="1"/>
          </p:cNvSpPr>
          <p:nvPr>
            <p:ph type="sldNum" sz="quarter" idx="12"/>
          </p:nvPr>
        </p:nvSpPr>
        <p:spPr/>
        <p:txBody>
          <a:bodyPr/>
          <a:lstStyle/>
          <a:p>
            <a:fld id="{68B73580-C5BD-4863-80B6-FC58A63FED4B}" type="slidenum">
              <a:rPr lang="en-US" smtClean="0"/>
              <a:t>19</a:t>
            </a:fld>
            <a:endParaRPr lang="en-US"/>
          </a:p>
        </p:txBody>
      </p:sp>
    </p:spTree>
    <p:extLst>
      <p:ext uri="{BB962C8B-B14F-4D97-AF65-F5344CB8AC3E}">
        <p14:creationId xmlns:p14="http://schemas.microsoft.com/office/powerpoint/2010/main" val="1755912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A7C97-FE52-D1B8-021C-070F4BDE1994}"/>
              </a:ext>
            </a:extLst>
          </p:cNvPr>
          <p:cNvSpPr>
            <a:spLocks noGrp="1"/>
          </p:cNvSpPr>
          <p:nvPr>
            <p:ph type="title"/>
          </p:nvPr>
        </p:nvSpPr>
        <p:spPr>
          <a:xfrm>
            <a:off x="924464" y="136525"/>
            <a:ext cx="10515600" cy="601033"/>
          </a:xfrm>
        </p:spPr>
        <p:txBody>
          <a:bodyPr>
            <a:normAutofit/>
          </a:bodyPr>
          <a:lstStyle/>
          <a:p>
            <a:pPr algn="ctr"/>
            <a:r>
              <a:rPr lang="ru-RU" sz="2800" b="1" i="1" dirty="0">
                <a:solidFill>
                  <a:srgbClr val="FF0000"/>
                </a:solidFill>
                <a:effectLst/>
                <a:latin typeface="Times New Roman" panose="02020603050405020304" pitchFamily="18" charset="0"/>
                <a:cs typeface="Times New Roman" panose="02020603050405020304" pitchFamily="18" charset="0"/>
              </a:rPr>
              <a:t>«</a:t>
            </a:r>
            <a:r>
              <a:rPr lang="ru-RU" sz="2800" b="1" i="0" dirty="0">
                <a:solidFill>
                  <a:srgbClr val="FF0000"/>
                </a:solidFill>
                <a:effectLst/>
                <a:latin typeface="Times New Roman" panose="02020603050405020304" pitchFamily="18" charset="0"/>
                <a:cs typeface="Times New Roman" panose="02020603050405020304" pitchFamily="18" charset="0"/>
              </a:rPr>
              <a:t>СТРАТЭГІЯ РАЗВІЦЬЦЯ БЕЛАРУСКАЙ НАЦЫІ» </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02CCA9B-A28D-4AEA-A333-CEF23B7B9C4E}"/>
              </a:ext>
            </a:extLst>
          </p:cNvPr>
          <p:cNvSpPr>
            <a:spLocks noGrp="1"/>
          </p:cNvSpPr>
          <p:nvPr>
            <p:ph idx="1"/>
          </p:nvPr>
        </p:nvSpPr>
        <p:spPr>
          <a:xfrm>
            <a:off x="379561" y="661059"/>
            <a:ext cx="11481759" cy="4351338"/>
          </a:xfrm>
        </p:spPr>
        <p:txBody>
          <a:bodyPr>
            <a:normAutofit fontScale="25000" lnSpcReduction="20000"/>
          </a:bodyPr>
          <a:lstStyle/>
          <a:p>
            <a:pPr marL="0" indent="0" algn="just">
              <a:buNone/>
            </a:pPr>
            <a:r>
              <a:rPr lang="ru-RU" sz="7200" b="1" i="1" dirty="0">
                <a:solidFill>
                  <a:srgbClr val="FF0000"/>
                </a:solidFill>
                <a:effectLst/>
                <a:latin typeface="Times New Roman" panose="02020603050405020304" pitchFamily="18" charset="0"/>
                <a:cs typeface="Times New Roman" panose="02020603050405020304" pitchFamily="18" charset="0"/>
              </a:rPr>
              <a:t>Мэта </a:t>
            </a:r>
            <a:r>
              <a:rPr lang="en-US" sz="7200" b="1" i="1" dirty="0">
                <a:solidFill>
                  <a:srgbClr val="FF0000"/>
                </a:solidFill>
                <a:effectLst/>
                <a:latin typeface="Times New Roman" panose="02020603050405020304" pitchFamily="18" charset="0"/>
                <a:cs typeface="Times New Roman" panose="02020603050405020304" pitchFamily="18" charset="0"/>
              </a:rPr>
              <a:t>C</a:t>
            </a:r>
            <a:r>
              <a:rPr lang="ru-RU" sz="7200" b="1" i="1" dirty="0">
                <a:solidFill>
                  <a:srgbClr val="FF0000"/>
                </a:solidFill>
                <a:effectLst/>
                <a:latin typeface="Times New Roman" panose="02020603050405020304" pitchFamily="18" charset="0"/>
                <a:cs typeface="Times New Roman" panose="02020603050405020304" pitchFamily="18" charset="0"/>
              </a:rPr>
              <a:t>тратэгіі</a:t>
            </a:r>
            <a:r>
              <a:rPr lang="en-US" sz="7200" dirty="0">
                <a:solidFill>
                  <a:srgbClr val="FF0000"/>
                </a:solidFill>
                <a:latin typeface="Times New Roman" panose="02020603050405020304" pitchFamily="18" charset="0"/>
                <a:cs typeface="Times New Roman" panose="02020603050405020304" pitchFamily="18" charset="0"/>
              </a:rPr>
              <a:t> - </a:t>
            </a:r>
            <a:r>
              <a:rPr lang="ru-RU" sz="7200" b="1" i="0" dirty="0">
                <a:solidFill>
                  <a:srgbClr val="293033"/>
                </a:solidFill>
                <a:effectLst/>
                <a:latin typeface="Times New Roman" panose="02020603050405020304" pitchFamily="18" charset="0"/>
                <a:cs typeface="Times New Roman" panose="02020603050405020304" pitchFamily="18" charset="0"/>
              </a:rPr>
              <a:t>пабудова нейтральнай, нацыянальнай дзяржавы, у якой абсалютна роўныя правы будуць мець прадстаўнікі нацыянальных меншасьцяў і прадстаўнікі нацыяўтваральнага этнаса – беларусы.</a:t>
            </a:r>
            <a:endParaRPr lang="ru-RU" sz="7200" b="0" i="0" dirty="0">
              <a:solidFill>
                <a:srgbClr val="293033"/>
              </a:solidFill>
              <a:effectLst/>
              <a:latin typeface="Times New Roman" panose="02020603050405020304" pitchFamily="18" charset="0"/>
              <a:cs typeface="Times New Roman" panose="02020603050405020304" pitchFamily="18" charset="0"/>
            </a:endParaRPr>
          </a:p>
          <a:p>
            <a:pPr marL="0" indent="0" algn="just">
              <a:buNone/>
            </a:pPr>
            <a:r>
              <a:rPr lang="ru-RU" sz="7200" b="1" i="1" dirty="0">
                <a:solidFill>
                  <a:srgbClr val="FF0000"/>
                </a:solidFill>
                <a:effectLst/>
                <a:latin typeface="Times New Roman" panose="02020603050405020304" pitchFamily="18" charset="0"/>
                <a:cs typeface="Times New Roman" panose="02020603050405020304" pitchFamily="18" charset="0"/>
              </a:rPr>
              <a:t>Задачы, які вынікаюць з характарыстыкі сучаснага стану беларускай нацыі і пастаўленай мэты</a:t>
            </a:r>
            <a:endParaRPr lang="ru-RU" sz="7200" b="0" i="0" dirty="0">
              <a:solidFill>
                <a:srgbClr val="FF0000"/>
              </a:solidFill>
              <a:effectLst/>
              <a:latin typeface="Times New Roman" panose="02020603050405020304" pitchFamily="18" charset="0"/>
              <a:cs typeface="Times New Roman" panose="02020603050405020304" pitchFamily="18" charset="0"/>
            </a:endParaRPr>
          </a:p>
          <a:p>
            <a:pPr marL="0" indent="0" algn="just">
              <a:buNone/>
            </a:pPr>
            <a:r>
              <a:rPr lang="ru-RU" sz="6400" b="0" i="0" dirty="0">
                <a:solidFill>
                  <a:srgbClr val="293033"/>
                </a:solidFill>
                <a:effectLst/>
                <a:latin typeface="Times New Roman" panose="02020603050405020304" pitchFamily="18" charset="0"/>
                <a:cs typeface="Times New Roman" panose="02020603050405020304" pitchFamily="18" charset="0"/>
              </a:rPr>
              <a:t>Распаўсюджваць ідэю аб атрыманьні краінай нейтральнага стану праз правядзеньне рэферэндума і замацаваньні гэтага палажэньня ў Канстытуцыі Р</a:t>
            </a:r>
            <a:r>
              <a:rPr lang="be-BY" sz="6400" dirty="0">
                <a:solidFill>
                  <a:srgbClr val="293033"/>
                </a:solidFill>
                <a:latin typeface="Times New Roman" panose="02020603050405020304" pitchFamily="18" charset="0"/>
                <a:cs typeface="Times New Roman" panose="02020603050405020304" pitchFamily="18" charset="0"/>
              </a:rPr>
              <a:t>Б.</a:t>
            </a:r>
            <a:endParaRPr lang="ru-RU" sz="6400" b="0" i="0" dirty="0">
              <a:solidFill>
                <a:srgbClr val="293033"/>
              </a:solidFill>
              <a:effectLst/>
              <a:latin typeface="Times New Roman" panose="02020603050405020304" pitchFamily="18" charset="0"/>
              <a:cs typeface="Times New Roman" panose="02020603050405020304" pitchFamily="18" charset="0"/>
            </a:endParaRPr>
          </a:p>
          <a:p>
            <a:pPr marL="0" indent="0" algn="just">
              <a:buNone/>
            </a:pPr>
            <a:r>
              <a:rPr lang="ru-RU" sz="6400" b="0" i="0" dirty="0">
                <a:solidFill>
                  <a:srgbClr val="293033"/>
                </a:solidFill>
                <a:effectLst/>
                <a:latin typeface="Times New Roman" panose="02020603050405020304" pitchFamily="18" charset="0"/>
                <a:cs typeface="Times New Roman" panose="02020603050405020304" pitchFamily="18" charset="0"/>
              </a:rPr>
              <a:t>Падтрымліваць ідэю аб этнічнай гістарычнай унікальнасьці беларускага народа, развіцьцё якога істотна адрозніваецца ад развіцьця народаў Расіі. </a:t>
            </a:r>
          </a:p>
          <a:p>
            <a:pPr marL="0" indent="0" algn="just">
              <a:buNone/>
            </a:pPr>
            <a:r>
              <a:rPr lang="ru-RU" sz="6400" b="0" i="0" dirty="0">
                <a:solidFill>
                  <a:srgbClr val="293033"/>
                </a:solidFill>
                <a:effectLst/>
                <a:latin typeface="Times New Roman" panose="02020603050405020304" pitchFamily="18" charset="0"/>
                <a:cs typeface="Times New Roman" panose="02020603050405020304" pitchFamily="18" charset="0"/>
              </a:rPr>
              <a:t>Лічыць ідэю аб трыадзінстве усходнеславянскіх народаў (Беларусі, Расіі, Украіны) не адпавядаючай гістарычнай праўдзе і шкоднай.</a:t>
            </a:r>
          </a:p>
          <a:p>
            <a:pPr marL="0" indent="0" algn="just">
              <a:buNone/>
            </a:pPr>
            <a:r>
              <a:rPr lang="ru-RU" sz="6400" b="0" i="0" dirty="0">
                <a:solidFill>
                  <a:srgbClr val="293033"/>
                </a:solidFill>
                <a:effectLst/>
                <a:latin typeface="Times New Roman" panose="02020603050405020304" pitchFamily="18" charset="0"/>
                <a:cs typeface="Times New Roman" panose="02020603050405020304" pitchFamily="18" charset="0"/>
              </a:rPr>
              <a:t>Падтрымліваць ідэю пераемнасьці ў гістарычным развіцьці беларускай дзяржаўнасьці. Дабівацца сусветнага прызнаньня выключнай ці роўнай ролі беларускага народа ў развіцьці Вялікага Княства Літоўскага.</a:t>
            </a:r>
          </a:p>
          <a:p>
            <a:pPr marL="0" indent="0" algn="just">
              <a:buNone/>
            </a:pPr>
            <a:r>
              <a:rPr lang="ru-RU" sz="6400" b="0" i="0" dirty="0">
                <a:solidFill>
                  <a:srgbClr val="293033"/>
                </a:solidFill>
                <a:effectLst/>
                <a:latin typeface="Times New Roman" panose="02020603050405020304" pitchFamily="18" charset="0"/>
                <a:cs typeface="Times New Roman" panose="02020603050405020304" pitchFamily="18" charset="0"/>
              </a:rPr>
              <a:t>Першыя княствы на тэрыторыі Беларусі, Вялікае Княства Літоўскае, станаўленьне (БНР, БССР) і здабыцьцё незалежнасьці Рэспублікі Беларусь – усе гэтыя перыяды з’яўляюцца састаўнымі часткамі нашай нацыянальнай гісторыі. </a:t>
            </a:r>
          </a:p>
          <a:p>
            <a:pPr marL="0" indent="0" algn="just">
              <a:buNone/>
            </a:pPr>
            <a:r>
              <a:rPr lang="ru-RU" sz="6400" b="0" i="0" dirty="0">
                <a:solidFill>
                  <a:srgbClr val="293033"/>
                </a:solidFill>
                <a:effectLst/>
                <a:latin typeface="Times New Roman" panose="02020603050405020304" pitchFamily="18" charset="0"/>
                <a:cs typeface="Times New Roman" panose="02020603050405020304" pitchFamily="18" charset="0"/>
              </a:rPr>
              <a:t>Для папярэджаньня пагрозы страты незалежнасьці і суверэнітэту Рэспублікі Беларусь праз ваенныя, эканамічныя ці культурныя механізмы супрацьстаяць ідэалогіі “русского мира” і н’юеўразізма, якія ўяўляюць сабой абноўленыя формы імперскага расійскага шавінізму.</a:t>
            </a:r>
          </a:p>
          <a:p>
            <a:pPr marL="0" indent="0" algn="just">
              <a:buNone/>
            </a:pPr>
            <a:r>
              <a:rPr lang="ru-RU" sz="6400" b="0" i="0" dirty="0">
                <a:solidFill>
                  <a:srgbClr val="293033"/>
                </a:solidFill>
                <a:effectLst/>
                <a:latin typeface="Times New Roman" panose="02020603050405020304" pitchFamily="18" charset="0"/>
                <a:cs typeface="Times New Roman" panose="02020603050405020304" pitchFamily="18" charset="0"/>
              </a:rPr>
              <a:t>Не падтрымліваць будаўніцтва цывільнай і рускамоўнай дзяржавы...</a:t>
            </a:r>
          </a:p>
          <a:p>
            <a:pPr marL="0" indent="0" algn="just">
              <a:buNone/>
            </a:pPr>
            <a:r>
              <a:rPr lang="ru-RU" sz="6400" b="0" i="0" dirty="0">
                <a:solidFill>
                  <a:srgbClr val="293033"/>
                </a:solidFill>
                <a:effectLst/>
                <a:latin typeface="Times New Roman" panose="02020603050405020304" pitchFamily="18" charset="0"/>
                <a:cs typeface="Times New Roman" panose="02020603050405020304" pitchFamily="18" charset="0"/>
              </a:rPr>
              <a:t>Дабівацца раўнапраўнага, непрымусовага ўжываньня беларускай мовы ў дзяржаве, стварэньня нарматыўнай базы на мове тытульнай нацыі.</a:t>
            </a:r>
          </a:p>
          <a:p>
            <a:pPr marL="0" indent="0" algn="just">
              <a:buNone/>
            </a:pPr>
            <a:r>
              <a:rPr lang="ru-RU" sz="6400" b="0" i="0" dirty="0">
                <a:solidFill>
                  <a:srgbClr val="293033"/>
                </a:solidFill>
                <a:effectLst/>
                <a:latin typeface="Times New Roman" panose="02020603050405020304" pitchFamily="18" charset="0"/>
                <a:cs typeface="Times New Roman" panose="02020603050405020304" pitchFamily="18" charset="0"/>
              </a:rPr>
              <a:t>Патрабаваць выкананьне “Закона аб мовах” і стымуляваць выкарыстаньне Мовы ва ўсіх сферах грамадскага і культурнага жыцьця, ужываючы ўсе магчымыя падыходы і сродкі, прадстаўленыя ў “Стратэгіі развіцьця беларускай мовы ў ХХІ стагоддзі” (2012)...</a:t>
            </a:r>
          </a:p>
          <a:p>
            <a:pPr marL="0" indent="0" algn="just">
              <a:buNone/>
            </a:pPr>
            <a:r>
              <a:rPr lang="ru-RU" sz="6400" b="0" i="0" dirty="0">
                <a:solidFill>
                  <a:srgbClr val="293033"/>
                </a:solidFill>
                <a:effectLst/>
                <a:latin typeface="Times New Roman" panose="02020603050405020304" pitchFamily="18" charset="0"/>
                <a:cs typeface="Times New Roman" panose="02020603050405020304" pitchFamily="18" charset="0"/>
              </a:rPr>
              <a:t>Стварыць агульны нацыянальны інфармацыйны канал і шэраг інфармацыйных пляцовак (газеты, часопісы, радыё, тэлебачанне...</a:t>
            </a:r>
          </a:p>
          <a:p>
            <a:pPr marL="0" indent="0" algn="just">
              <a:buNone/>
            </a:pPr>
            <a:r>
              <a:rPr lang="ru-RU" sz="6400" b="0" i="0" dirty="0">
                <a:solidFill>
                  <a:srgbClr val="293033"/>
                </a:solidFill>
                <a:effectLst/>
                <a:latin typeface="Times New Roman" panose="02020603050405020304" pitchFamily="18" charset="0"/>
                <a:cs typeface="Times New Roman" panose="02020603050405020304" pitchFamily="18" charset="0"/>
              </a:rPr>
              <a:t>Даводзіць грамадству інфармацыю пра ўсе станоўчыя праяўленьні беларускасці і рэагаваць на ўсе без выключэньня праявы этнацыду беларусаў. Шанаваць і развіваць гонар за дасягненьні, якія мае беларускі народ сёньня.</a:t>
            </a:r>
          </a:p>
          <a:p>
            <a:pPr marL="0" indent="0" algn="just">
              <a:buNone/>
            </a:pPr>
            <a:r>
              <a:rPr lang="ru-RU" sz="6400" b="0" i="0" dirty="0">
                <a:solidFill>
                  <a:srgbClr val="293033"/>
                </a:solidFill>
                <a:effectLst/>
                <a:latin typeface="Times New Roman" panose="02020603050405020304" pitchFamily="18" charset="0"/>
                <a:cs typeface="Times New Roman" panose="02020603050405020304" pitchFamily="18" charset="0"/>
              </a:rPr>
              <a:t>Папулярызаваць нацыянальных дзеячаў, зрабіўшых найбольшы ўклад у развіцьцё нацыі...</a:t>
            </a:r>
          </a:p>
          <a:p>
            <a:pPr marL="0" indent="0" algn="just">
              <a:buNone/>
            </a:pPr>
            <a:r>
              <a:rPr lang="ru-RU" sz="6400" b="0" i="0" dirty="0">
                <a:solidFill>
                  <a:srgbClr val="293033"/>
                </a:solidFill>
                <a:effectLst/>
                <a:latin typeface="Times New Roman" panose="02020603050405020304" pitchFamily="18" charset="0"/>
                <a:cs typeface="Times New Roman" panose="02020603050405020304" pitchFamily="18" charset="0"/>
              </a:rPr>
              <a:t>Папулярызаваць і адзначаць нацыянальныя сьвяты, якія пакуль што не значацца ў афіцыйным календары... </a:t>
            </a:r>
            <a:endParaRPr lang="en-US" sz="6400" dirty="0"/>
          </a:p>
        </p:txBody>
      </p:sp>
      <p:sp>
        <p:nvSpPr>
          <p:cNvPr id="4" name="Slide Number Placeholder 3">
            <a:extLst>
              <a:ext uri="{FF2B5EF4-FFF2-40B4-BE49-F238E27FC236}">
                <a16:creationId xmlns:a16="http://schemas.microsoft.com/office/drawing/2014/main" id="{AE96FD21-8B3E-EC75-E48A-D16CC1A799D9}"/>
              </a:ext>
            </a:extLst>
          </p:cNvPr>
          <p:cNvSpPr>
            <a:spLocks noGrp="1"/>
          </p:cNvSpPr>
          <p:nvPr>
            <p:ph type="sldNum" sz="quarter" idx="12"/>
          </p:nvPr>
        </p:nvSpPr>
        <p:spPr/>
        <p:txBody>
          <a:bodyPr/>
          <a:lstStyle/>
          <a:p>
            <a:fld id="{68B73580-C5BD-4863-80B6-FC58A63FED4B}" type="slidenum">
              <a:rPr lang="en-US" smtClean="0"/>
              <a:t>20</a:t>
            </a:fld>
            <a:endParaRPr lang="en-US"/>
          </a:p>
        </p:txBody>
      </p:sp>
    </p:spTree>
    <p:extLst>
      <p:ext uri="{BB962C8B-B14F-4D97-AF65-F5344CB8AC3E}">
        <p14:creationId xmlns:p14="http://schemas.microsoft.com/office/powerpoint/2010/main" val="4291276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2D1C1-D807-D911-C544-1E7071158747}"/>
              </a:ext>
            </a:extLst>
          </p:cNvPr>
          <p:cNvSpPr>
            <a:spLocks noGrp="1"/>
          </p:cNvSpPr>
          <p:nvPr>
            <p:ph type="title"/>
          </p:nvPr>
        </p:nvSpPr>
        <p:spPr>
          <a:xfrm>
            <a:off x="838200" y="131762"/>
            <a:ext cx="10515600" cy="549275"/>
          </a:xfrm>
        </p:spPr>
        <p:txBody>
          <a:bodyPr>
            <a:normAutofit/>
          </a:bodyPr>
          <a:lstStyle/>
          <a:p>
            <a:pPr algn="ctr"/>
            <a:r>
              <a:rPr lang="ru-RU" sz="2800" b="1" i="1" dirty="0">
                <a:solidFill>
                  <a:srgbClr val="FF0000"/>
                </a:solidFill>
                <a:effectLst/>
                <a:latin typeface="Times New Roman" panose="02020603050405020304" pitchFamily="18" charset="0"/>
                <a:cs typeface="Times New Roman" panose="02020603050405020304" pitchFamily="18" charset="0"/>
              </a:rPr>
              <a:t>«</a:t>
            </a:r>
            <a:r>
              <a:rPr lang="ru-RU" sz="2800" b="1" i="0" dirty="0">
                <a:solidFill>
                  <a:srgbClr val="FF0000"/>
                </a:solidFill>
                <a:effectLst/>
                <a:latin typeface="Times New Roman" panose="02020603050405020304" pitchFamily="18" charset="0"/>
                <a:cs typeface="Times New Roman" panose="02020603050405020304" pitchFamily="18" charset="0"/>
              </a:rPr>
              <a:t>СТРАТЭГІЯ РАЗВІЦЬЦЯ БЕЛАРУСКАЙ НАЦЫІ» </a:t>
            </a:r>
            <a:endParaRPr lang="en-US" sz="2800" dirty="0"/>
          </a:p>
        </p:txBody>
      </p:sp>
      <p:sp>
        <p:nvSpPr>
          <p:cNvPr id="3" name="Content Placeholder 2">
            <a:extLst>
              <a:ext uri="{FF2B5EF4-FFF2-40B4-BE49-F238E27FC236}">
                <a16:creationId xmlns:a16="http://schemas.microsoft.com/office/drawing/2014/main" id="{6A10F4BF-27D2-06BA-1D97-6455F9425AEE}"/>
              </a:ext>
            </a:extLst>
          </p:cNvPr>
          <p:cNvSpPr>
            <a:spLocks noGrp="1"/>
          </p:cNvSpPr>
          <p:nvPr>
            <p:ph idx="1"/>
          </p:nvPr>
        </p:nvSpPr>
        <p:spPr>
          <a:xfrm>
            <a:off x="422694" y="1126885"/>
            <a:ext cx="10991491" cy="4351338"/>
          </a:xfrm>
        </p:spPr>
        <p:txBody>
          <a:bodyPr>
            <a:noAutofit/>
          </a:bodyPr>
          <a:lstStyle/>
          <a:p>
            <a:pPr algn="just"/>
            <a:r>
              <a:rPr lang="ru-RU" sz="1600" b="1" i="1" dirty="0">
                <a:solidFill>
                  <a:srgbClr val="293033"/>
                </a:solidFill>
                <a:effectLst/>
                <a:latin typeface="Times New Roman" panose="02020603050405020304" pitchFamily="18" charset="0"/>
                <a:cs typeface="Times New Roman" panose="02020603050405020304" pitchFamily="18" charset="0"/>
              </a:rPr>
              <a:t>Праект “Стратэгіі развіцьця беларускай нацыі” упершыню апублікаваны на старонках часопіса “КУЛЬТУРА, НАЦЫЯ” 6 лютага 2016 года. </a:t>
            </a:r>
            <a:r>
              <a:rPr lang="ru-RU" sz="1600" b="1" i="1" dirty="0">
                <a:solidFill>
                  <a:srgbClr val="FF0000"/>
                </a:solidFill>
                <a:effectLst/>
                <a:latin typeface="Times New Roman" panose="02020603050405020304" pitchFamily="18" charset="0"/>
                <a:cs typeface="Times New Roman" panose="02020603050405020304" pitchFamily="18" charset="0"/>
              </a:rPr>
              <a:t>У першапачатковай распрацоўцы праекта прымалі ўдзел: Алена Анісім, Аляксандр Кашо, Пётра Мурзёнак, Алег Трусаў, Ірына Шумская. </a:t>
            </a:r>
            <a:r>
              <a:rPr lang="ru-RU" sz="1600" b="1" i="1" dirty="0">
                <a:solidFill>
                  <a:srgbClr val="293033"/>
                </a:solidFill>
                <a:effectLst/>
                <a:latin typeface="Times New Roman" panose="02020603050405020304" pitchFamily="18" charset="0"/>
                <a:cs typeface="Times New Roman" panose="02020603050405020304" pitchFamily="18" charset="0"/>
              </a:rPr>
              <a:t>Рэдакцыя часопіса выказвае шчырую ўдзячнасць сп. А. Астроўскаму, сп. М. Бамбіза, сп. С. Бяспанскаму, сп. З. Гімпелевіч, сп. М. Кеньку, сп. В. Панасоўскай, сп. Ю. Рапецкаму, сп. В. Станішэўскаму, сп. В. Шышко, сп. В. Якавенку, сябрам Асіповіцкай арганізацыі ТБМ за крытычныя заўвагі, дапаўненьні і праўкі па стылю і мове дакумента. Праект “Стратэгіі развіцьця беларускай нацыі” быў апублікаваны на старонках нашага часопіса “Культура, Нацыя” (6 лютага 2016 года), газеты “Наша Ніва” (7.02.2016, з 55 каментарамі), газеты “Новы час”, на вэб-сайтах Згуртаваньня беларусаў свету “Бацькаўшчына”, Таварыства беларускай мовы, “Мы – нацыя”, “Наша зямля”, “Пагоня” (Чэхія), </a:t>
            </a:r>
            <a:r>
              <a:rPr lang="en-US" sz="1600" b="1" i="1" dirty="0">
                <a:solidFill>
                  <a:srgbClr val="293033"/>
                </a:solidFill>
                <a:effectLst/>
                <a:latin typeface="Times New Roman" panose="02020603050405020304" pitchFamily="18" charset="0"/>
                <a:cs typeface="Times New Roman" panose="02020603050405020304" pitchFamily="18" charset="0"/>
              </a:rPr>
              <a:t>Belarus</a:t>
            </a:r>
            <a:r>
              <a:rPr lang="en-US" sz="1600" b="1" i="0" dirty="0">
                <a:solidFill>
                  <a:srgbClr val="293033"/>
                </a:solidFill>
                <a:effectLst/>
                <a:latin typeface="Times New Roman" panose="02020603050405020304" pitchFamily="18" charset="0"/>
                <a:cs typeface="Times New Roman" panose="02020603050405020304" pitchFamily="18" charset="0"/>
              </a:rPr>
              <a:t> </a:t>
            </a:r>
            <a:r>
              <a:rPr lang="en-US" sz="1600" b="1" i="1" dirty="0">
                <a:solidFill>
                  <a:srgbClr val="293033"/>
                </a:solidFill>
                <a:effectLst/>
                <a:latin typeface="Times New Roman" panose="02020603050405020304" pitchFamily="18" charset="0"/>
                <a:cs typeface="Times New Roman" panose="02020603050405020304" pitchFamily="18" charset="0"/>
              </a:rPr>
              <a:t>News. </a:t>
            </a:r>
            <a:r>
              <a:rPr lang="ru-RU" sz="1600" b="1" i="1" dirty="0">
                <a:solidFill>
                  <a:srgbClr val="293033"/>
                </a:solidFill>
                <a:effectLst/>
                <a:latin typeface="Times New Roman" panose="02020603050405020304" pitchFamily="18" charset="0"/>
                <a:cs typeface="Times New Roman" panose="02020603050405020304" pitchFamily="18" charset="0"/>
              </a:rPr>
              <a:t>Праект абмяркоўваўся беларускай рэдакцыяй Польскага радыё (27.02.2016) і на “Белсаце” (12.03.2016).</a:t>
            </a:r>
            <a:endParaRPr lang="ru-RU" sz="1600" b="1" i="0" dirty="0">
              <a:solidFill>
                <a:srgbClr val="293033"/>
              </a:solidFill>
              <a:effectLst/>
              <a:latin typeface="Times New Roman" panose="02020603050405020304" pitchFamily="18" charset="0"/>
              <a:cs typeface="Times New Roman" panose="02020603050405020304" pitchFamily="18" charset="0"/>
            </a:endParaRPr>
          </a:p>
          <a:p>
            <a:pPr algn="just"/>
            <a:r>
              <a:rPr lang="ru-RU" sz="1600" b="1" i="1" dirty="0">
                <a:solidFill>
                  <a:srgbClr val="293033"/>
                </a:solidFill>
                <a:effectLst/>
                <a:latin typeface="Times New Roman" panose="02020603050405020304" pitchFamily="18" charset="0"/>
                <a:cs typeface="Times New Roman" panose="02020603050405020304" pitchFamily="18" charset="0"/>
              </a:rPr>
              <a:t>Тэкст “Стратэгіі развіцьця беларускай нацыі” быў распаўсюджаны сярод удзельнікаў 7-га з’езда беларусаў сьвету, арганізаванага Згуртаваньнем беларусаў сьвету “Бацькаўшчына” (15-16 ліпеня 2017 года). Сп. А. Трусаў, адзін з аўтараў “Стратэгіі”, прадставіў яе асноўны зьмест на адным з паседжаньняў з’езда. У канчатковай рэзалюцыі 7-га з’езда падкрэслена неабходнасць прыняцьця стратэгіі нацыянальнага развіцьця і ўмацаваньня нацыянальнай незалежнасьці. Тэкст “Стратэгіі” быў распаўсюджаны сярод удзельнікаў ХІІІ-га з’езда Таварыства Беларускай Мовы (ТБМ) і накіраваны ў раённыя арганізацыі ТБМ (29 кастрычніка 2017 года, Мінск).</a:t>
            </a:r>
            <a:endParaRPr lang="ru-RU" sz="1600" b="1" i="0" dirty="0">
              <a:solidFill>
                <a:srgbClr val="293033"/>
              </a:solidFill>
              <a:effectLst/>
              <a:latin typeface="Times New Roman" panose="02020603050405020304" pitchFamily="18" charset="0"/>
              <a:cs typeface="Times New Roman" panose="02020603050405020304" pitchFamily="18" charset="0"/>
            </a:endParaRPr>
          </a:p>
          <a:p>
            <a:pPr algn="just"/>
            <a:r>
              <a:rPr lang="ru-RU" sz="1600" b="1" i="1" dirty="0">
                <a:solidFill>
                  <a:srgbClr val="293033"/>
                </a:solidFill>
                <a:effectLst/>
                <a:latin typeface="Times New Roman" panose="02020603050405020304" pitchFamily="18" charset="0"/>
                <a:cs typeface="Times New Roman" panose="02020603050405020304" pitchFamily="18" charset="0"/>
              </a:rPr>
              <a:t>Прадстаўлены дакумент “Стратэгіі” адкрыты для далейшай дыскусіі. Рэдакцыя часопіса просіць арганізацыі, якія ў асноўным згодны з палажэньнямі Стратэгіі, далучацца да выкананьня яе задач.“Стратэгія развіцьця беларускай нацыі” публікуецца ў кожным нумары часопіса ў скарочаным варыянце. З абгрунтаваньнем “Стратэгіі” чытачы могуць азнаёміцца ў часопісе </a:t>
            </a:r>
            <a:r>
              <a:rPr lang="ru-RU" sz="1600" b="1" i="1" dirty="0">
                <a:solidFill>
                  <a:srgbClr val="FF0000"/>
                </a:solidFill>
                <a:effectLst/>
                <a:latin typeface="Times New Roman" panose="02020603050405020304" pitchFamily="18" charset="0"/>
                <a:cs typeface="Times New Roman" panose="02020603050405020304" pitchFamily="18" charset="0"/>
              </a:rPr>
              <a:t>“Культура, Нацыя”, №13, сакавік 2016, с. 27-34.</a:t>
            </a:r>
            <a:r>
              <a:rPr lang="ru-RU" sz="1600" b="1" i="1" dirty="0">
                <a:solidFill>
                  <a:srgbClr val="293033"/>
                </a:solidFill>
                <a:effectLst/>
                <a:latin typeface="Times New Roman" panose="02020603050405020304" pitchFamily="18" charset="0"/>
                <a:cs typeface="Times New Roman" panose="02020603050405020304" pitchFamily="18" charset="0"/>
              </a:rPr>
              <a:t> </a:t>
            </a:r>
            <a:endParaRPr lang="en-US" sz="1600" b="1" i="0" dirty="0">
              <a:solidFill>
                <a:srgbClr val="293033"/>
              </a:solidFill>
              <a:effectLst/>
              <a:latin typeface="Times New Roman" panose="02020603050405020304" pitchFamily="18" charset="0"/>
              <a:cs typeface="Times New Roman" panose="02020603050405020304" pitchFamily="18" charset="0"/>
            </a:endParaRPr>
          </a:p>
          <a:p>
            <a:endParaRPr lang="en-US" sz="1600"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29B1D3D-B891-6C51-38A7-B93330F00F56}"/>
              </a:ext>
            </a:extLst>
          </p:cNvPr>
          <p:cNvSpPr>
            <a:spLocks noGrp="1"/>
          </p:cNvSpPr>
          <p:nvPr>
            <p:ph type="sldNum" sz="quarter" idx="12"/>
          </p:nvPr>
        </p:nvSpPr>
        <p:spPr/>
        <p:txBody>
          <a:bodyPr/>
          <a:lstStyle/>
          <a:p>
            <a:fld id="{68B73580-C5BD-4863-80B6-FC58A63FED4B}" type="slidenum">
              <a:rPr lang="en-US" smtClean="0"/>
              <a:t>21</a:t>
            </a:fld>
            <a:endParaRPr lang="en-US"/>
          </a:p>
        </p:txBody>
      </p:sp>
    </p:spTree>
    <p:extLst>
      <p:ext uri="{BB962C8B-B14F-4D97-AF65-F5344CB8AC3E}">
        <p14:creationId xmlns:p14="http://schemas.microsoft.com/office/powerpoint/2010/main" val="1685227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50DD4F-EACA-4E8F-A0B8-1E28A915AA23}"/>
              </a:ext>
            </a:extLst>
          </p:cNvPr>
          <p:cNvSpPr>
            <a:spLocks noGrp="1"/>
          </p:cNvSpPr>
          <p:nvPr>
            <p:ph idx="1"/>
          </p:nvPr>
        </p:nvSpPr>
        <p:spPr>
          <a:xfrm>
            <a:off x="838200" y="1376446"/>
            <a:ext cx="10515600" cy="4351338"/>
          </a:xfrm>
        </p:spPr>
        <p:txBody>
          <a:bodyPr>
            <a:normAutofit/>
          </a:bodyPr>
          <a:lstStyle/>
          <a:p>
            <a:pPr marL="0" marR="0">
              <a:lnSpc>
                <a:spcPct val="107000"/>
              </a:lnSpc>
              <a:spcBef>
                <a:spcPts val="1500"/>
              </a:spcBef>
              <a:spcAft>
                <a:spcPts val="1500"/>
              </a:spcAft>
            </a:pPr>
            <a:endParaRPr lang="en-US" dirty="0">
              <a:latin typeface="Times New Roman" panose="02020603050405020304" pitchFamily="18" charset="0"/>
              <a:cs typeface="Times New Roman" panose="02020603050405020304" pitchFamily="18" charset="0"/>
            </a:endParaRPr>
          </a:p>
          <a:p>
            <a:pPr marL="0" marR="0">
              <a:lnSpc>
                <a:spcPct val="107000"/>
              </a:lnSpc>
              <a:spcBef>
                <a:spcPts val="1500"/>
              </a:spcBef>
              <a:spcAft>
                <a:spcPts val="1500"/>
              </a:spcAft>
            </a:pPr>
            <a:endParaRPr lang="en-US"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B295E83-5EFE-42A8-90C9-A176A504015E}"/>
              </a:ext>
            </a:extLst>
          </p:cNvPr>
          <p:cNvSpPr>
            <a:spLocks noGrp="1"/>
          </p:cNvSpPr>
          <p:nvPr>
            <p:ph type="sldNum" sz="quarter" idx="12"/>
          </p:nvPr>
        </p:nvSpPr>
        <p:spPr/>
        <p:txBody>
          <a:bodyPr/>
          <a:lstStyle/>
          <a:p>
            <a:fld id="{68B73580-C5BD-4863-80B6-FC58A63FED4B}" type="slidenum">
              <a:rPr lang="en-US" smtClean="0"/>
              <a:t>22</a:t>
            </a:fld>
            <a:endParaRPr lang="en-US"/>
          </a:p>
        </p:txBody>
      </p:sp>
      <p:sp>
        <p:nvSpPr>
          <p:cNvPr id="7" name="TextBox 6">
            <a:extLst>
              <a:ext uri="{FF2B5EF4-FFF2-40B4-BE49-F238E27FC236}">
                <a16:creationId xmlns:a16="http://schemas.microsoft.com/office/drawing/2014/main" id="{3B8571AF-275C-59B7-348F-84EE237BB859}"/>
              </a:ext>
            </a:extLst>
          </p:cNvPr>
          <p:cNvSpPr txBox="1"/>
          <p:nvPr/>
        </p:nvSpPr>
        <p:spPr>
          <a:xfrm>
            <a:off x="1003610" y="2040674"/>
            <a:ext cx="10772720" cy="385362"/>
          </a:xfrm>
          <a:prstGeom prst="rect">
            <a:avLst/>
          </a:prstGeom>
          <a:noFill/>
        </p:spPr>
        <p:txBody>
          <a:bodyPr wrap="square" rtlCol="0">
            <a:spAutoFit/>
          </a:bodyPr>
          <a:lstStyle/>
          <a:p>
            <a:pPr marR="0">
              <a:lnSpc>
                <a:spcPct val="115000"/>
              </a:lnSpc>
              <a:spcBef>
                <a:spcPts val="0"/>
              </a:spcBef>
              <a:spcAft>
                <a:spcPts val="0"/>
              </a:spcAft>
              <a:tabLst>
                <a:tab pos="1943100" algn="l"/>
              </a:tabLs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F6B12369-494C-74B1-8802-AD683DB7E19D}"/>
              </a:ext>
            </a:extLst>
          </p:cNvPr>
          <p:cNvGraphicFramePr>
            <a:graphicFrameLocks noGrp="1"/>
          </p:cNvGraphicFramePr>
          <p:nvPr>
            <p:extLst>
              <p:ext uri="{D42A27DB-BD31-4B8C-83A1-F6EECF244321}">
                <p14:modId xmlns:p14="http://schemas.microsoft.com/office/powerpoint/2010/main" val="3062875412"/>
              </p:ext>
            </p:extLst>
          </p:nvPr>
        </p:nvGraphicFramePr>
        <p:xfrm>
          <a:off x="1662461" y="367990"/>
          <a:ext cx="10279279" cy="6434850"/>
        </p:xfrm>
        <a:graphic>
          <a:graphicData uri="http://schemas.openxmlformats.org/drawingml/2006/table">
            <a:tbl>
              <a:tblPr firstRow="1" firstCol="1" bandRow="1">
                <a:tableStyleId>{5C22544A-7EE6-4342-B048-85BDC9FD1C3A}</a:tableStyleId>
              </a:tblPr>
              <a:tblGrid>
                <a:gridCol w="1000636">
                  <a:extLst>
                    <a:ext uri="{9D8B030D-6E8A-4147-A177-3AD203B41FA5}">
                      <a16:colId xmlns:a16="http://schemas.microsoft.com/office/drawing/2014/main" val="2473465191"/>
                    </a:ext>
                  </a:extLst>
                </a:gridCol>
                <a:gridCol w="4223905">
                  <a:extLst>
                    <a:ext uri="{9D8B030D-6E8A-4147-A177-3AD203B41FA5}">
                      <a16:colId xmlns:a16="http://schemas.microsoft.com/office/drawing/2014/main" val="1260786687"/>
                    </a:ext>
                  </a:extLst>
                </a:gridCol>
                <a:gridCol w="5054738">
                  <a:extLst>
                    <a:ext uri="{9D8B030D-6E8A-4147-A177-3AD203B41FA5}">
                      <a16:colId xmlns:a16="http://schemas.microsoft.com/office/drawing/2014/main" val="1736687741"/>
                    </a:ext>
                  </a:extLst>
                </a:gridCol>
              </a:tblGrid>
              <a:tr h="279694">
                <a:tc>
                  <a:txBody>
                    <a:bodyPr/>
                    <a:lstStyle/>
                    <a:p>
                      <a:pPr marL="0" marR="0" algn="ctr">
                        <a:spcBef>
                          <a:spcPts val="0"/>
                        </a:spcBef>
                        <a:spcAft>
                          <a:spcPts val="0"/>
                        </a:spcAft>
                        <a:tabLst>
                          <a:tab pos="5715000" algn="l"/>
                        </a:tabLst>
                      </a:pPr>
                      <a:r>
                        <a:rPr lang="en-US" sz="1800" spc="-10">
                          <a:effectLst/>
                          <a:latin typeface="Times New Roman" panose="02020603050405020304" pitchFamily="18" charset="0"/>
                          <a:cs typeface="Times New Roman" panose="02020603050405020304" pitchFamily="18" charset="0"/>
                        </a:rPr>
                        <a:t>Century</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0" marR="0" algn="ctr">
                        <a:spcBef>
                          <a:spcPts val="0"/>
                        </a:spcBef>
                        <a:spcAft>
                          <a:spcPts val="0"/>
                        </a:spcAft>
                        <a:tabLst>
                          <a:tab pos="5715000" algn="l"/>
                        </a:tabLst>
                      </a:pPr>
                      <a:r>
                        <a:rPr lang="en-US" sz="1800" spc="-10" dirty="0">
                          <a:effectLst/>
                          <a:latin typeface="Times New Roman" panose="02020603050405020304" pitchFamily="18" charset="0"/>
                          <a:cs typeface="Times New Roman" panose="02020603050405020304" pitchFamily="18" charset="0"/>
                        </a:rPr>
                        <a:t>Belarus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0" marR="0" algn="ctr">
                        <a:spcBef>
                          <a:spcPts val="0"/>
                        </a:spcBef>
                        <a:spcAft>
                          <a:spcPts val="0"/>
                        </a:spcAft>
                        <a:tabLst>
                          <a:tab pos="5715000" algn="l"/>
                        </a:tabLst>
                      </a:pPr>
                      <a:r>
                        <a:rPr lang="en-US" sz="1800" spc="-10" dirty="0">
                          <a:effectLst/>
                          <a:latin typeface="Times New Roman" panose="02020603050405020304" pitchFamily="18" charset="0"/>
                          <a:cs typeface="Times New Roman" panose="02020603050405020304" pitchFamily="18" charset="0"/>
                        </a:rPr>
                        <a:t>Russia</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extLst>
                  <a:ext uri="{0D108BD9-81ED-4DB2-BD59-A6C34878D82A}">
                    <a16:rowId xmlns:a16="http://schemas.microsoft.com/office/drawing/2014/main" val="3310272997"/>
                  </a:ext>
                </a:extLst>
              </a:tr>
              <a:tr h="419542">
                <a:tc>
                  <a:txBody>
                    <a:bodyPr/>
                    <a:lstStyle/>
                    <a:p>
                      <a:pPr marL="0" marR="0" algn="ctr">
                        <a:spcBef>
                          <a:spcPts val="0"/>
                        </a:spcBef>
                        <a:spcAft>
                          <a:spcPts val="0"/>
                        </a:spcAft>
                        <a:tabLst>
                          <a:tab pos="5715000" algn="l"/>
                        </a:tabLst>
                      </a:pPr>
                      <a:r>
                        <a:rPr lang="en-US" sz="1800" spc="-10" dirty="0">
                          <a:effectLst/>
                          <a:latin typeface="Times New Roman" panose="02020603050405020304" pitchFamily="18" charset="0"/>
                          <a:cs typeface="Times New Roman" panose="02020603050405020304" pitchFamily="18" charset="0"/>
                        </a:rPr>
                        <a:t>IX</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635"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dirty="0">
                          <a:effectLst/>
                          <a:latin typeface="Times New Roman" panose="02020603050405020304" pitchFamily="18" charset="0"/>
                          <a:cs typeface="Times New Roman" panose="02020603050405020304" pitchFamily="18" charset="0"/>
                        </a:rPr>
                        <a:t>862 – the first historical mention </a:t>
                      </a:r>
                      <a:r>
                        <a:rPr lang="be-BY" sz="1400" dirty="0">
                          <a:effectLst/>
                          <a:latin typeface="Times New Roman" panose="02020603050405020304" pitchFamily="18" charset="0"/>
                          <a:cs typeface="Times New Roman" panose="02020603050405020304" pitchFamily="18" charset="0"/>
                        </a:rPr>
                        <a:t>about</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Polatsk</a:t>
                      </a:r>
                      <a:endParaRPr lang="en-US" sz="1400" dirty="0">
                        <a:effectLst/>
                        <a:latin typeface="Times New Roman" panose="02020603050405020304" pitchFamily="18" charset="0"/>
                        <a:cs typeface="Times New Roman" panose="02020603050405020304" pitchFamily="18" charset="0"/>
                      </a:endParaRPr>
                    </a:p>
                    <a:p>
                      <a:pPr marL="635" marR="0">
                        <a:spcBef>
                          <a:spcPts val="0"/>
                        </a:spcBef>
                        <a:spcAft>
                          <a:spcPts val="0"/>
                        </a:spcAft>
                        <a:tabLst>
                          <a:tab pos="5715000" algn="l"/>
                        </a:tabLst>
                      </a:pPr>
                      <a:r>
                        <a:rPr lang="en-US" sz="1400" spc="-1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0"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a:effectLst/>
                          <a:latin typeface="Times New Roman" panose="02020603050405020304" pitchFamily="18" charset="0"/>
                          <a:cs typeface="Times New Roman" panose="02020603050405020304" pitchFamily="18" charset="0"/>
                        </a:rPr>
                        <a:t>the first historical mention of Novgorod and the settlements of the Finno-Ugric tribes – Meria (Rostov), Murom, Ves (Beloozero)</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extLst>
                  <a:ext uri="{0D108BD9-81ED-4DB2-BD59-A6C34878D82A}">
                    <a16:rowId xmlns:a16="http://schemas.microsoft.com/office/drawing/2014/main" val="1423872155"/>
                  </a:ext>
                </a:extLst>
              </a:tr>
              <a:tr h="699236">
                <a:tc>
                  <a:txBody>
                    <a:bodyPr/>
                    <a:lstStyle/>
                    <a:p>
                      <a:pPr marL="0" marR="0" algn="ctr">
                        <a:spcBef>
                          <a:spcPts val="0"/>
                        </a:spcBef>
                        <a:spcAft>
                          <a:spcPts val="0"/>
                        </a:spcAft>
                        <a:tabLst>
                          <a:tab pos="5715000" algn="l"/>
                        </a:tabLst>
                      </a:pPr>
                      <a:r>
                        <a:rPr lang="en-US" sz="1800" spc="-10" dirty="0">
                          <a:effectLst/>
                          <a:latin typeface="Times New Roman" panose="02020603050405020304" pitchFamily="18" charset="0"/>
                          <a:cs typeface="Times New Roman" panose="02020603050405020304" pitchFamily="18" charset="0"/>
                        </a:rPr>
                        <a:t>X</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635" marR="0">
                        <a:spcBef>
                          <a:spcPts val="0"/>
                        </a:spcBef>
                        <a:spcAft>
                          <a:spcPts val="0"/>
                        </a:spcAft>
                        <a:tabLst>
                          <a:tab pos="5715000" algn="l"/>
                        </a:tabLst>
                      </a:pPr>
                      <a:r>
                        <a:rPr lang="en-US" sz="1400" dirty="0">
                          <a:effectLst/>
                          <a:latin typeface="Times New Roman" panose="02020603050405020304" pitchFamily="18" charset="0"/>
                          <a:cs typeface="Times New Roman" panose="02020603050405020304" pitchFamily="18" charset="0"/>
                        </a:rPr>
                        <a:t>980 – Principality of </a:t>
                      </a:r>
                      <a:r>
                        <a:rPr lang="en-US" sz="1400" dirty="0" err="1">
                          <a:effectLst/>
                          <a:latin typeface="Times New Roman" panose="02020603050405020304" pitchFamily="18" charset="0"/>
                          <a:cs typeface="Times New Roman" panose="02020603050405020304" pitchFamily="18" charset="0"/>
                        </a:rPr>
                        <a:t>Polatsk</a:t>
                      </a:r>
                      <a:r>
                        <a:rPr lang="en-US" sz="1400" dirty="0">
                          <a:effectLst/>
                          <a:latin typeface="Times New Roman" panose="02020603050405020304" pitchFamily="18" charset="0"/>
                          <a:cs typeface="Times New Roman" panose="02020603050405020304" pitchFamily="18" charset="0"/>
                        </a:rPr>
                        <a:t>, the first Belarusian ethnic primordial state entity; Foundation of </a:t>
                      </a:r>
                      <a:r>
                        <a:rPr lang="en-US" sz="1400" dirty="0" err="1">
                          <a:effectLst/>
                          <a:latin typeface="Times New Roman" panose="02020603050405020304" pitchFamily="18" charset="0"/>
                          <a:cs typeface="Times New Roman" panose="02020603050405020304" pitchFamily="18" charset="0"/>
                        </a:rPr>
                        <a:t>Turov</a:t>
                      </a:r>
                      <a:r>
                        <a:rPr lang="en-US" sz="1400" dirty="0">
                          <a:effectLst/>
                          <a:latin typeface="Times New Roman" panose="02020603050405020304" pitchFamily="18" charset="0"/>
                          <a:cs typeface="Times New Roman" panose="02020603050405020304" pitchFamily="18" charset="0"/>
                        </a:rPr>
                        <a:t>-Pinsk principality (980)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0" marR="0">
                        <a:spcBef>
                          <a:spcPts val="0"/>
                        </a:spcBef>
                        <a:spcAft>
                          <a:spcPts val="0"/>
                        </a:spcAft>
                        <a:tabLst>
                          <a:tab pos="5715000" algn="l"/>
                        </a:tabLst>
                      </a:pPr>
                      <a:r>
                        <a:rPr lang="en-US" sz="1400">
                          <a:effectLst/>
                          <a:latin typeface="Times New Roman" panose="02020603050405020304" pitchFamily="18" charset="0"/>
                          <a:cs typeface="Times New Roman" panose="02020603050405020304" pitchFamily="18" charset="0"/>
                        </a:rPr>
                        <a:t>Migration of the Eastern Slavs to the Northeastern region in the land of Finno-Ugric tribes (Merja, Muroma, Ves, Mordvinians, Meshchera) - the first wave of Slavs’ assimilation with these tribes </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extLst>
                  <a:ext uri="{0D108BD9-81ED-4DB2-BD59-A6C34878D82A}">
                    <a16:rowId xmlns:a16="http://schemas.microsoft.com/office/drawing/2014/main" val="1885696513"/>
                  </a:ext>
                </a:extLst>
              </a:tr>
              <a:tr h="419542">
                <a:tc>
                  <a:txBody>
                    <a:bodyPr/>
                    <a:lstStyle/>
                    <a:p>
                      <a:pPr marL="0" marR="0" algn="ctr">
                        <a:spcBef>
                          <a:spcPts val="0"/>
                        </a:spcBef>
                        <a:spcAft>
                          <a:spcPts val="0"/>
                        </a:spcAft>
                        <a:tabLst>
                          <a:tab pos="5715000" algn="l"/>
                        </a:tabLst>
                      </a:pPr>
                      <a:r>
                        <a:rPr lang="en-US" sz="1800" spc="-10" dirty="0">
                          <a:effectLst/>
                          <a:latin typeface="Times New Roman" panose="02020603050405020304" pitchFamily="18" charset="0"/>
                          <a:cs typeface="Times New Roman" panose="02020603050405020304" pitchFamily="18" charset="0"/>
                        </a:rPr>
                        <a:t>XI</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635" marR="0">
                        <a:spcBef>
                          <a:spcPts val="0"/>
                        </a:spcBef>
                        <a:spcAft>
                          <a:spcPts val="0"/>
                        </a:spcAft>
                        <a:tabLst>
                          <a:tab pos="5715000" algn="l"/>
                        </a:tabLst>
                      </a:pPr>
                      <a:r>
                        <a:rPr lang="en-US" sz="1400" dirty="0">
                          <a:effectLst/>
                          <a:latin typeface="Times New Roman" panose="02020603050405020304" pitchFamily="18" charset="0"/>
                          <a:cs typeface="Times New Roman" panose="02020603050405020304" pitchFamily="18" charset="0"/>
                        </a:rPr>
                        <a:t>1044–1101 – prosperity of the </a:t>
                      </a:r>
                      <a:r>
                        <a:rPr lang="en-US" sz="1400" dirty="0" err="1">
                          <a:effectLst/>
                          <a:latin typeface="Times New Roman" panose="02020603050405020304" pitchFamily="18" charset="0"/>
                          <a:cs typeface="Times New Roman" panose="02020603050405020304" pitchFamily="18" charset="0"/>
                        </a:rPr>
                        <a:t>Polatsk</a:t>
                      </a:r>
                      <a:r>
                        <a:rPr lang="en-US" sz="1400" dirty="0">
                          <a:effectLst/>
                          <a:latin typeface="Times New Roman" panose="02020603050405020304" pitchFamily="18" charset="0"/>
                          <a:cs typeface="Times New Roman" panose="02020603050405020304" pitchFamily="18" charset="0"/>
                        </a:rPr>
                        <a:t> Principality independent from Kyiv at the time of Prince U. </a:t>
                      </a:r>
                      <a:r>
                        <a:rPr lang="en-US" sz="1400" dirty="0" err="1">
                          <a:effectLst/>
                          <a:latin typeface="Times New Roman" panose="02020603050405020304" pitchFamily="18" charset="0"/>
                          <a:cs typeface="Times New Roman" panose="02020603050405020304" pitchFamily="18" charset="0"/>
                        </a:rPr>
                        <a:t>Charadzej</a:t>
                      </a:r>
                      <a:r>
                        <a:rPr lang="en-US"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0"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dirty="0">
                          <a:effectLst/>
                          <a:latin typeface="Times New Roman" panose="02020603050405020304" pitchFamily="18" charset="0"/>
                          <a:cs typeface="Times New Roman" panose="02020603050405020304" pitchFamily="18" charset="0"/>
                        </a:rPr>
                        <a:t>Development of the Northeastern region in the basin of the Oka and Volga rivers (</a:t>
                      </a:r>
                      <a:r>
                        <a:rPr lang="en-US" sz="1400" dirty="0" err="1">
                          <a:effectLst/>
                          <a:latin typeface="Times New Roman" panose="02020603050405020304" pitchFamily="18" charset="0"/>
                          <a:cs typeface="Times New Roman" panose="02020603050405020304" pitchFamily="18" charset="0"/>
                        </a:rPr>
                        <a:t>Suzdal</a:t>
                      </a:r>
                      <a:r>
                        <a:rPr lang="en-US" sz="1400" dirty="0">
                          <a:effectLst/>
                          <a:latin typeface="Times New Roman" panose="02020603050405020304" pitchFamily="18" charset="0"/>
                          <a:cs typeface="Times New Roman" panose="02020603050405020304" pitchFamily="18" charset="0"/>
                        </a:rPr>
                        <a:t> or </a:t>
                      </a:r>
                      <a:r>
                        <a:rPr lang="en-US" sz="1400" dirty="0" err="1">
                          <a:effectLst/>
                          <a:latin typeface="Times New Roman" panose="02020603050405020304" pitchFamily="18" charset="0"/>
                          <a:cs typeface="Times New Roman" panose="02020603050405020304" pitchFamily="18" charset="0"/>
                        </a:rPr>
                        <a:t>Zalesye</a:t>
                      </a:r>
                      <a:r>
                        <a:rPr lang="en-US" sz="1400" dirty="0">
                          <a:effectLst/>
                          <a:latin typeface="Times New Roman" panose="02020603050405020304" pitchFamily="18" charset="0"/>
                          <a:cs typeface="Times New Roman" panose="02020603050405020304" pitchFamily="18" charset="0"/>
                        </a:rPr>
                        <a:t>; Murom-Ryazan land)</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extLst>
                  <a:ext uri="{0D108BD9-81ED-4DB2-BD59-A6C34878D82A}">
                    <a16:rowId xmlns:a16="http://schemas.microsoft.com/office/drawing/2014/main" val="1533873239"/>
                  </a:ext>
                </a:extLst>
              </a:tr>
              <a:tr h="419542">
                <a:tc>
                  <a:txBody>
                    <a:bodyPr/>
                    <a:lstStyle/>
                    <a:p>
                      <a:pPr marL="0" marR="0" algn="ctr">
                        <a:spcBef>
                          <a:spcPts val="0"/>
                        </a:spcBef>
                        <a:spcAft>
                          <a:spcPts val="0"/>
                        </a:spcAft>
                        <a:tabLst>
                          <a:tab pos="5715000" algn="l"/>
                        </a:tabLst>
                      </a:pPr>
                      <a:r>
                        <a:rPr lang="en-US" sz="1800" spc="-10" dirty="0">
                          <a:effectLst/>
                          <a:latin typeface="Times New Roman" panose="02020603050405020304" pitchFamily="18" charset="0"/>
                          <a:cs typeface="Times New Roman" panose="02020603050405020304" pitchFamily="18" charset="0"/>
                        </a:rPr>
                        <a:t>XII</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635"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a:effectLst/>
                          <a:latin typeface="Times New Roman" panose="02020603050405020304" pitchFamily="18" charset="0"/>
                          <a:cs typeface="Times New Roman" panose="02020603050405020304" pitchFamily="18" charset="0"/>
                        </a:rPr>
                        <a:t>1162 – Turov-Pinsk principality founded in 980 obtained independence from Kyiv </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0" marR="0">
                        <a:spcBef>
                          <a:spcPts val="0"/>
                        </a:spcBef>
                        <a:spcAft>
                          <a:spcPts val="0"/>
                        </a:spcAft>
                        <a:tabLst>
                          <a:tab pos="5715000" algn="l"/>
                        </a:tabLst>
                      </a:pPr>
                      <a:r>
                        <a:rPr lang="en-US" sz="1400" dirty="0">
                          <a:effectLst/>
                          <a:latin typeface="Times New Roman" panose="02020603050405020304" pitchFamily="18" charset="0"/>
                          <a:cs typeface="Times New Roman" panose="02020603050405020304" pitchFamily="18" charset="0"/>
                        </a:rPr>
                        <a:t>1136 – the formation of the Novgorod Republic, 1157 – the formation of the Vladimir-</a:t>
                      </a:r>
                      <a:r>
                        <a:rPr lang="en-US" sz="1400" dirty="0" err="1">
                          <a:effectLst/>
                          <a:latin typeface="Times New Roman" panose="02020603050405020304" pitchFamily="18" charset="0"/>
                          <a:cs typeface="Times New Roman" panose="02020603050405020304" pitchFamily="18" charset="0"/>
                        </a:rPr>
                        <a:t>Suzdal</a:t>
                      </a:r>
                      <a:r>
                        <a:rPr lang="en-US" sz="1400" dirty="0">
                          <a:effectLst/>
                          <a:latin typeface="Times New Roman" panose="02020603050405020304" pitchFamily="18" charset="0"/>
                          <a:cs typeface="Times New Roman" panose="02020603050405020304" pitchFamily="18" charset="0"/>
                        </a:rPr>
                        <a:t> principality</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extLst>
                  <a:ext uri="{0D108BD9-81ED-4DB2-BD59-A6C34878D82A}">
                    <a16:rowId xmlns:a16="http://schemas.microsoft.com/office/drawing/2014/main" val="1306056423"/>
                  </a:ext>
                </a:extLst>
              </a:tr>
              <a:tr h="419542">
                <a:tc>
                  <a:txBody>
                    <a:bodyPr/>
                    <a:lstStyle/>
                    <a:p>
                      <a:pPr marL="0" marR="0" algn="ctr">
                        <a:spcBef>
                          <a:spcPts val="0"/>
                        </a:spcBef>
                        <a:spcAft>
                          <a:spcPts val="0"/>
                        </a:spcAft>
                        <a:tabLst>
                          <a:tab pos="5715000" algn="l"/>
                        </a:tabLst>
                      </a:pPr>
                      <a:r>
                        <a:rPr lang="en-US" sz="1800" spc="-10" dirty="0">
                          <a:effectLst/>
                          <a:latin typeface="Times New Roman" panose="02020603050405020304" pitchFamily="18" charset="0"/>
                          <a:cs typeface="Times New Roman" panose="02020603050405020304" pitchFamily="18" charset="0"/>
                        </a:rPr>
                        <a:t>XIII</a:t>
                      </a:r>
                      <a:endParaRPr lang="en-US" sz="1800" dirty="0">
                        <a:effectLst/>
                        <a:latin typeface="Times New Roman" panose="02020603050405020304" pitchFamily="18" charset="0"/>
                        <a:cs typeface="Times New Roman" panose="02020603050405020304" pitchFamily="18" charset="0"/>
                      </a:endParaRPr>
                    </a:p>
                    <a:p>
                      <a:pPr marL="0" marR="0" algn="ctr">
                        <a:spcBef>
                          <a:spcPts val="0"/>
                        </a:spcBef>
                        <a:spcAft>
                          <a:spcPts val="0"/>
                        </a:spcAft>
                        <a:tabLst>
                          <a:tab pos="5715000" algn="l"/>
                        </a:tabLst>
                      </a:pPr>
                      <a:r>
                        <a:rPr lang="en-US" sz="1800" spc="-1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635"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a:effectLst/>
                          <a:latin typeface="Times New Roman" panose="02020603050405020304" pitchFamily="18" charset="0"/>
                          <a:cs typeface="Times New Roman" panose="02020603050405020304" pitchFamily="18" charset="0"/>
                        </a:rPr>
                        <a:t>July 6, 1253 – coronation of King Mindoug in </a:t>
                      </a:r>
                      <a:r>
                        <a:rPr lang="en-US" sz="1400" spc="-10">
                          <a:effectLst/>
                          <a:latin typeface="Times New Roman" panose="02020603050405020304" pitchFamily="18" charset="0"/>
                          <a:cs typeface="Times New Roman" panose="02020603050405020304" pitchFamily="18" charset="0"/>
                        </a:rPr>
                        <a:t>Navahrudak</a:t>
                      </a:r>
                      <a:r>
                        <a:rPr lang="en-US" sz="1400">
                          <a:effectLst/>
                          <a:latin typeface="Times New Roman" panose="02020603050405020304" pitchFamily="18" charset="0"/>
                          <a:cs typeface="Times New Roman" panose="02020603050405020304" pitchFamily="18" charset="0"/>
                        </a:rPr>
                        <a:t> (Belarus)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0"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dirty="0">
                          <a:effectLst/>
                          <a:latin typeface="Times New Roman" panose="02020603050405020304" pitchFamily="18" charset="0"/>
                          <a:cs typeface="Times New Roman" panose="02020603050405020304" pitchFamily="18" charset="0"/>
                        </a:rPr>
                        <a:t>from 1241, Northeastern region under Horde rule; 1263 – formation of the Moscow principality</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extLst>
                  <a:ext uri="{0D108BD9-81ED-4DB2-BD59-A6C34878D82A}">
                    <a16:rowId xmlns:a16="http://schemas.microsoft.com/office/drawing/2014/main" val="1802504906"/>
                  </a:ext>
                </a:extLst>
              </a:tr>
              <a:tr h="559389">
                <a:tc>
                  <a:txBody>
                    <a:bodyPr/>
                    <a:lstStyle/>
                    <a:p>
                      <a:pPr marL="0" marR="0" algn="ctr">
                        <a:spcBef>
                          <a:spcPts val="0"/>
                        </a:spcBef>
                        <a:spcAft>
                          <a:spcPts val="0"/>
                        </a:spcAft>
                        <a:tabLst>
                          <a:tab pos="5715000" algn="l"/>
                        </a:tabLst>
                      </a:pPr>
                      <a:r>
                        <a:rPr lang="en-US" sz="1800" spc="-10" dirty="0">
                          <a:effectLst/>
                          <a:latin typeface="Times New Roman" panose="02020603050405020304" pitchFamily="18" charset="0"/>
                          <a:cs typeface="Times New Roman" panose="02020603050405020304" pitchFamily="18" charset="0"/>
                        </a:rPr>
                        <a:t>XIV</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635"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dirty="0">
                          <a:effectLst/>
                          <a:latin typeface="Times New Roman" panose="02020603050405020304" pitchFamily="18" charset="0"/>
                          <a:cs typeface="Times New Roman" panose="02020603050405020304" pitchFamily="18" charset="0"/>
                        </a:rPr>
                        <a:t>1362 – the battle with Mongols at Blue Waters; accession of the left-bank Ukraine to the GDL and uniting Eastern Slavs within the GDL</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0" marR="0" fontAlgn="base">
                        <a:spcBef>
                          <a:spcPts val="0"/>
                        </a:spcBef>
                        <a:spcAft>
                          <a:spcPts val="0"/>
                        </a:spcAft>
                        <a:tabLst>
                          <a:tab pos="228600" algn="l"/>
                        </a:tabLst>
                      </a:pPr>
                      <a:r>
                        <a:rPr lang="en-US" sz="1400" dirty="0">
                          <a:effectLst/>
                          <a:latin typeface="Times New Roman" panose="02020603050405020304" pitchFamily="18" charset="0"/>
                          <a:cs typeface="Times New Roman" panose="02020603050405020304" pitchFamily="18" charset="0"/>
                        </a:rPr>
                        <a:t>1328 - Moscow and the Horde defeated an uprising in the </a:t>
                      </a:r>
                      <a:r>
                        <a:rPr lang="en-US" sz="1400" dirty="0" err="1">
                          <a:effectLst/>
                          <a:latin typeface="Times New Roman" panose="02020603050405020304" pitchFamily="18" charset="0"/>
                          <a:cs typeface="Times New Roman" panose="02020603050405020304" pitchFamily="18" charset="0"/>
                        </a:rPr>
                        <a:t>Tver</a:t>
                      </a:r>
                      <a:r>
                        <a:rPr lang="en-US" sz="1400" dirty="0">
                          <a:effectLst/>
                          <a:latin typeface="Times New Roman" panose="02020603050405020304" pitchFamily="18" charset="0"/>
                          <a:cs typeface="Times New Roman" panose="02020603050405020304" pitchFamily="18" charset="0"/>
                        </a:rPr>
                        <a:t> Principality; 1380 – Kulikov battle (after the Battle the Golden Horde ruled Muscovy 100 years more)</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extLst>
                  <a:ext uri="{0D108BD9-81ED-4DB2-BD59-A6C34878D82A}">
                    <a16:rowId xmlns:a16="http://schemas.microsoft.com/office/drawing/2014/main" val="266508082"/>
                  </a:ext>
                </a:extLst>
              </a:tr>
              <a:tr h="419542">
                <a:tc>
                  <a:txBody>
                    <a:bodyPr/>
                    <a:lstStyle/>
                    <a:p>
                      <a:pPr marL="0" marR="0" algn="ctr">
                        <a:spcBef>
                          <a:spcPts val="0"/>
                        </a:spcBef>
                        <a:spcAft>
                          <a:spcPts val="0"/>
                        </a:spcAft>
                        <a:tabLst>
                          <a:tab pos="5715000" algn="l"/>
                        </a:tabLst>
                      </a:pPr>
                      <a:r>
                        <a:rPr lang="en-US" sz="1800" spc="-10" dirty="0">
                          <a:effectLst/>
                          <a:latin typeface="Times New Roman" panose="02020603050405020304" pitchFamily="18" charset="0"/>
                          <a:cs typeface="Times New Roman" panose="02020603050405020304" pitchFamily="18" charset="0"/>
                        </a:rPr>
                        <a:t>XV</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635"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dirty="0">
                          <a:effectLst/>
                          <a:latin typeface="Times New Roman" panose="02020603050405020304" pitchFamily="18" charset="0"/>
                          <a:cs typeface="Times New Roman" panose="02020603050405020304" pitchFamily="18" charset="0"/>
                        </a:rPr>
                        <a:t>1410 – the defeat of the Teutonic Knights in the Battle of Grunwald. Flourishing of the GDL</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0"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dirty="0">
                          <a:effectLst/>
                          <a:latin typeface="Times New Roman" panose="02020603050405020304" pitchFamily="18" charset="0"/>
                          <a:cs typeface="Times New Roman" panose="02020603050405020304" pitchFamily="18" charset="0"/>
                        </a:rPr>
                        <a:t>Capture of the Novgorod republic (1485) and the </a:t>
                      </a:r>
                      <a:r>
                        <a:rPr lang="en-US" sz="1400" dirty="0" err="1">
                          <a:effectLst/>
                          <a:latin typeface="Times New Roman" panose="02020603050405020304" pitchFamily="18" charset="0"/>
                          <a:cs typeface="Times New Roman" panose="02020603050405020304" pitchFamily="18" charset="0"/>
                        </a:rPr>
                        <a:t>Tver</a:t>
                      </a:r>
                      <a:r>
                        <a:rPr lang="en-US" sz="1400" dirty="0">
                          <a:effectLst/>
                          <a:latin typeface="Times New Roman" panose="02020603050405020304" pitchFamily="18" charset="0"/>
                          <a:cs typeface="Times New Roman" panose="02020603050405020304" pitchFamily="18" charset="0"/>
                        </a:rPr>
                        <a:t> principality by Muscovy (1485); 1480 – the end of the Golden Horde domination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extLst>
                  <a:ext uri="{0D108BD9-81ED-4DB2-BD59-A6C34878D82A}">
                    <a16:rowId xmlns:a16="http://schemas.microsoft.com/office/drawing/2014/main" val="2672444923"/>
                  </a:ext>
                </a:extLst>
              </a:tr>
              <a:tr h="699236">
                <a:tc>
                  <a:txBody>
                    <a:bodyPr/>
                    <a:lstStyle/>
                    <a:p>
                      <a:pPr marL="0" marR="0" algn="ctr">
                        <a:spcBef>
                          <a:spcPts val="0"/>
                        </a:spcBef>
                        <a:spcAft>
                          <a:spcPts val="0"/>
                        </a:spcAft>
                        <a:tabLst>
                          <a:tab pos="5715000" algn="l"/>
                        </a:tabLst>
                      </a:pPr>
                      <a:r>
                        <a:rPr lang="en-US" sz="1800" spc="-10" dirty="0">
                          <a:effectLst/>
                          <a:latin typeface="Times New Roman" panose="02020603050405020304" pitchFamily="18" charset="0"/>
                          <a:cs typeface="Times New Roman" panose="02020603050405020304" pitchFamily="18" charset="0"/>
                        </a:rPr>
                        <a:t>XVI</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635"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dirty="0">
                          <a:effectLst/>
                          <a:latin typeface="Times New Roman" panose="02020603050405020304" pitchFamily="18" charset="0"/>
                          <a:cs typeface="Times New Roman" panose="02020603050405020304" pitchFamily="18" charset="0"/>
                        </a:rPr>
                        <a:t>1569 – the GDL and the Kingdom of Poland formed the Commonwealth of Two Nations – Rzeczpospolita</a:t>
                      </a:r>
                    </a:p>
                  </a:txBody>
                  <a:tcPr marL="38851" marR="38851" marT="0" marB="0"/>
                </a:tc>
                <a:tc>
                  <a:txBody>
                    <a:bodyPr/>
                    <a:lstStyle/>
                    <a:p>
                      <a:pPr marL="0" marR="0">
                        <a:spcBef>
                          <a:spcPts val="0"/>
                        </a:spcBef>
                        <a:spcAft>
                          <a:spcPts val="0"/>
                        </a:spcAft>
                        <a:tabLst>
                          <a:tab pos="5715000" algn="l"/>
                        </a:tabLst>
                      </a:pPr>
                      <a:r>
                        <a:rPr lang="en-US" sz="1400" dirty="0">
                          <a:effectLst/>
                          <a:latin typeface="Times New Roman" panose="02020603050405020304" pitchFamily="18" charset="0"/>
                          <a:cs typeface="Times New Roman" panose="02020603050405020304" pitchFamily="18" charset="0"/>
                        </a:rPr>
                        <a:t>1547 – formation of the Moscow tsardom (Ivan IV, 1547–1584). Capture of: Ryazan (1521), the Kazan Khanate (1552), the Astrakhan Khanate (1556), the Great Nogai Horde (1557), the Siberian Khanate (1582)</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extLst>
                  <a:ext uri="{0D108BD9-81ED-4DB2-BD59-A6C34878D82A}">
                    <a16:rowId xmlns:a16="http://schemas.microsoft.com/office/drawing/2014/main" val="170562381"/>
                  </a:ext>
                </a:extLst>
              </a:tr>
              <a:tr h="559389">
                <a:tc>
                  <a:txBody>
                    <a:bodyPr/>
                    <a:lstStyle/>
                    <a:p>
                      <a:pPr marL="0" marR="0" algn="ctr">
                        <a:spcBef>
                          <a:spcPts val="0"/>
                        </a:spcBef>
                        <a:spcAft>
                          <a:spcPts val="0"/>
                        </a:spcAft>
                        <a:tabLst>
                          <a:tab pos="5715000" algn="l"/>
                        </a:tabLst>
                      </a:pPr>
                      <a:r>
                        <a:rPr lang="en-US" sz="1800" spc="-10" dirty="0">
                          <a:effectLst/>
                          <a:latin typeface="Times New Roman" panose="02020603050405020304" pitchFamily="18" charset="0"/>
                          <a:cs typeface="Times New Roman" panose="02020603050405020304" pitchFamily="18" charset="0"/>
                        </a:rPr>
                        <a:t>XVII</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635"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a:effectLst/>
                          <a:latin typeface="Times New Roman" panose="02020603050405020304" pitchFamily="18" charset="0"/>
                          <a:cs typeface="Times New Roman" panose="02020603050405020304" pitchFamily="18" charset="0"/>
                        </a:rPr>
                        <a:t>1654–1667 – war with Muscovy (every second resident of Belarus was killed); the weakening of the Commonwealth </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0"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dirty="0">
                          <a:effectLst/>
                          <a:latin typeface="Times New Roman" panose="02020603050405020304" pitchFamily="18" charset="0"/>
                          <a:cs typeface="Times New Roman" panose="02020603050405020304" pitchFamily="18" charset="0"/>
                        </a:rPr>
                        <a:t>Further expansion of the Moscow kingdom: </a:t>
                      </a:r>
                      <a:r>
                        <a:rPr lang="en-US" sz="1400" dirty="0" err="1">
                          <a:effectLst/>
                          <a:latin typeface="Times New Roman" panose="02020603050405020304" pitchFamily="18" charset="0"/>
                          <a:cs typeface="Times New Roman" panose="02020603050405020304" pitchFamily="18" charset="0"/>
                        </a:rPr>
                        <a:t>Pegaja</a:t>
                      </a:r>
                      <a:r>
                        <a:rPr lang="en-US" sz="1400" dirty="0">
                          <a:effectLst/>
                          <a:latin typeface="Times New Roman" panose="02020603050405020304" pitchFamily="18" charset="0"/>
                          <a:cs typeface="Times New Roman" panose="02020603050405020304" pitchFamily="18" charset="0"/>
                        </a:rPr>
                        <a:t> Horde (1619), the left-bank of Ukraine (1667), the Amur region (1684), Southern Urals and Yakutia (1689)</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extLst>
                  <a:ext uri="{0D108BD9-81ED-4DB2-BD59-A6C34878D82A}">
                    <a16:rowId xmlns:a16="http://schemas.microsoft.com/office/drawing/2014/main" val="2157539437"/>
                  </a:ext>
                </a:extLst>
              </a:tr>
              <a:tr h="559389">
                <a:tc>
                  <a:txBody>
                    <a:bodyPr/>
                    <a:lstStyle/>
                    <a:p>
                      <a:pPr marL="0" marR="0" algn="ctr">
                        <a:spcBef>
                          <a:spcPts val="0"/>
                        </a:spcBef>
                        <a:spcAft>
                          <a:spcPts val="0"/>
                        </a:spcAft>
                        <a:tabLst>
                          <a:tab pos="5715000" algn="l"/>
                        </a:tabLst>
                      </a:pPr>
                      <a:r>
                        <a:rPr lang="en-US" sz="1800" spc="-10" dirty="0">
                          <a:effectLst/>
                          <a:latin typeface="Times New Roman" panose="02020603050405020304" pitchFamily="18" charset="0"/>
                          <a:cs typeface="Times New Roman" panose="02020603050405020304" pitchFamily="18" charset="0"/>
                        </a:rPr>
                        <a:t>XVIII</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635"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a:effectLst/>
                          <a:latin typeface="Times New Roman" panose="02020603050405020304" pitchFamily="18" charset="0"/>
                          <a:cs typeface="Times New Roman" panose="02020603050405020304" pitchFamily="18" charset="0"/>
                        </a:rPr>
                        <a:t>1700–1721 – the Great Northern War took every third resident of Belarus; 1798 – Rzeczpospolita was divided by three empires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0" marR="0">
                        <a:spcBef>
                          <a:spcPts val="0"/>
                        </a:spcBef>
                        <a:spcAft>
                          <a:spcPts val="0"/>
                        </a:spcAft>
                        <a:tabLst>
                          <a:tab pos="5715000" algn="l"/>
                        </a:tabLst>
                      </a:pPr>
                      <a:r>
                        <a:rPr lang="en-US" sz="1400" dirty="0">
                          <a:effectLst/>
                          <a:latin typeface="Times New Roman" panose="02020603050405020304" pitchFamily="18" charset="0"/>
                          <a:cs typeface="Times New Roman" panose="02020603050405020304" pitchFamily="18" charset="0"/>
                        </a:rPr>
                        <a:t>1721 – formation of the Russian Empire; the c</a:t>
                      </a:r>
                      <a:r>
                        <a:rPr lang="be-BY" sz="1400" spc="-10" dirty="0">
                          <a:effectLst/>
                          <a:latin typeface="Times New Roman" panose="02020603050405020304" pitchFamily="18" charset="0"/>
                          <a:cs typeface="Times New Roman" panose="02020603050405020304" pitchFamily="18" charset="0"/>
                        </a:rPr>
                        <a:t>reation </a:t>
                      </a:r>
                      <a:r>
                        <a:rPr lang="be-BY" sz="1400" spc="5" dirty="0">
                          <a:effectLst/>
                          <a:latin typeface="Times New Roman" panose="02020603050405020304" pitchFamily="18" charset="0"/>
                          <a:cs typeface="Times New Roman" panose="02020603050405020304" pitchFamily="18" charset="0"/>
                        </a:rPr>
                        <a:t>of </a:t>
                      </a:r>
                      <a:r>
                        <a:rPr lang="be-BY" sz="1400" spc="-10" dirty="0">
                          <a:effectLst/>
                          <a:latin typeface="Times New Roman" panose="02020603050405020304" pitchFamily="18" charset="0"/>
                          <a:cs typeface="Times New Roman" panose="02020603050405020304" pitchFamily="18" charset="0"/>
                        </a:rPr>
                        <a:t>Russian historical myths</a:t>
                      </a:r>
                      <a:r>
                        <a:rPr lang="en-US" sz="1400" spc="-10" dirty="0">
                          <a:effectLst/>
                          <a:latin typeface="Times New Roman" panose="02020603050405020304" pitchFamily="18" charset="0"/>
                          <a:cs typeface="Times New Roman" panose="02020603050405020304" pitchFamily="18" charset="0"/>
                        </a:rPr>
                        <a:t> (trinity and others) </a:t>
                      </a:r>
                      <a:r>
                        <a:rPr lang="be-BY" sz="1400" spc="-10" dirty="0">
                          <a:effectLst/>
                          <a:latin typeface="Times New Roman" panose="02020603050405020304" pitchFamily="18" charset="0"/>
                          <a:cs typeface="Times New Roman" panose="02020603050405020304" pitchFamily="18" charset="0"/>
                        </a:rPr>
                        <a:t>to justify the seizure and accession of Belarusian and Ukrainian </a:t>
                      </a:r>
                      <a:r>
                        <a:rPr lang="en-US" sz="1400" spc="-10" dirty="0">
                          <a:effectLst/>
                          <a:latin typeface="Times New Roman" panose="02020603050405020304" pitchFamily="18" charset="0"/>
                          <a:cs typeface="Times New Roman" panose="02020603050405020304" pitchFamily="18" charset="0"/>
                        </a:rPr>
                        <a:t>lands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extLst>
                  <a:ext uri="{0D108BD9-81ED-4DB2-BD59-A6C34878D82A}">
                    <a16:rowId xmlns:a16="http://schemas.microsoft.com/office/drawing/2014/main" val="3963354085"/>
                  </a:ext>
                </a:extLst>
              </a:tr>
              <a:tr h="419542">
                <a:tc>
                  <a:txBody>
                    <a:bodyPr/>
                    <a:lstStyle/>
                    <a:p>
                      <a:pPr marL="0" marR="0" algn="ctr">
                        <a:spcBef>
                          <a:spcPts val="0"/>
                        </a:spcBef>
                        <a:spcAft>
                          <a:spcPts val="0"/>
                        </a:spcAft>
                        <a:tabLst>
                          <a:tab pos="5715000" algn="l"/>
                        </a:tabLst>
                      </a:pPr>
                      <a:r>
                        <a:rPr lang="en-US" sz="1800" spc="-10" dirty="0">
                          <a:effectLst/>
                          <a:latin typeface="Times New Roman" panose="02020603050405020304" pitchFamily="18" charset="0"/>
                          <a:cs typeface="Times New Roman" panose="02020603050405020304" pitchFamily="18" charset="0"/>
                        </a:rPr>
                        <a:t>XIX</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635"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a:effectLst/>
                          <a:latin typeface="Times New Roman" panose="02020603050405020304" pitchFamily="18" charset="0"/>
                          <a:cs typeface="Times New Roman" panose="02020603050405020304" pitchFamily="18" charset="0"/>
                        </a:rPr>
                        <a:t>Under the colonial rule of the Russian Empire</a:t>
                      </a:r>
                    </a:p>
                    <a:p>
                      <a:pPr marL="635" marR="0">
                        <a:spcBef>
                          <a:spcPts val="0"/>
                        </a:spcBef>
                        <a:spcAft>
                          <a:spcPts val="0"/>
                        </a:spcAft>
                        <a:tabLst>
                          <a:tab pos="5715000" algn="l"/>
                        </a:tabLst>
                      </a:pPr>
                      <a:r>
                        <a:rPr lang="en-US" sz="1400" spc="-10">
                          <a:effectLst/>
                          <a:latin typeface="Times New Roman" panose="02020603050405020304" pitchFamily="18" charset="0"/>
                          <a:cs typeface="Times New Roman" panose="02020603050405020304" pitchFamily="18" charset="0"/>
                        </a:rPr>
                        <a:t> </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tc>
                  <a:txBody>
                    <a:bodyPr/>
                    <a:lstStyle/>
                    <a:p>
                      <a:pPr marL="0" marR="0">
                        <a:spcBef>
                          <a:spcPts val="0"/>
                        </a:spcBef>
                        <a:spcAft>
                          <a:spcPts val="0"/>
                        </a:spcAft>
                        <a:tabLst>
                          <a:tab pos="581660" algn="l"/>
                          <a:tab pos="1163320" algn="l"/>
                          <a:tab pos="1744980" algn="l"/>
                          <a:tab pos="2326640" algn="l"/>
                          <a:tab pos="2908300" algn="l"/>
                          <a:tab pos="3489960" algn="l"/>
                          <a:tab pos="4071620" algn="l"/>
                          <a:tab pos="4653280" algn="l"/>
                          <a:tab pos="5234940" algn="l"/>
                          <a:tab pos="5715000" algn="l"/>
                          <a:tab pos="5816600" algn="l"/>
                          <a:tab pos="6398260" algn="l"/>
                          <a:tab pos="6979920" algn="l"/>
                          <a:tab pos="7561580" algn="l"/>
                          <a:tab pos="8143240" algn="l"/>
                          <a:tab pos="8724900" algn="l"/>
                          <a:tab pos="9306560" algn="l"/>
                        </a:tabLst>
                      </a:pPr>
                      <a:r>
                        <a:rPr lang="en-US" sz="1400" dirty="0">
                          <a:effectLst/>
                          <a:latin typeface="Times New Roman" panose="02020603050405020304" pitchFamily="18" charset="0"/>
                          <a:cs typeface="Times New Roman" panose="02020603050405020304" pitchFamily="18" charset="0"/>
                        </a:rPr>
                        <a:t>The expansion of the Russian Empire: the capture of the Caucasus (1859–1878) and Central Asia (1854–1885).</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851" marR="38851" marT="0" marB="0"/>
                </a:tc>
                <a:extLst>
                  <a:ext uri="{0D108BD9-81ED-4DB2-BD59-A6C34878D82A}">
                    <a16:rowId xmlns:a16="http://schemas.microsoft.com/office/drawing/2014/main" val="2885974967"/>
                  </a:ext>
                </a:extLst>
              </a:tr>
            </a:tbl>
          </a:graphicData>
        </a:graphic>
      </p:graphicFrame>
      <p:sp>
        <p:nvSpPr>
          <p:cNvPr id="9" name="TextBox 8">
            <a:extLst>
              <a:ext uri="{FF2B5EF4-FFF2-40B4-BE49-F238E27FC236}">
                <a16:creationId xmlns:a16="http://schemas.microsoft.com/office/drawing/2014/main" id="{65FF4935-58C7-B418-B342-35EC0321F087}"/>
              </a:ext>
            </a:extLst>
          </p:cNvPr>
          <p:cNvSpPr txBox="1"/>
          <p:nvPr/>
        </p:nvSpPr>
        <p:spPr>
          <a:xfrm>
            <a:off x="179349" y="1163511"/>
            <a:ext cx="1483112" cy="1754326"/>
          </a:xfrm>
          <a:prstGeom prst="rect">
            <a:avLst/>
          </a:prstGeom>
          <a:noFill/>
        </p:spPr>
        <p:txBody>
          <a:bodyPr wrap="square" rtlCol="0">
            <a:spAutoFit/>
          </a:bodyPr>
          <a:lstStyle/>
          <a:p>
            <a:r>
              <a:rPr lang="en-US" sz="1800" b="1" spc="-10" dirty="0">
                <a:effectLst/>
                <a:latin typeface="Times New Roman" panose="02020603050405020304" pitchFamily="18" charset="0"/>
                <a:ea typeface="Times New Roman" panose="02020603050405020304" pitchFamily="18" charset="0"/>
                <a:cs typeface="Times New Roman" panose="02020603050405020304" pitchFamily="18" charset="0"/>
              </a:rPr>
              <a:t>Historical Parallels of the Development of Belarus and Russia</a:t>
            </a:r>
            <a:endParaRPr lang="en-US" dirty="0"/>
          </a:p>
        </p:txBody>
      </p:sp>
    </p:spTree>
    <p:extLst>
      <p:ext uri="{BB962C8B-B14F-4D97-AF65-F5344CB8AC3E}">
        <p14:creationId xmlns:p14="http://schemas.microsoft.com/office/powerpoint/2010/main" val="1903600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7E160-7962-4F4F-B29D-6EA67C262D02}"/>
              </a:ext>
            </a:extLst>
          </p:cNvPr>
          <p:cNvSpPr>
            <a:spLocks noGrp="1"/>
          </p:cNvSpPr>
          <p:nvPr>
            <p:ph type="title"/>
          </p:nvPr>
        </p:nvSpPr>
        <p:spPr>
          <a:xfrm>
            <a:off x="4907666" y="352376"/>
            <a:ext cx="7143430" cy="694201"/>
          </a:xfrm>
        </p:spPr>
        <p:txBody>
          <a:bodyPr>
            <a:noAutofit/>
          </a:bodyPr>
          <a:lstStyle/>
          <a:p>
            <a:pPr marL="0" marR="0">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979920" algn="l"/>
                <a:tab pos="7561580" algn="l"/>
                <a:tab pos="8143240" algn="l"/>
                <a:tab pos="8724900" algn="l"/>
                <a:tab pos="9306560" algn="l"/>
              </a:tabLst>
            </a:pPr>
            <a:r>
              <a:rPr lang="en-US" sz="2000" b="1" dirty="0">
                <a:latin typeface="Times New Roman" panose="02020603050405020304" pitchFamily="18" charset="0"/>
                <a:cs typeface="Times New Roman" panose="02020603050405020304" pitchFamily="18" charset="0"/>
              </a:rPr>
              <a:t>Evidence supporting </a:t>
            </a:r>
            <a:r>
              <a:rPr lang="en-US" sz="2000" b="1" spc="-10" dirty="0">
                <a:latin typeface="Times New Roman" panose="02020603050405020304" pitchFamily="18" charset="0"/>
                <a:cs typeface="Times New Roman" panose="02020603050405020304" pitchFamily="18" charset="0"/>
              </a:rPr>
              <a:t>t</a:t>
            </a:r>
            <a:r>
              <a:rPr lang="en-US" sz="2000" b="1" spc="-10" dirty="0">
                <a:effectLst/>
                <a:latin typeface="Times New Roman" panose="02020603050405020304" pitchFamily="18" charset="0"/>
                <a:ea typeface="Times New Roman" panose="02020603050405020304" pitchFamily="18" charset="0"/>
                <a:cs typeface="Times New Roman" panose="02020603050405020304" pitchFamily="18" charset="0"/>
              </a:rPr>
              <a:t>he demarcation of the Eastern Slavs with the formation of two civilizations, Ruthenian and Eurasian ones</a:t>
            </a:r>
            <a:br>
              <a:rPr lang="en-US" sz="2000" b="1" dirty="0">
                <a:effectLst/>
                <a:latin typeface="Calibri" panose="020F0502020204030204" pitchFamily="34" charset="0"/>
                <a:ea typeface="Calibri" panose="020F0502020204030204" pitchFamily="34" charset="0"/>
                <a:cs typeface="Times New Roman" panose="02020603050405020304" pitchFamily="18" charset="0"/>
              </a:rPr>
            </a:b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250DD4F-EACA-4E8F-A0B8-1E28A915AA23}"/>
              </a:ext>
            </a:extLst>
          </p:cNvPr>
          <p:cNvSpPr>
            <a:spLocks noGrp="1"/>
          </p:cNvSpPr>
          <p:nvPr>
            <p:ph idx="1"/>
          </p:nvPr>
        </p:nvSpPr>
        <p:spPr>
          <a:xfrm>
            <a:off x="838200" y="1376446"/>
            <a:ext cx="10515600" cy="4351338"/>
          </a:xfrm>
        </p:spPr>
        <p:txBody>
          <a:bodyPr>
            <a:normAutofit/>
          </a:bodyPr>
          <a:lstStyle/>
          <a:p>
            <a:pPr marL="0" marR="0">
              <a:lnSpc>
                <a:spcPct val="107000"/>
              </a:lnSpc>
              <a:spcBef>
                <a:spcPts val="1500"/>
              </a:spcBef>
              <a:spcAft>
                <a:spcPts val="1500"/>
              </a:spcAft>
            </a:pPr>
            <a:endParaRPr lang="en-US" dirty="0">
              <a:latin typeface="Times New Roman" panose="02020603050405020304" pitchFamily="18" charset="0"/>
              <a:cs typeface="Times New Roman" panose="02020603050405020304" pitchFamily="18" charset="0"/>
            </a:endParaRPr>
          </a:p>
          <a:p>
            <a:pPr marL="0" marR="0">
              <a:lnSpc>
                <a:spcPct val="107000"/>
              </a:lnSpc>
              <a:spcBef>
                <a:spcPts val="1500"/>
              </a:spcBef>
              <a:spcAft>
                <a:spcPts val="1500"/>
              </a:spcAft>
            </a:pPr>
            <a:endParaRPr lang="en-US"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3B8571AF-275C-59B7-348F-84EE237BB859}"/>
              </a:ext>
            </a:extLst>
          </p:cNvPr>
          <p:cNvSpPr txBox="1"/>
          <p:nvPr/>
        </p:nvSpPr>
        <p:spPr>
          <a:xfrm>
            <a:off x="4699322" y="1099900"/>
            <a:ext cx="7351774" cy="514192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Different dynamics of historical development of Belarus, Russia and Ukraine</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Different character of migration and assimilation of Eastern Slavs with variety of tribes and ethnic differences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Impact of Mongol invasion on demarcation of Great Russians and Belarusians with Ukrainians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Exceptional role of GDL in uniting Eastern Slavs, Ruthenians - Belarusians and Ukrainians – that saved their civilization</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lang="en-CA" sz="1600" b="1" dirty="0">
                <a:effectLst/>
                <a:latin typeface="Times New Roman" panose="02020603050405020304" pitchFamily="18" charset="0"/>
                <a:ea typeface="Calibri" panose="020F0502020204030204" pitchFamily="34" charset="0"/>
              </a:rPr>
              <a:t>The civil war between </a:t>
            </a:r>
            <a:r>
              <a:rPr lang="en-CA" sz="1600" b="1" dirty="0" err="1">
                <a:effectLst/>
                <a:latin typeface="Times New Roman" panose="02020603050405020304" pitchFamily="18" charset="0"/>
                <a:ea typeface="Calibri" panose="020F0502020204030204" pitchFamily="34" charset="0"/>
              </a:rPr>
              <a:t>Svitrigaila</a:t>
            </a:r>
            <a:r>
              <a:rPr lang="en-CA" sz="1600" b="1" dirty="0">
                <a:effectLst/>
                <a:latin typeface="Times New Roman" panose="02020603050405020304" pitchFamily="18" charset="0"/>
                <a:ea typeface="Calibri" panose="020F0502020204030204" pitchFamily="34" charset="0"/>
              </a:rPr>
              <a:t> and </a:t>
            </a:r>
            <a:r>
              <a:rPr lang="en-CA" sz="1600" b="1" dirty="0" err="1">
                <a:effectLst/>
                <a:latin typeface="Times New Roman" panose="02020603050405020304" pitchFamily="18" charset="0"/>
                <a:ea typeface="Calibri" panose="020F0502020204030204" pitchFamily="34" charset="0"/>
              </a:rPr>
              <a:t>Zygimintas</a:t>
            </a:r>
            <a:r>
              <a:rPr lang="en-CA" sz="1600" b="1" dirty="0">
                <a:effectLst/>
                <a:latin typeface="Times New Roman" panose="02020603050405020304" pitchFamily="18" charset="0"/>
                <a:ea typeface="Calibri" panose="020F0502020204030204" pitchFamily="34" charset="0"/>
              </a:rPr>
              <a:t> in the beginning of the XV c</a:t>
            </a:r>
            <a:r>
              <a:rPr lang="en-CA" sz="1600" dirty="0">
                <a:effectLst/>
                <a:latin typeface="Times New Roman" panose="02020603050405020304" pitchFamily="18" charset="0"/>
                <a:ea typeface="Calibri" panose="020F0502020204030204" pitchFamily="34" charset="0"/>
              </a:rPr>
              <a:t>.</a:t>
            </a:r>
            <a:endPar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Prolonged fighting Belarusians and Ukrainians against Muscovites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Critical analysis of view of classical and modern </a:t>
            </a:r>
            <a:r>
              <a:rPr kumimoji="0" lang="en-US" sz="1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Eurasianists</a:t>
            </a:r>
            <a:endPar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European nature of Belarus and Ukraine: </a:t>
            </a:r>
            <a:endParaRPr kumimoji="0" lang="en-US" sz="1600" b="1" i="0" u="none" strike="noStrike" kern="1200" cap="none" spc="-1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1030288" marR="0" lvl="0" indent="-347663"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be-BY" sz="1600" b="1" i="0" u="none" strike="noStrike" kern="1200" cap="none" spc="-1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the presence of European civilizational processes (the Renaissance, the Reformation, the Counter-Reformation, the Union of Brest, the Enlightenment); </a:t>
            </a:r>
            <a:endParaRPr kumimoji="0" lang="en-US" sz="1600" b="1" i="0" u="none" strike="noStrike" kern="1200" cap="none" spc="-1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1030288" marR="0" lvl="0" indent="-347663"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be-BY" sz="1600" b="1" i="0" u="none" strike="noStrike" kern="1200" cap="none" spc="-1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the presence of European institutions (Parliament, Sejm, Magdeburg rights, townhalls)</a:t>
            </a: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Current war launched by Russia against Ukraine (since 2014, extended in 2022)</a:t>
            </a:r>
            <a:endPar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4AC14EAC-3AD1-5B77-4BEF-8986B7CB1208}"/>
              </a:ext>
            </a:extLst>
          </p:cNvPr>
          <p:cNvSpPr txBox="1"/>
          <p:nvPr/>
        </p:nvSpPr>
        <p:spPr>
          <a:xfrm>
            <a:off x="338312" y="6312274"/>
            <a:ext cx="4241867" cy="523220"/>
          </a:xfrm>
          <a:prstGeom prst="rect">
            <a:avLst/>
          </a:prstGeom>
          <a:noFill/>
        </p:spPr>
        <p:txBody>
          <a:bodyPr wrap="none" rtlCol="0">
            <a:spAutoFit/>
          </a:bodyPr>
          <a:lstStyle/>
          <a:p>
            <a:r>
              <a:rPr lang="en-CA" sz="1400" b="1" dirty="0">
                <a:latin typeface="Times New Roman" pitchFamily="18" charset="0"/>
                <a:cs typeface="Times New Roman" pitchFamily="18" charset="0"/>
              </a:rPr>
              <a:t>The Grand Duchy of Lithuania united Eastern Slavs </a:t>
            </a:r>
          </a:p>
          <a:p>
            <a:r>
              <a:rPr lang="en-CA" sz="1400" b="1" i="1" dirty="0">
                <a:latin typeface="Times New Roman" pitchFamily="18" charset="0"/>
                <a:cs typeface="Times New Roman" pitchFamily="18" charset="0"/>
              </a:rPr>
              <a:t>(map prepared by </a:t>
            </a:r>
            <a:r>
              <a:rPr lang="en-CA" sz="1400" b="1" i="1" dirty="0" err="1">
                <a:latin typeface="Times New Roman" pitchFamily="18" charset="0"/>
                <a:cs typeface="Times New Roman" pitchFamily="18" charset="0"/>
              </a:rPr>
              <a:t>A.Karalkevich</a:t>
            </a:r>
            <a:r>
              <a:rPr lang="en-CA" sz="1400" b="1" i="1" dirty="0">
                <a:latin typeface="Times New Roman" pitchFamily="18" charset="0"/>
                <a:cs typeface="Times New Roman" pitchFamily="18" charset="0"/>
              </a:rPr>
              <a:t>)</a:t>
            </a:r>
            <a:endParaRPr lang="en-US" sz="1400" i="1" dirty="0"/>
          </a:p>
        </p:txBody>
      </p:sp>
      <p:pic>
        <p:nvPicPr>
          <p:cNvPr id="12" name="Picture 11" descr="Map&#10;&#10;Description automatically generated">
            <a:extLst>
              <a:ext uri="{FF2B5EF4-FFF2-40B4-BE49-F238E27FC236}">
                <a16:creationId xmlns:a16="http://schemas.microsoft.com/office/drawing/2014/main" id="{76929DA4-7D95-196F-9870-2BA341A1B1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258" y="22506"/>
            <a:ext cx="4069850" cy="6289768"/>
          </a:xfrm>
          <a:prstGeom prst="rect">
            <a:avLst/>
          </a:prstGeom>
        </p:spPr>
      </p:pic>
    </p:spTree>
    <p:extLst>
      <p:ext uri="{BB962C8B-B14F-4D97-AF65-F5344CB8AC3E}">
        <p14:creationId xmlns:p14="http://schemas.microsoft.com/office/powerpoint/2010/main" val="40420493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6198</TotalTime>
  <Words>4287</Words>
  <Application>Microsoft Office PowerPoint</Application>
  <PresentationFormat>Widescreen</PresentationFormat>
  <Paragraphs>440</Paragraphs>
  <Slides>23</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2" baseType="lpstr">
      <vt:lpstr>Aptos</vt:lpstr>
      <vt:lpstr>Arial</vt:lpstr>
      <vt:lpstr>Calibri</vt:lpstr>
      <vt:lpstr>Calibri Light</vt:lpstr>
      <vt:lpstr>Cambria</vt:lpstr>
      <vt:lpstr>Times New Roman</vt:lpstr>
      <vt:lpstr>Wingdings</vt:lpstr>
      <vt:lpstr>Office Theme</vt:lpstr>
      <vt:lpstr>Document</vt:lpstr>
      <vt:lpstr>         Нацыянальны Дзень 25 САКАВІКА  Атава, Сакавік 24, 2024  </vt:lpstr>
      <vt:lpstr>Пра што пойдзе размова </vt:lpstr>
      <vt:lpstr>Этнас </vt:lpstr>
      <vt:lpstr>Размежаваньне ўсходніх славян                          падчас міграцыі ў VII-XII ст.</vt:lpstr>
      <vt:lpstr>Княствы ўсходніх славян у ІХth–ХІІІth ст.ст.                                           (адносна сучасных тэрыторый Беларусі, Украіны і Расіі) </vt:lpstr>
      <vt:lpstr>       Моўная    дыферэнцыяцыя у русінаў\рутэнаў   </vt:lpstr>
      <vt:lpstr>ВКЛ – аб’яднальнік усходніх славян</vt:lpstr>
      <vt:lpstr>The GDL, mostly populated with Ruthenians, and Muscovy were at war constantly    </vt:lpstr>
      <vt:lpstr>PowerPoint Presentation</vt:lpstr>
      <vt:lpstr>Classification of Civilizations </vt:lpstr>
      <vt:lpstr>Выбітныя людзі другой паловы XIX стагоддзя, якія найбольш паспрыялі развіццю беларускай нацыі  (Пётра Мурзёнак  Чым трэба ганарыцца кожнаму беларусу. Мінск, “Кнігазбор”, 2017) </vt:lpstr>
      <vt:lpstr>Выбітныя людзі другой паловы XIX стагоддзя, якія найбольш паспрыялі развіццю беларускай нацыі  (Пётра Мурзёнак  Чым трэба ганарыцца кожнаму беларусу. Мінск, “Кнігазбор”, 2017)</vt:lpstr>
      <vt:lpstr>PowerPoint Presentation</vt:lpstr>
      <vt:lpstr>Паводле перапісу насельніцтва ў Расійскай імперыі (1897), на тэрыторыі 5 беларускіх губерняў пражывала 8,5 млн. чалавек, у тым ліку 5,4 млн. беларусаў (63,5%), 1,2 млн. габрэяў (14%), 493 тыс. рускіх (5,8%), 424 тыс. палякаў (5%), 377 тыс. украінцаў (4,4%), каля 8 тыс. татар.  </vt:lpstr>
      <vt:lpstr>Падставы для абвяшчэньня незалежнай дзяржавы, Беларускай Народнай Рэспублікі, у пачатку ХХ стагоддзя</vt:lpstr>
      <vt:lpstr> </vt:lpstr>
      <vt:lpstr>Classification of Civilizations</vt:lpstr>
      <vt:lpstr>Classification of Civilizations </vt:lpstr>
      <vt:lpstr>Scenario and Probable Outcomes for the Belarusian Nation</vt:lpstr>
      <vt:lpstr>«СТРАТЭГІЯ РАЗВІЦЬЦЯ БЕЛАРУСКАЙ НАЦЫІ» </vt:lpstr>
      <vt:lpstr>«СТРАТЭГІЯ РАЗВІЦЬЦЯ БЕЛАРУСКАЙ НАЦЫІ» </vt:lpstr>
      <vt:lpstr>PowerPoint Presentation</vt:lpstr>
      <vt:lpstr>Evidence supporting the demarcation of the Eastern Slavs with the formation of two civilizations, Ruthenian and Eurasian ones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         Тożsamość białoruska: doświadczenia przeszłości i wyzwania teraźniejszości. Z okazji 30. rocznicy uzyskania przez Białoruś niepodległości  Warszawa, 1 kvietnia 2021 r. Беларуская ідэнтычнасць: досвед мінулага і выклікі сучаснасці. Да 30-годдзя абвяшчэння незалежнасці Беларусі Варшава, 1 красавіка 2021 г.</dc:title>
  <dc:creator>Piotra Murzionak</dc:creator>
  <cp:lastModifiedBy>Natalia Barkar</cp:lastModifiedBy>
  <cp:revision>167</cp:revision>
  <dcterms:created xsi:type="dcterms:W3CDTF">2021-03-20T23:39:43Z</dcterms:created>
  <dcterms:modified xsi:type="dcterms:W3CDTF">2024-03-26T16:03:18Z</dcterms:modified>
</cp:coreProperties>
</file>