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60" r:id="rId1"/>
  </p:sldMasterIdLst>
  <p:notesMasterIdLst>
    <p:notesMasterId r:id="rId27"/>
  </p:notesMasterIdLst>
  <p:sldIdLst>
    <p:sldId id="256" r:id="rId2"/>
    <p:sldId id="295" r:id="rId3"/>
    <p:sldId id="261" r:id="rId4"/>
    <p:sldId id="258" r:id="rId5"/>
    <p:sldId id="296" r:id="rId6"/>
    <p:sldId id="297" r:id="rId7"/>
    <p:sldId id="299" r:id="rId8"/>
    <p:sldId id="271" r:id="rId9"/>
    <p:sldId id="259" r:id="rId10"/>
    <p:sldId id="300" r:id="rId11"/>
    <p:sldId id="302" r:id="rId12"/>
    <p:sldId id="312" r:id="rId13"/>
    <p:sldId id="301" r:id="rId14"/>
    <p:sldId id="303" r:id="rId15"/>
    <p:sldId id="314" r:id="rId16"/>
    <p:sldId id="310" r:id="rId17"/>
    <p:sldId id="308" r:id="rId18"/>
    <p:sldId id="309" r:id="rId19"/>
    <p:sldId id="298" r:id="rId20"/>
    <p:sldId id="305" r:id="rId21"/>
    <p:sldId id="307" r:id="rId22"/>
    <p:sldId id="306" r:id="rId23"/>
    <p:sldId id="304" r:id="rId24"/>
    <p:sldId id="285" r:id="rId25"/>
    <p:sldId id="283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iotra Murzionak" initials="PM" lastIdx="1" clrIdx="0">
    <p:extLst>
      <p:ext uri="{19B8F6BF-5375-455C-9EA6-DF929625EA0E}">
        <p15:presenceInfo xmlns:p15="http://schemas.microsoft.com/office/powerpoint/2012/main" userId="aff568da5893e31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92BEE0-5B06-4EFF-8AB4-2FFE872642AE}" type="datetimeFigureOut">
              <a:rPr lang="en-US" smtClean="0"/>
              <a:t>3/2/2024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F516C1-7DE9-439A-B271-9D63E7031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423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CB396-8112-4773-866F-651AAB86C5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1D9499-1C5E-4E39-A2A5-3472B67CA1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FA881C-8FFB-43CE-88CB-0A1455ACC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8729D-5AC5-411A-BF79-A3EC9479AA15}" type="datetime1">
              <a:rPr lang="en-US" smtClean="0"/>
              <a:t>3/2/2024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0FCDF-4E9C-487C-903F-7FE4B1A18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3C1A3-209D-4066-9782-E9D736ACF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505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438A0-A57C-48D9-AAF8-4BADF4745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59E6F-4B3C-4B13-9567-A7771F6D1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37D749-CADB-4BD0-80AA-658D550DC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BF960-85A7-4F1E-A685-703757C48A9E}" type="datetime1">
              <a:rPr lang="en-US" smtClean="0"/>
              <a:t>3/2/2024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8EEC8E-7C26-419F-BDC3-43BEC6023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12DED4-5C1C-4E94-A8C6-2FECEF8A0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547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92F05-A5B5-4241-A61C-DB1BB1824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85078-96E2-469E-9042-AD69FCEBA0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B92DF2-2211-45E6-AEF3-DA6C9D8B2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5C90E-C530-4953-AC91-331B54099534}" type="datetime1">
              <a:rPr lang="en-US" smtClean="0"/>
              <a:t>3/2/2024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F7994F-951B-4ECE-84B3-9BF6C99D3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D9E1DB-561D-4165-905B-6F78458E1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729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6D6BF-6E2E-41C7-8284-9551A24F3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53766-D7DE-4632-8282-65F92FDBE2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E737A4-19AE-4B14-9AAD-7584EFDC89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F46E64-8623-4A9E-A8B8-BF8CE5226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CBC7C-D08B-4AE8-AF72-474DE4823BC0}" type="datetime1">
              <a:rPr lang="en-US" smtClean="0"/>
              <a:t>3/2/2024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976BE7-83E5-4319-B8A2-B26275082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A81199-5E45-4E45-882E-2CE003AB4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656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0D56A-69B4-4111-9D8B-65CB98D32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A8E54C-1761-4C52-A4C3-88FE93BD3D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D0A796-8F9F-46EC-83D4-D399C6666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341E3A-4984-4777-9078-427859A0FA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0620E6-E3C0-4B85-89B2-C93DA6B7C3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23B950-184D-4D30-8FC6-F8B1DA080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3ED9B-96A2-4252-8117-F78378B40C89}" type="datetime1">
              <a:rPr lang="en-US" smtClean="0"/>
              <a:t>3/2/2024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BCEB3F-1B22-4AFF-9C88-4FBA5BE19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AD15A2-4A8D-4635-ADFD-13F544A24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307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0AC65-F5CF-4AFF-8E64-0EE5CA610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1AD9EC-F71A-4E87-AF4A-BA294AE46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DCFC3-D33B-4626-9BE2-261F0E49747A}" type="datetime1">
              <a:rPr lang="en-US" smtClean="0"/>
              <a:t>3/2/2024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FF78C7-0329-4962-A740-94B97CA47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86A7C2-0656-49A4-8E24-78B6AC9E1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239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5CED10-9C67-43CB-ABD0-C75E681A9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989ED-5595-44F1-9BF9-AFA5B0AE64A5}" type="datetime1">
              <a:rPr lang="en-US" smtClean="0"/>
              <a:t>3/2/2024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BCADC2-BC35-432A-8CDF-ABC5F1ED8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E99678-35EC-4A06-8DC1-D49BD686D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270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56FFC-DF0F-4350-846A-182122CEC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448E6-4067-4087-A348-8D13433EB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962C4C-1922-4981-AF27-1472252A33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89ED29-86FF-4BE6-88E8-321655DFF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CEA4D-7ED6-41A9-A160-099BC309C163}" type="datetime1">
              <a:rPr lang="en-US" smtClean="0"/>
              <a:t>3/2/2024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5F7E44-1004-4601-A862-4DA0B3AF8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60C966-6DA4-4D13-AF02-96061D815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306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84C8-DD73-4BFC-94C1-024A4C783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FC833A-AB31-417D-9E82-5F7B5D4888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D17C8-7C14-4369-8439-E5F188302F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7FB511-408C-4A5D-ADBC-A16EF8362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AF93-C5BE-41BB-8A3F-50A23EBD4F1F}" type="datetime1">
              <a:rPr lang="en-US" smtClean="0"/>
              <a:t>3/2/2024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5F51A6-B5E9-4D62-82F0-D26901037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83B879-54BD-423A-AC0C-C322C5C6B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794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893D3-D690-4866-950F-7A78A7F7B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37E8DF-4EC7-4691-B05F-06B6257BE9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CB1878-75CC-4FA5-AD71-5C88FF96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33E34-233B-482C-8F5E-A30C27E16F08}" type="datetime1">
              <a:rPr lang="en-US" smtClean="0"/>
              <a:t>3/2/2024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79D0C0-CC8B-488D-A689-44DAD99F8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9B29D7-058A-4219-9C39-75B77B8AF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210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6AFDBD-2C0E-48EE-903B-DA59B25820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F053CC-D199-46F3-94CD-39D7F6921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73DB0A-5AE7-4442-BE73-31818AFBC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FADB1-B048-42C6-9D8D-B58B940DE818}" type="datetime1">
              <a:rPr lang="en-US" smtClean="0"/>
              <a:t>3/2/2024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D52FB-04CC-455E-9584-1D22DF2A4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1A8229-B73B-4577-A614-93311CE3D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4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0F2130-844E-4C36-855F-159EE0FA1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536240-54F5-4E83-B567-65D45B451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449D9-D3CF-4113-B889-E8D2861D32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4F23F3-3682-4081-BD90-1DD2A5409182}" type="datetime1">
              <a:rPr lang="en-US" smtClean="0"/>
              <a:t>3/2/2024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17673B-4829-4976-B813-6D9D3BA999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B99F42-934E-4106-83BD-8AFDD08013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73580-C5BD-4863-80B6-FC58A63FE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305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4E645-6BC2-4F3E-A5D5-0E7C185436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8049" y="2129957"/>
            <a:ext cx="9530533" cy="1706635"/>
          </a:xfrm>
        </p:spPr>
        <p:txBody>
          <a:bodyPr>
            <a:noAutofit/>
          </a:bodyPr>
          <a:lstStyle/>
          <a:p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be-BY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be-BY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be-BY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be-BY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be-BY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be-BY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be-BY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be-BY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e-BY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kumimoji="0" lang="be-BY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зень Волі-2024 </a:t>
            </a:r>
            <a:br>
              <a:rPr kumimoji="0" lang="be-BY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be-BY" sz="2400" b="1" i="1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Варш</a:t>
            </a:r>
            <a:r>
              <a:rPr lang="be-BY" sz="24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ава, Сакавік</a:t>
            </a:r>
            <a:r>
              <a:rPr lang="en-US" sz="24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e-BY" sz="24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en-US" sz="24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</a:t>
            </a:r>
            <a:r>
              <a:rPr lang="be-BY" sz="24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br>
              <a:rPr lang="be-BY" sz="24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solidFill>
                  <a:srgbClr val="00B0F0"/>
                </a:solidFill>
              </a:rPr>
            </a:br>
            <a:endParaRPr lang="en-US" sz="2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5" name="Obraz 19" descr="Беларускі інстытут навукі й мастацтва ў Канадзе - Belarusian Institute of  Arts and Sciences, Canada">
            <a:extLst>
              <a:ext uri="{FF2B5EF4-FFF2-40B4-BE49-F238E27FC236}">
                <a16:creationId xmlns:a16="http://schemas.microsoft.com/office/drawing/2014/main" id="{F52CC912-BA35-4042-A6AD-82B52A3BE7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4509" y="457199"/>
            <a:ext cx="2040673" cy="2040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A6FCA007-B3AF-4788-88A3-F4A2D4FEB4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121576-80F1-67AC-EB8E-86A599505FE6}"/>
              </a:ext>
            </a:extLst>
          </p:cNvPr>
          <p:cNvSpPr txBox="1"/>
          <p:nvPr/>
        </p:nvSpPr>
        <p:spPr>
          <a:xfrm>
            <a:off x="464635" y="4164222"/>
            <a:ext cx="112627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e-BY" sz="3200" b="1" i="1" dirty="0">
                <a:solidFill>
                  <a:srgbClr val="FF0000"/>
                </a:solidFill>
              </a:rPr>
              <a:t>БНР – нязгасны сімвал падтрымкі нацыянальнай ідэнтычнасьці ў Канадзе</a:t>
            </a:r>
            <a:endParaRPr lang="en-US" sz="3200" b="1" i="1" dirty="0">
              <a:solidFill>
                <a:srgbClr val="FF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kumimoji="0" lang="be-BY" sz="3200" b="1" i="1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Пётра Мурзёнак</a:t>
            </a:r>
            <a:endParaRPr lang="en-US" sz="3200" dirty="0">
              <a:solidFill>
                <a:srgbClr val="00B0F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ADFCA2-4B82-3FE7-AD58-89D827921386}"/>
              </a:ext>
            </a:extLst>
          </p:cNvPr>
          <p:cNvSpPr txBox="1"/>
          <p:nvPr/>
        </p:nvSpPr>
        <p:spPr>
          <a:xfrm>
            <a:off x="1126273" y="816525"/>
            <a:ext cx="87871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Беларускі інстытут навукі і мастацтваў, Канада</a:t>
            </a:r>
            <a:endParaRPr lang="en-US" sz="28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Belarusian Institute of Arts and Sciences, Canada</a:t>
            </a:r>
          </a:p>
        </p:txBody>
      </p:sp>
    </p:spTree>
    <p:extLst>
      <p:ext uri="{BB962C8B-B14F-4D97-AF65-F5344CB8AC3E}">
        <p14:creationId xmlns:p14="http://schemas.microsoft.com/office/powerpoint/2010/main" val="1122995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E41E3-2857-C556-772B-25CD4DEA1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7334"/>
          </a:xfrm>
        </p:spPr>
        <p:txBody>
          <a:bodyPr>
            <a:normAutofit/>
          </a:bodyPr>
          <a:lstStyle/>
          <a:p>
            <a:pPr algn="ctr"/>
            <a:r>
              <a:rPr lang="be-BY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Пётра Мурзёнак:   Верш «На Сакавік»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1F5485-871C-67AD-0E2C-0BE8444A1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2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E0C2E08-BA01-CD53-E08D-AD1589E73F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07219" y="1253331"/>
            <a:ext cx="3566533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Прыйшла чарговая вясна  </a:t>
            </a: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з ёю Сакавік вызвольны. </a:t>
            </a: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промнях сонечнага дня  </a:t>
            </a: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Ён песціць мару долі вольнай. </a:t>
            </a: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Праз пакаленьні і іспыт</a:t>
            </a: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Нясе Ён для людзей надзею –</a:t>
            </a: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Пасля ахвярнай барацьбы</a:t>
            </a: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краі не гудзець завеям.</a:t>
            </a: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Ён прыйдзе ў родную зямлю,</a:t>
            </a: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Каб расквяціцца ў мілым краі, </a:t>
            </a: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Каб  шчыра мовіў беларус</a:t>
            </a: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“Люблю </a:t>
            </a: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айчыну вольную, </a:t>
            </a: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душой яе прымаю!</a:t>
            </a: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табой навекі, Беларусь!!!”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654E09C-67E8-2648-96FB-01651BC9C6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53331"/>
            <a:ext cx="5181600" cy="4351338"/>
          </a:xfrm>
        </p:spPr>
        <p:txBody>
          <a:bodyPr>
            <a:noAutofit/>
          </a:bodyPr>
          <a:lstStyle/>
          <a:p>
            <a:pPr marL="0" marR="228600" indent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103505" algn="l"/>
              </a:tabLst>
            </a:pPr>
            <a:r>
              <a:rPr lang="en-US" sz="1600" b="1" i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Another spring is cheerfully coming.</a:t>
            </a:r>
            <a:endParaRPr lang="en-US" sz="16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228600" indent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103505" algn="l"/>
              </a:tabLst>
            </a:pPr>
            <a:r>
              <a:rPr lang="en-US" sz="1600" b="1" i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Along with SAKAVIK’ affair.</a:t>
            </a:r>
            <a:endParaRPr lang="en-US" sz="16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228600" indent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103505" algn="l"/>
              </a:tabLst>
            </a:pPr>
            <a:r>
              <a:rPr lang="en-US" sz="1600" b="1" i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day of hope is getting closer sunny</a:t>
            </a:r>
            <a:r>
              <a:rPr lang="be-BY" sz="1600" b="1" i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16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228600" indent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103505" algn="l"/>
              </a:tabLst>
            </a:pPr>
            <a:r>
              <a:rPr lang="be-BY" sz="1600" b="1" i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en-US" sz="1600" b="1" i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cherishes our freedom shares.</a:t>
            </a:r>
            <a:r>
              <a:rPr lang="be-BY" sz="1600" b="1" i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228600" indent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103505" algn="l"/>
              </a:tabLst>
            </a:pPr>
            <a:r>
              <a:rPr lang="en-US" sz="1600" b="1" i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Through generations’ resistance</a:t>
            </a:r>
            <a:endParaRPr lang="en-US" sz="16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228600" indent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103505" algn="l"/>
              </a:tabLst>
            </a:pPr>
            <a:r>
              <a:rPr lang="en-US" sz="1600" b="1" i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 saved a torch of liberation.</a:t>
            </a:r>
            <a:endParaRPr lang="en-US" sz="16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228600" indent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103505" algn="l"/>
              </a:tabLst>
            </a:pPr>
            <a:r>
              <a:rPr lang="en-US" sz="1600" b="1" i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While sacrifices give a chance</a:t>
            </a:r>
            <a:r>
              <a:rPr lang="be-BY" sz="1600" b="1" i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endParaRPr lang="en-US" sz="16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228600" indent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103505" algn="l"/>
              </a:tabLst>
            </a:pPr>
            <a:r>
              <a:rPr lang="en-US" sz="1600" b="1" i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“No blizzards ever to our nation”</a:t>
            </a:r>
            <a:r>
              <a:rPr lang="be-BY" sz="1600" b="1" i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228600" indent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103505" algn="l"/>
              </a:tabLst>
            </a:pPr>
            <a:r>
              <a:rPr lang="en-US" sz="1600" b="1" i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freedom follows native land</a:t>
            </a:r>
            <a:endParaRPr lang="en-US" sz="16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228600" indent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103505" algn="l"/>
              </a:tabLst>
            </a:pPr>
            <a:r>
              <a:rPr lang="en-US" sz="1600" b="1" i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bloom her gardens in despair,</a:t>
            </a:r>
            <a:endParaRPr lang="en-US" sz="16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228600" indent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103505" algn="l"/>
              </a:tabLst>
            </a:pPr>
            <a:r>
              <a:rPr lang="en-US" sz="1600" b="1" i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all of us might proudly stand</a:t>
            </a:r>
            <a:endParaRPr lang="en-US" sz="16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228600" indent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103505" algn="l"/>
              </a:tabLst>
            </a:pPr>
            <a:r>
              <a:rPr lang="en-US" sz="1600" b="1" i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“Live Belarus! With you forever!”</a:t>
            </a:r>
            <a:r>
              <a:rPr lang="be-BY" sz="1600" b="1" i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228600" indent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103505" algn="l"/>
              </a:tabLst>
            </a:pPr>
            <a:endParaRPr lang="be-BY" sz="16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e-BY" sz="1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 сакавіка 2012 - 7 сакавіка 202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e-BY" sz="1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года, Атава</a:t>
            </a:r>
            <a:endParaRPr lang="en-US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940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7E160-7962-4F4F-B29D-6EA67C262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4736"/>
            <a:ext cx="10515600" cy="854075"/>
          </a:xfrm>
        </p:spPr>
        <p:txBody>
          <a:bodyPr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1943100" algn="l"/>
              </a:tabLst>
            </a:pPr>
            <a:r>
              <a:rPr lang="be-BY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 што пойдзе размова</a:t>
            </a:r>
            <a:b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0DD4F-EACA-4E8F-A0B8-1E28A915AA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76446"/>
            <a:ext cx="11115908" cy="4351338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295E83-5EFE-42A8-90C9-A176A5040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8571AF-275C-59B7-348F-84EE237BB859}"/>
              </a:ext>
            </a:extLst>
          </p:cNvPr>
          <p:cNvSpPr txBox="1"/>
          <p:nvPr/>
        </p:nvSpPr>
        <p:spPr>
          <a:xfrm>
            <a:off x="1494263" y="1700143"/>
            <a:ext cx="9311269" cy="3697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22860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636270" algn="l"/>
              </a:tabLst>
            </a:pPr>
            <a:r>
              <a:rPr lang="be-BY" sz="2400" b="1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Т</a:t>
            </a:r>
            <a:r>
              <a:rPr lang="be-BY" sz="2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радыцыя сьвяткаваньня абвяшчэньня незалежнасьці БНР</a:t>
            </a:r>
          </a:p>
          <a:p>
            <a:pPr marL="342900" marR="22860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636270" algn="l"/>
              </a:tabLst>
            </a:pPr>
            <a:endParaRPr lang="en-US" sz="2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22860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636270" algn="l"/>
              </a:tabLst>
            </a:pPr>
            <a:r>
              <a:rPr lang="be-BY" sz="2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Форма адзначэньня падзеі </a:t>
            </a:r>
          </a:p>
          <a:p>
            <a:pPr marL="342900" marR="22860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636270" algn="l"/>
              </a:tabLst>
            </a:pPr>
            <a:endParaRPr lang="en-US" sz="2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22860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Ø"/>
              <a:tabLst>
                <a:tab pos="636270" algn="l"/>
              </a:tabLst>
              <a:defRPr/>
            </a:pPr>
            <a:r>
              <a:rPr kumimoji="0" lang="be-BY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Пашырэньне інфармацыі аб БНР у канадыйскім грамадстве</a:t>
            </a:r>
          </a:p>
          <a:p>
            <a:pPr marR="228600" lvl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tabLst>
                <a:tab pos="636270" algn="l"/>
              </a:tabLst>
              <a:defRPr/>
            </a:pPr>
            <a:endParaRPr kumimoji="0" lang="en-US" sz="20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22860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636270" algn="l"/>
              </a:tabLst>
            </a:pPr>
            <a:r>
              <a:rPr lang="be-BY" sz="2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Публікацыя матэрыялаў</a:t>
            </a:r>
          </a:p>
          <a:p>
            <a:pPr marL="342900" marR="22860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636270" algn="l"/>
              </a:tabLst>
            </a:pPr>
            <a:endParaRPr lang="en-US" sz="2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712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7E160-7962-4F4F-B29D-6EA67C262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6992"/>
            <a:ext cx="10515600" cy="854075"/>
          </a:xfrm>
        </p:spPr>
        <p:txBody>
          <a:bodyPr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be-BY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Арганізатары ўрачыстасьцяў</a:t>
            </a:r>
            <a:endParaRPr lang="en-US" sz="1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0DD4F-EACA-4E8F-A0B8-1E28A915AA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0233"/>
            <a:ext cx="10515600" cy="4351338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295E83-5EFE-42A8-90C9-A176A5040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4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8571AF-275C-59B7-348F-84EE237BB859}"/>
              </a:ext>
            </a:extLst>
          </p:cNvPr>
          <p:cNvSpPr txBox="1"/>
          <p:nvPr/>
        </p:nvSpPr>
        <p:spPr>
          <a:xfrm>
            <a:off x="1594624" y="1417923"/>
            <a:ext cx="9759176" cy="4817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22860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be-BY" sz="2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Згуртаваньне беларусаў Канады (1948)</a:t>
            </a:r>
          </a:p>
          <a:p>
            <a:pPr marL="228600" marR="2286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be-BY" sz="2400" b="1" kern="1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2286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e-BY" sz="2400" b="1" kern="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-  Таронта (1948)</a:t>
            </a:r>
          </a:p>
          <a:p>
            <a:pPr marL="228600" marR="2286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e-BY" sz="2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- Атава (1975)</a:t>
            </a:r>
          </a:p>
          <a:p>
            <a:pPr marL="228600" marR="2286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e-BY" sz="2400" b="1" kern="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- Эдмантан (2023)</a:t>
            </a:r>
          </a:p>
          <a:p>
            <a:pPr marL="228600" marR="2286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e-BY" sz="2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- Манрэаль (2023, адноўлены)</a:t>
            </a:r>
          </a:p>
          <a:p>
            <a:pPr marL="571500" marR="22860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be-BY" sz="2400" b="1" kern="1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marR="22860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kumimoji="0" lang="be-BY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Каардынацыйны камітэт беларусаў Канады (1966)</a:t>
            </a:r>
          </a:p>
          <a:p>
            <a:pPr marL="571500" marR="22860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be-BY" sz="2400" b="1" kern="1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marR="22860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be-BY" sz="2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Беларускі інстытут навукі і мастацтва ў Канадзе (1967)</a:t>
            </a:r>
          </a:p>
          <a:p>
            <a:pPr marL="228600" marR="2286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be-BY" sz="2400" b="1" kern="1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marR="22860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be-BY" sz="2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Згуртаваньне беларусаў у Квэбеку (1989-2008)</a:t>
            </a:r>
            <a:endParaRPr lang="en-US" sz="2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827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876AA-3C5B-42E6-411F-451CAD003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0719"/>
          </a:xfrm>
        </p:spPr>
        <p:txBody>
          <a:bodyPr>
            <a:normAutofit/>
          </a:bodyPr>
          <a:lstStyle/>
          <a:p>
            <a:pPr algn="ctr"/>
            <a:r>
              <a:rPr lang="be-BY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Месца правядзеньня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0E4C1-08CD-CB52-A2EA-13B2358D8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1688" y="1859079"/>
            <a:ext cx="9054790" cy="3694228"/>
          </a:xfrm>
        </p:spPr>
        <p:txBody>
          <a:bodyPr>
            <a:normAutofit fontScale="92500" lnSpcReduction="20000"/>
          </a:bodyPr>
          <a:lstStyle/>
          <a:p>
            <a:pPr marL="228600" marR="2286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e-BY" sz="2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Беларускі культурна-рэлігійны цэнтр (Таронта)</a:t>
            </a:r>
          </a:p>
          <a:p>
            <a:pPr marL="0" marR="22860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be-BY" sz="2400" b="1" kern="1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2286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e-BY" sz="2400" b="1" kern="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У Атаве:</a:t>
            </a:r>
            <a:endParaRPr lang="be-BY" sz="2400" b="1" kern="1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22860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e-BY" sz="2400" b="1" kern="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-  </a:t>
            </a:r>
            <a:r>
              <a:rPr lang="en-US" sz="2400" b="1" i="1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Hintonburg</a:t>
            </a:r>
            <a:r>
              <a:rPr lang="be-BY" sz="2400" b="1" i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Family Centre </a:t>
            </a:r>
            <a:r>
              <a:rPr lang="be-BY" sz="2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(2001, 2012, 2014, 2015, 2017)</a:t>
            </a:r>
            <a:r>
              <a:rPr lang="be-BY" sz="2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22860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e-BY" sz="2400" b="1" kern="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- </a:t>
            </a:r>
            <a:r>
              <a:rPr lang="be-BY" sz="2400" b="1" i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City Hall </a:t>
            </a:r>
            <a:r>
              <a:rPr lang="be-BY" sz="2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(2002—2008, 2013, 2019)</a:t>
            </a:r>
          </a:p>
          <a:p>
            <a:pPr marL="0" marR="22860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e-BY" sz="2400" b="1" i="1" kern="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- </a:t>
            </a:r>
            <a:r>
              <a:rPr lang="be-BY" sz="2400" b="1" i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Ottawa Public Library</a:t>
            </a:r>
            <a:r>
              <a:rPr lang="be-BY" sz="2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(2009), </a:t>
            </a:r>
          </a:p>
          <a:p>
            <a:pPr marL="0" marR="22860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e-BY" sz="2400" b="1" i="1" kern="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- </a:t>
            </a:r>
            <a:r>
              <a:rPr lang="be-BY" sz="2400" b="1" i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Nepean Creative Arts Centre</a:t>
            </a:r>
            <a:r>
              <a:rPr lang="be-BY" sz="2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(2016)</a:t>
            </a:r>
          </a:p>
          <a:p>
            <a:pPr marL="0" marR="22860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e-BY" sz="2400" b="1" kern="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- </a:t>
            </a:r>
            <a:r>
              <a:rPr lang="be-BY" sz="2400" b="1" i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Parliament building </a:t>
            </a:r>
            <a:r>
              <a:rPr lang="be-BY" sz="2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(2018)</a:t>
            </a:r>
          </a:p>
          <a:p>
            <a:pPr marL="0" marR="22860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e-BY" sz="2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- </a:t>
            </a:r>
            <a:r>
              <a:rPr lang="en-US" sz="2400" b="1" i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Church on Woodroffe 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(2023)</a:t>
            </a:r>
            <a:endParaRPr lang="be-BY" sz="2400" b="1" kern="1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22860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be-BY" sz="2400" b="1" kern="1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2286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e-BY" sz="2400" b="1" kern="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be-BY" sz="2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н-лайн з удзелам беларускіх асяродкаў Канады (2020-202</a:t>
            </a:r>
            <a:r>
              <a:rPr lang="be-BY" sz="2400" b="1" kern="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be-BY" sz="2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marR="22860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e-BY" sz="2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22860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1D4F46-D4BB-8AF7-4057-EBCCAA775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43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F0D27-21AD-C96C-B94F-6B5EE37E8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7832" y="21778"/>
            <a:ext cx="5474209" cy="546887"/>
          </a:xfrm>
        </p:spPr>
        <p:txBody>
          <a:bodyPr>
            <a:normAutofit/>
          </a:bodyPr>
          <a:lstStyle/>
          <a:p>
            <a:pPr algn="ctr"/>
            <a:r>
              <a:rPr lang="be-BY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Запрашэньні, праграмы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F849E9-3730-51CB-248B-94CE8DC67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6</a:t>
            </a:fld>
            <a:endParaRPr lang="en-US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2A8DCC1C-5EC2-40E3-E62D-3B2C55427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52175"/>
            <a:ext cx="135325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e-BY" altLang="en-US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    </a:t>
            </a:r>
            <a:endParaRPr kumimoji="0" lang="be-BY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A30C214-88BB-3793-4252-91B1819F5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4402" y="1168702"/>
            <a:ext cx="5017598" cy="5325884"/>
          </a:xfrm>
          <a:prstGeom prst="rect">
            <a:avLst/>
          </a:prstGeom>
        </p:spPr>
      </p:pic>
      <p:pic>
        <p:nvPicPr>
          <p:cNvPr id="20" name="Content Placeholder 19" descr="A close-up of a letter&#10;&#10;Description automatically generated">
            <a:extLst>
              <a:ext uri="{FF2B5EF4-FFF2-40B4-BE49-F238E27FC236}">
                <a16:creationId xmlns:a16="http://schemas.microsoft.com/office/drawing/2014/main" id="{73BED14A-B36F-2843-58A7-5E3244F0CD0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2" y="1202069"/>
            <a:ext cx="7510964" cy="3801750"/>
          </a:xfr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9461ADA-424D-B64D-65E9-E50774516BB2}"/>
              </a:ext>
            </a:extLst>
          </p:cNvPr>
          <p:cNvSpPr txBox="1"/>
          <p:nvPr/>
        </p:nvSpPr>
        <p:spPr>
          <a:xfrm>
            <a:off x="2249056" y="1082843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2001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C184CC-58B6-9EB9-F0CE-6ABA76F6C941}"/>
              </a:ext>
            </a:extLst>
          </p:cNvPr>
          <p:cNvSpPr txBox="1"/>
          <p:nvPr/>
        </p:nvSpPr>
        <p:spPr>
          <a:xfrm>
            <a:off x="9329457" y="713511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2010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5D0EE-D6BE-6C73-FBB3-6806BD83F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8062" y="202100"/>
            <a:ext cx="5175738" cy="478937"/>
          </a:xfrm>
        </p:spPr>
        <p:txBody>
          <a:bodyPr/>
          <a:lstStyle/>
          <a:p>
            <a:pPr algn="ctr"/>
            <a:r>
              <a:rPr kumimoji="0" lang="be-BY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Запрашэньні, праграмы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5298DCF-24A1-121A-ED38-345F006867F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199" y="54360"/>
            <a:ext cx="4484077" cy="666711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963ACD-A5C1-11E9-E5AE-014D0567C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7</a:t>
            </a:fld>
            <a:endParaRPr lang="en-US"/>
          </a:p>
        </p:txBody>
      </p:sp>
      <p:pic>
        <p:nvPicPr>
          <p:cNvPr id="8" name="Picture 7" descr="A red and white card with a horse and text&#10;&#10;Description automatically generated">
            <a:extLst>
              <a:ext uri="{FF2B5EF4-FFF2-40B4-BE49-F238E27FC236}">
                <a16:creationId xmlns:a16="http://schemas.microsoft.com/office/drawing/2014/main" id="{3AF5E8DA-2191-BF0B-5249-1C0A2DE4C2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562" y="946762"/>
            <a:ext cx="4763545" cy="5709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093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7E160-7962-4F4F-B29D-6EA67C262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3430" y="207497"/>
            <a:ext cx="7773044" cy="649314"/>
          </a:xfrm>
        </p:spPr>
        <p:txBody>
          <a:bodyPr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be-BY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Устаўныя граматы БНР</a:t>
            </a:r>
            <a:endParaRPr lang="en-US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295E83-5EFE-42A8-90C9-A176A5040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36878A-2515-F7C2-2C7D-B7B59200BB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6397178"/>
              </p:ext>
            </p:extLst>
          </p:nvPr>
        </p:nvGraphicFramePr>
        <p:xfrm>
          <a:off x="1906859" y="1163828"/>
          <a:ext cx="8564137" cy="5013135"/>
        </p:xfrm>
        <a:graphic>
          <a:graphicData uri="http://schemas.openxmlformats.org/drawingml/2006/table">
            <a:tbl>
              <a:tblPr firstRow="1" firstCol="1" bandRow="1"/>
              <a:tblGrid>
                <a:gridCol w="2531327">
                  <a:extLst>
                    <a:ext uri="{9D8B030D-6E8A-4147-A177-3AD203B41FA5}">
                      <a16:colId xmlns:a16="http://schemas.microsoft.com/office/drawing/2014/main" val="2329470957"/>
                    </a:ext>
                  </a:extLst>
                </a:gridCol>
                <a:gridCol w="6032810">
                  <a:extLst>
                    <a:ext uri="{9D8B030D-6E8A-4147-A177-3AD203B41FA5}">
                      <a16:colId xmlns:a16="http://schemas.microsoft.com/office/drawing/2014/main" val="621984688"/>
                    </a:ext>
                  </a:extLst>
                </a:gridCol>
              </a:tblGrid>
              <a:tr h="429597">
                <a:tc>
                  <a:txBody>
                    <a:bodyPr/>
                    <a:lstStyle/>
                    <a:p>
                      <a:pPr marL="9969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e-BY" sz="2000" b="1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Устаўная грамата, дата прыняцьця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marR="2286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e-BY" sz="2000" b="1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Прынятае рашэньне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7285460"/>
                  </a:ext>
                </a:extLst>
              </a:tr>
              <a:tr h="1280594">
                <a:tc>
                  <a:txBody>
                    <a:bodyPr/>
                    <a:lstStyle/>
                    <a:p>
                      <a:pPr marL="9969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e-BY" sz="1600" b="1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9969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e-BY" sz="1600" b="1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Першая</a:t>
                      </a:r>
                      <a:endParaRPr lang="en-US" sz="16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9969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e-BY" sz="16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9969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e-BY" sz="16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 лютага 1918 года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9969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e-BY" sz="16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9969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be-BY" sz="16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9969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marR="2286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e-BY" sz="1600" b="1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Выканаўчы Камітэт Рады </a:t>
                      </a:r>
                      <a:r>
                        <a:rPr lang="be-BY" sz="16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першага Усебеларускага Зьезду, папоўнены прадстаўнікамі рэвалюцыйнай дэмакратыі нацыянальных меншасьцяў, зьдзяйсьняючы мэты Зьезду, </a:t>
                      </a:r>
                      <a:r>
                        <a:rPr lang="be-BY" sz="1600" b="1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абвяшчае сябе часовай</a:t>
                      </a:r>
                      <a:r>
                        <a:rPr lang="be-BY" sz="16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be-BY" sz="1600" b="1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уладай </a:t>
                      </a:r>
                      <a:r>
                        <a:rPr lang="be-BY" sz="16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 Беларусі для кіраваньня краем і скліканьня, як можна хутчэй, Усебеларускага Устаноучага Сойму.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3635657"/>
                  </a:ext>
                </a:extLst>
              </a:tr>
              <a:tr h="648986">
                <a:tc>
                  <a:txBody>
                    <a:bodyPr/>
                    <a:lstStyle/>
                    <a:p>
                      <a:pPr marL="9969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e-BY" sz="1600" b="1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Другая</a:t>
                      </a:r>
                      <a:endParaRPr lang="en-US" sz="16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9969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e-BY" sz="1600" b="1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9969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e-BY" sz="16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 сакавіка 1918 года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marR="2286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e-BY" sz="1600" b="1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Беларусь</a:t>
                      </a:r>
                      <a:r>
                        <a:rPr lang="be-BY" sz="16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у рубяжох расьсяленьня і лічэбнай перавагі беларускага </a:t>
                      </a:r>
                      <a:r>
                        <a:rPr lang="be-BY" sz="1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народу </a:t>
                      </a:r>
                      <a:r>
                        <a:rPr lang="be-BY" sz="1600" b="1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абвяшчаецца Народнай Рэспублікай.</a:t>
                      </a:r>
                      <a:endParaRPr lang="en-US" sz="16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3929747"/>
                  </a:ext>
                </a:extLst>
              </a:tr>
              <a:tr h="1745932">
                <a:tc>
                  <a:txBody>
                    <a:bodyPr/>
                    <a:lstStyle/>
                    <a:p>
                      <a:pPr marL="9969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e-BY" sz="1600" b="1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9969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e-BY" sz="1600" b="1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Трэцяя</a:t>
                      </a:r>
                      <a:endParaRPr lang="en-US" sz="16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9969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e-BY" sz="1600" b="1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9969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e-BY" sz="16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 сакавіка 1918 года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marR="2286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e-BY" sz="16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Цяпер мы, Рада Беларускай Народнай Рэспублікі, ськідаем з роднага краю апошняе ярмо дзяржаўнай залежнасьці, якое гвалтам накінулі расейскія цары на наш вольны і незалежны край. </a:t>
                      </a: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 гэтага часу </a:t>
                      </a:r>
                      <a:r>
                        <a:rPr lang="ru-RU" sz="1600" b="1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Беларуская Народная Рэспубліка абвяшчаецца незалежнаю і вольнаю дзяржавай</a:t>
                      </a:r>
                      <a:r>
                        <a:rPr lang="ru-RU" sz="16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Самі народы Беларусі ў васобе Устаноўчага Сойму пастановяць аб будучых дзяржаўных зьвязях Беларусі.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6748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40409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2B129-8D26-42D1-90AE-533E003A41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083" y="0"/>
            <a:ext cx="10827834" cy="633487"/>
          </a:xfrm>
        </p:spPr>
        <p:txBody>
          <a:bodyPr>
            <a:noAutofit/>
          </a:bodyPr>
          <a:lstStyle/>
          <a:p>
            <a:pPr marR="22860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636270" algn="l"/>
              </a:tabLst>
            </a:pPr>
            <a:r>
              <a:rPr lang="be-BY" sz="24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Форма адзначэньня падзеі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E9ED9D-DEAA-47B9-9448-262E254A40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9776" y="792395"/>
            <a:ext cx="6173486" cy="4364901"/>
          </a:xfrm>
        </p:spPr>
        <p:txBody>
          <a:bodyPr>
            <a:noAutofit/>
          </a:bodyPr>
          <a:lstStyle/>
          <a:p>
            <a:pPr marL="571500" marR="22860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5715000" algn="l"/>
              </a:tabLst>
            </a:pPr>
            <a:r>
              <a:rPr lang="be-BY" sz="2000" b="1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урачыстыя даклады </a:t>
            </a:r>
          </a:p>
          <a:p>
            <a:pPr marL="571500" marR="22860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5715000" algn="l"/>
              </a:tabLst>
            </a:pPr>
            <a:r>
              <a:rPr lang="be-BY" sz="2000" b="1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святочная канцэртная праграма</a:t>
            </a:r>
          </a:p>
          <a:p>
            <a:pPr marL="228600" marR="2286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5715000" algn="l"/>
              </a:tabLst>
            </a:pPr>
            <a:r>
              <a:rPr kumimoji="0" lang="be-BY" sz="2000" b="1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   -  фальклёрны ансамбль “Яваровы людзі”</a:t>
            </a:r>
            <a:endParaRPr lang="be-BY" sz="2000" b="1" i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marR="2286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5715000" algn="l"/>
              </a:tabLst>
            </a:pPr>
            <a:r>
              <a:rPr lang="be-BY" sz="2000" b="1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   -  дуэт “Кантабіле” </a:t>
            </a:r>
          </a:p>
          <a:p>
            <a:pPr marL="228600" marR="2286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5715000" algn="l"/>
              </a:tabLst>
            </a:pPr>
            <a:r>
              <a:rPr lang="be-BY" sz="2000" b="1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   -  вершы, песьні </a:t>
            </a:r>
          </a:p>
          <a:p>
            <a:pPr marL="228600" marR="2286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5715000" algn="l"/>
              </a:tabLst>
            </a:pPr>
            <a:r>
              <a:rPr lang="be-BY" sz="2000" b="1" i="1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   - дзеці беларускага класа ў Атаве (2004-2009)</a:t>
            </a:r>
            <a:endParaRPr lang="be-BY" sz="2000" b="1" i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71500" marR="22860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5715000" algn="l"/>
              </a:tabLst>
            </a:pPr>
            <a:r>
              <a:rPr lang="be-BY" sz="2000" b="1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беларуская дыктоўка </a:t>
            </a:r>
          </a:p>
          <a:p>
            <a:pPr marL="571500" marR="22860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5715000" algn="l"/>
              </a:tabLst>
            </a:pPr>
            <a:r>
              <a:rPr lang="be-BY" sz="2000" b="1" i="1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выстава кніг</a:t>
            </a:r>
            <a:endParaRPr lang="be-BY" sz="2000" b="1" i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71500" marR="228600" indent="-34290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5715000" algn="l"/>
              </a:tabLst>
            </a:pPr>
            <a:r>
              <a:rPr lang="be-BY" sz="2000" b="1" i="1" kern="0" dirty="0">
                <a:solidFill>
                  <a:prstClr val="black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с</a:t>
            </a:r>
            <a:r>
              <a:rPr kumimoji="0" lang="be-BY" sz="20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+mn-cs"/>
              </a:rPr>
              <a:t>пектакль “Ларыса Геніюш”                                                       - Таронта, 2018 </a:t>
            </a:r>
          </a:p>
          <a:p>
            <a:pPr marL="228600" marR="22860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5715000" algn="l"/>
              </a:tabLst>
            </a:pPr>
            <a:r>
              <a:rPr lang="be-BY" sz="2000" b="1" i="1" kern="0" dirty="0">
                <a:solidFill>
                  <a:prstClr val="black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      - </a:t>
            </a:r>
            <a:r>
              <a:rPr kumimoji="0" lang="be-BY" sz="20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+mn-cs"/>
              </a:rPr>
              <a:t>Атава, 2019</a:t>
            </a:r>
          </a:p>
          <a:p>
            <a:pPr marL="571500" marR="228600" indent="-34290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5715000" algn="l"/>
              </a:tabLst>
            </a:pPr>
            <a:r>
              <a:rPr lang="be-BY" sz="2000" b="1" i="1" kern="0" dirty="0">
                <a:solidFill>
                  <a:prstClr val="black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сумесныя сьвяткаваньні</a:t>
            </a:r>
          </a:p>
          <a:p>
            <a:pPr marL="571500" marR="228600" indent="-34290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5715000" algn="l"/>
              </a:tabLst>
            </a:pPr>
            <a:r>
              <a:rPr kumimoji="0" lang="be-BY" sz="20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+mn-cs"/>
              </a:rPr>
              <a:t>пікеты</a:t>
            </a:r>
          </a:p>
        </p:txBody>
      </p:sp>
    </p:spTree>
    <p:extLst>
      <p:ext uri="{BB962C8B-B14F-4D97-AF65-F5344CB8AC3E}">
        <p14:creationId xmlns:p14="http://schemas.microsoft.com/office/powerpoint/2010/main" val="1467534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B282A-7FBE-96D3-8275-F9A9C1523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32" y="259618"/>
            <a:ext cx="11664460" cy="795460"/>
          </a:xfrm>
        </p:spPr>
        <p:txBody>
          <a:bodyPr>
            <a:noAutofit/>
          </a:bodyPr>
          <a:lstStyle/>
          <a:p>
            <a:pPr algn="ctr"/>
            <a:r>
              <a:rPr lang="be-BY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Першае сьвяткаваньне ўгодкаў абвяшчэньня БНР                               беларусамі новай хвалі эміграцыі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e-BY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ў Атаве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3FF8C0-D4AA-3D4E-BC65-324EE82B9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10</a:t>
            </a:fld>
            <a:endParaRPr lang="en-US" dirty="0"/>
          </a:p>
        </p:txBody>
      </p:sp>
      <p:pic>
        <p:nvPicPr>
          <p:cNvPr id="5" name="Picture 4" descr="A person standing in front of a group of people&#10;&#10;Description automatically generated">
            <a:extLst>
              <a:ext uri="{FF2B5EF4-FFF2-40B4-BE49-F238E27FC236}">
                <a16:creationId xmlns:a16="http://schemas.microsoft.com/office/drawing/2014/main" id="{5FB444E2-F8F8-48C1-2CC4-3AE968F2A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07" y="1807814"/>
            <a:ext cx="5631058" cy="3871781"/>
          </a:xfrm>
          <a:prstGeom prst="rect">
            <a:avLst/>
          </a:prstGeom>
        </p:spPr>
      </p:pic>
      <p:pic>
        <p:nvPicPr>
          <p:cNvPr id="7" name="Picture 6" descr="A group of people in a room&#10;&#10;Description automatically generated">
            <a:extLst>
              <a:ext uri="{FF2B5EF4-FFF2-40B4-BE49-F238E27FC236}">
                <a16:creationId xmlns:a16="http://schemas.microsoft.com/office/drawing/2014/main" id="{D5D5AA6B-7C4F-AE24-2AF2-1F8230F4F1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447" y="1807813"/>
            <a:ext cx="5969840" cy="38717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3A5550B-2805-46AE-01A6-C472D2524A33}"/>
              </a:ext>
            </a:extLst>
          </p:cNvPr>
          <p:cNvSpPr txBox="1"/>
          <p:nvPr/>
        </p:nvSpPr>
        <p:spPr>
          <a:xfrm>
            <a:off x="3266745" y="5817917"/>
            <a:ext cx="59750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сакавіка 2001, Атава, 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Hindenburg Family Centre</a:t>
            </a:r>
          </a:p>
        </p:txBody>
      </p:sp>
    </p:spTree>
    <p:extLst>
      <p:ext uri="{BB962C8B-B14F-4D97-AF65-F5344CB8AC3E}">
        <p14:creationId xmlns:p14="http://schemas.microsoft.com/office/powerpoint/2010/main" val="1292361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A group of young girls in dresses&#10;&#10;Description automatically generated">
            <a:extLst>
              <a:ext uri="{FF2B5EF4-FFF2-40B4-BE49-F238E27FC236}">
                <a16:creationId xmlns:a16="http://schemas.microsoft.com/office/drawing/2014/main" id="{BB58B4D9-AAC3-CF32-5596-873938051C7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50677"/>
            <a:ext cx="5849859" cy="3576554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4BE69C-5BDB-0937-D032-89602775E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11</a:t>
            </a:fld>
            <a:endParaRPr lang="en-US"/>
          </a:p>
        </p:txBody>
      </p:sp>
      <p:pic>
        <p:nvPicPr>
          <p:cNvPr id="14" name="Content Placeholder 13" descr="A group of people in white and red dresses&#10;&#10;Description automatically generated">
            <a:extLst>
              <a:ext uri="{FF2B5EF4-FFF2-40B4-BE49-F238E27FC236}">
                <a16:creationId xmlns:a16="http://schemas.microsoft.com/office/drawing/2014/main" id="{B9613E07-5F10-47F1-4A1B-2F2A116EF4C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6141" y="2388070"/>
            <a:ext cx="6738818" cy="3576552"/>
          </a:xfr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B0DFC4A-B4A2-BB3F-8DA3-FF78B096895C}"/>
              </a:ext>
            </a:extLst>
          </p:cNvPr>
          <p:cNvSpPr txBox="1"/>
          <p:nvPr/>
        </p:nvSpPr>
        <p:spPr>
          <a:xfrm>
            <a:off x="929517" y="678923"/>
            <a:ext cx="21489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канцэртаў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771C6D-982C-5D1E-292A-D559E5E935AA}"/>
              </a:ext>
            </a:extLst>
          </p:cNvPr>
          <p:cNvSpPr txBox="1"/>
          <p:nvPr/>
        </p:nvSpPr>
        <p:spPr>
          <a:xfrm>
            <a:off x="8237339" y="4172294"/>
            <a:ext cx="30610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e-BY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Дзеці беларускага класа,</a:t>
            </a:r>
          </a:p>
          <a:p>
            <a:pPr algn="ctr"/>
            <a:r>
              <a:rPr lang="be-BY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Атава, 2005</a:t>
            </a:r>
            <a:endParaRPr 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8E6B41-7F6B-90FE-1729-84564AA5D4C8}"/>
              </a:ext>
            </a:extLst>
          </p:cNvPr>
          <p:cNvSpPr txBox="1"/>
          <p:nvPr/>
        </p:nvSpPr>
        <p:spPr>
          <a:xfrm>
            <a:off x="838200" y="6107213"/>
            <a:ext cx="5824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Фальклёрны гурт «Яваровы людзі», Атава, 2003</a:t>
            </a:r>
            <a:endParaRPr 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043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94B65-CCDC-1710-CA93-3B0D24402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479"/>
            <a:ext cx="10515600" cy="383800"/>
          </a:xfrm>
        </p:spPr>
        <p:txBody>
          <a:bodyPr>
            <a:normAutofit fontScale="90000"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be-BY" sz="31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Беларуская дыктоўка</a:t>
            </a:r>
            <a:r>
              <a:rPr lang="en-US" sz="31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FFB800-5B71-F55D-A3E9-75668592B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12</a:t>
            </a:fld>
            <a:endParaRPr lang="en-US"/>
          </a:p>
        </p:txBody>
      </p:sp>
      <p:pic>
        <p:nvPicPr>
          <p:cNvPr id="5" name="Content Placeholder 4" descr="dictouka">
            <a:extLst>
              <a:ext uri="{FF2B5EF4-FFF2-40B4-BE49-F238E27FC236}">
                <a16:creationId xmlns:a16="http://schemas.microsoft.com/office/drawing/2014/main" id="{B4045E79-85F6-D353-78F4-5545A662AF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413" y="1624093"/>
            <a:ext cx="6133640" cy="3447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C39813-3E3F-C0B0-0C7E-151C8B7F494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63408" y="2199736"/>
            <a:ext cx="5503221" cy="3585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0A432B1-636B-EAEE-ED59-25AD46F3B44B}"/>
              </a:ext>
            </a:extLst>
          </p:cNvPr>
          <p:cNvSpPr txBox="1"/>
          <p:nvPr/>
        </p:nvSpPr>
        <p:spPr>
          <a:xfrm>
            <a:off x="2226062" y="5243755"/>
            <a:ext cx="2466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Атава, City Hall, 2013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CA47A2-29DC-F7FB-795F-7CEE812FEF2A}"/>
              </a:ext>
            </a:extLst>
          </p:cNvPr>
          <p:cNvSpPr txBox="1"/>
          <p:nvPr/>
        </p:nvSpPr>
        <p:spPr>
          <a:xfrm>
            <a:off x="7433938" y="5932189"/>
            <a:ext cx="4155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Атава, </a:t>
            </a:r>
            <a:r>
              <a:rPr lang="en-US" sz="18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Hintonburg</a:t>
            </a:r>
            <a:r>
              <a:rPr lang="be-BY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Family Centre, 2014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376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E59C1-7707-C9C0-6ED2-E6B5F4D65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912" y="1272668"/>
            <a:ext cx="3938954" cy="2083007"/>
          </a:xfrm>
        </p:spPr>
        <p:txBody>
          <a:bodyPr>
            <a:normAutofit/>
          </a:bodyPr>
          <a:lstStyle/>
          <a:p>
            <a:pPr algn="ctr"/>
            <a:r>
              <a:rPr lang="be-BY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Пікет ля беларускай амбасады                              і маніфестацыя </a:t>
            </a:r>
            <a:br>
              <a:rPr lang="be-BY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e-BY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ў Атаве</a:t>
            </a:r>
            <a:br>
              <a:rPr lang="be-BY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e-BY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красавіка 2002 года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6" descr="A group of people protesting outside of a building&#10;&#10;Description automatically generated">
            <a:extLst>
              <a:ext uri="{FF2B5EF4-FFF2-40B4-BE49-F238E27FC236}">
                <a16:creationId xmlns:a16="http://schemas.microsoft.com/office/drawing/2014/main" id="{BB575CA4-B401-8F7C-7E36-935ADBC348D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923" y="221906"/>
            <a:ext cx="5364715" cy="3241712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9E4296-7CD2-9858-DBA7-F394A8CB3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13</a:t>
            </a:fld>
            <a:endParaRPr lang="en-US"/>
          </a:p>
        </p:txBody>
      </p:sp>
      <p:pic>
        <p:nvPicPr>
          <p:cNvPr id="11" name="Picture 10" descr="A group of people holding signs&#10;&#10;Description automatically generated">
            <a:extLst>
              <a:ext uri="{FF2B5EF4-FFF2-40B4-BE49-F238E27FC236}">
                <a16:creationId xmlns:a16="http://schemas.microsoft.com/office/drawing/2014/main" id="{92A1A7AB-0ED2-98C3-63C6-4A26B59C61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803" y="3553128"/>
            <a:ext cx="5413835" cy="294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10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04476-5676-72CE-812B-B9E417783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329" y="170430"/>
            <a:ext cx="4191000" cy="924413"/>
          </a:xfrm>
        </p:spPr>
        <p:txBody>
          <a:bodyPr>
            <a:normAutofit/>
          </a:bodyPr>
          <a:lstStyle/>
          <a:p>
            <a:pPr algn="ctr"/>
            <a:r>
              <a:rPr lang="be-BY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Сумесныя святкаваньні ўгодкаў БНР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6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B0053993-D914-400D-88A8-1ADDE1E39C0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301" y="1203762"/>
            <a:ext cx="3491056" cy="4934750"/>
          </a:xfrm>
        </p:spPr>
      </p:pic>
      <p:pic>
        <p:nvPicPr>
          <p:cNvPr id="9" name="Content Placeholder 8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AC1E9AEA-7A29-A7BB-545A-BBD8D5CCB5C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014234"/>
            <a:ext cx="4888523" cy="3136517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16068A-9BB0-9F54-6519-0E5999CC6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14</a:t>
            </a:fld>
            <a:endParaRPr lang="en-US"/>
          </a:p>
        </p:txBody>
      </p:sp>
      <p:pic>
        <p:nvPicPr>
          <p:cNvPr id="10" name="Content Placeholder 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0C918D31-9FC8-E495-8690-30DB035231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92342"/>
            <a:ext cx="4888523" cy="25990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665DECA-E38C-0876-8451-4733E417CB0B}"/>
              </a:ext>
            </a:extLst>
          </p:cNvPr>
          <p:cNvSpPr txBox="1"/>
          <p:nvPr/>
        </p:nvSpPr>
        <p:spPr>
          <a:xfrm>
            <a:off x="536329" y="6247431"/>
            <a:ext cx="45581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Перад будынкам мэрыі,Таронта, 2009</a:t>
            </a:r>
            <a:endParaRPr 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3F6F56-2C59-8175-03C2-DC02FB34D4B0}"/>
              </a:ext>
            </a:extLst>
          </p:cNvPr>
          <p:cNvSpPr txBox="1"/>
          <p:nvPr/>
        </p:nvSpPr>
        <p:spPr>
          <a:xfrm>
            <a:off x="7732795" y="6210491"/>
            <a:ext cx="2007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Манрэаль, 2005</a:t>
            </a:r>
            <a:endParaRPr 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0651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4E9DF-8632-D2D2-7CEE-15F2D056C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2655"/>
            <a:ext cx="10515600" cy="532022"/>
          </a:xfrm>
        </p:spPr>
        <p:txBody>
          <a:bodyPr>
            <a:normAutofit/>
          </a:bodyPr>
          <a:lstStyle/>
          <a:p>
            <a:pPr algn="ctr"/>
            <a:r>
              <a:rPr lang="be-BY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kumimoji="0" lang="be-BY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пектакль “Вуліца Геніюш”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35E6E-26C4-FB9D-5012-3B13D59F1E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0545" y="4965641"/>
            <a:ext cx="5805532" cy="634493"/>
          </a:xfrm>
        </p:spPr>
        <p:txBody>
          <a:bodyPr>
            <a:noAutofit/>
          </a:bodyPr>
          <a:lstStyle/>
          <a:p>
            <a:pPr marL="0" marR="228600" indent="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be-BY" sz="1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Артысты спектакля “Вуліца Геніюш”: </a:t>
            </a:r>
            <a:r>
              <a:rPr lang="be-BY" sz="1600" b="1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Ігар Чэпулкоўскі, Наталія Колас, Оля Манькоўская, Параскева Асадчая, Ала Асадчая, Яфім Падвойскі,            Лена Паценка, Алена Лявончанка, Валяніцна Шаўчэнка</a:t>
            </a:r>
            <a:endParaRPr lang="en-US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D96347-5CB6-E6E1-C9CA-0B472D96EA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59128" y="5445468"/>
            <a:ext cx="3575649" cy="665074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be-BY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Агульны здымак</a:t>
            </a:r>
          </a:p>
          <a:p>
            <a:pPr marL="0" indent="0" algn="ctr">
              <a:buNone/>
            </a:pPr>
            <a:r>
              <a:rPr lang="be-BY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Атава, 6 красавіка 2019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AC1503-576B-9392-4D0C-7211D1608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15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CFF9CFE-9A96-97C9-1DFD-FFB63E9D9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467" y="923582"/>
            <a:ext cx="5645689" cy="376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7646912A-F6AE-DFDC-BEC7-19CFB608D3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1412532"/>
            <a:ext cx="5805533" cy="3870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96095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60191-6811-EC04-72F4-86B484791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460" y="455284"/>
            <a:ext cx="10515600" cy="400110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be-BY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Нашы госьці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FE34AF-9C49-DB36-99E0-2614DB4351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52231" y="1498318"/>
            <a:ext cx="6001569" cy="485803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865947-3C6B-F710-1E13-BFD69F103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8B73580-C5BD-4863-80B6-FC58A63FED4B}" type="slidenum">
              <a:rPr lang="en-US" smtClean="0"/>
              <a:t>16</a:t>
            </a:fld>
            <a:endParaRPr lang="en-US"/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A02EE96C-3D52-B0F1-EA07-AE959DDAE94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933638"/>
            <a:ext cx="3761509" cy="2822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16C02C-BA3C-2AC9-CFBA-C7A0D0CA9E98}"/>
              </a:ext>
            </a:extLst>
          </p:cNvPr>
          <p:cNvSpPr txBox="1"/>
          <p:nvPr/>
        </p:nvSpPr>
        <p:spPr>
          <a:xfrm>
            <a:off x="1795349" y="4848542"/>
            <a:ext cx="1594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CA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Jerzy </a:t>
            </a:r>
            <a:r>
              <a:rPr kumimoji="0" lang="en-CA" sz="1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Chartoryjsky</a:t>
            </a:r>
            <a:r>
              <a:rPr kumimoji="0" lang="en-CA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be-BY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kumimoji="0" lang="en-CA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Polish community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409955-1E9D-54F6-91DD-583DEF1DDAC9}"/>
              </a:ext>
            </a:extLst>
          </p:cNvPr>
          <p:cNvSpPr txBox="1"/>
          <p:nvPr/>
        </p:nvSpPr>
        <p:spPr>
          <a:xfrm>
            <a:off x="6273540" y="6171167"/>
            <a:ext cx="15408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CA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Polish community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CBBD75-F784-AE9A-D849-B6DB5D21201E}"/>
              </a:ext>
            </a:extLst>
          </p:cNvPr>
          <p:cNvSpPr txBox="1"/>
          <p:nvPr/>
        </p:nvSpPr>
        <p:spPr>
          <a:xfrm>
            <a:off x="8760045" y="6171167"/>
            <a:ext cx="19291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CA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Polish community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0A8B19-AA5C-427B-1C0A-25CE48C01E78}"/>
              </a:ext>
            </a:extLst>
          </p:cNvPr>
          <p:cNvSpPr txBox="1"/>
          <p:nvPr/>
        </p:nvSpPr>
        <p:spPr>
          <a:xfrm>
            <a:off x="1371600" y="866776"/>
            <a:ext cx="21689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Дзень Волі - 2015</a:t>
            </a:r>
            <a:endParaRPr 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0518E7-FD02-8C46-80DE-54D780C5EDAA}"/>
              </a:ext>
            </a:extLst>
          </p:cNvPr>
          <p:cNvSpPr txBox="1"/>
          <p:nvPr/>
        </p:nvSpPr>
        <p:spPr>
          <a:xfrm>
            <a:off x="7385955" y="840522"/>
            <a:ext cx="1954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be-BY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годдзе БНР</a:t>
            </a:r>
            <a:endParaRPr 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85D5EF-5FF8-5D4A-33E6-F5DDEF6F4379}"/>
              </a:ext>
            </a:extLst>
          </p:cNvPr>
          <p:cNvSpPr txBox="1"/>
          <p:nvPr/>
        </p:nvSpPr>
        <p:spPr>
          <a:xfrm>
            <a:off x="6096000" y="3650077"/>
            <a:ext cx="18694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Lithuanian</a:t>
            </a:r>
            <a:r>
              <a:rPr kumimoji="0" lang="en-CA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community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68CC6D-EAA7-0AEE-EF4A-4C03C105E813}"/>
              </a:ext>
            </a:extLst>
          </p:cNvPr>
          <p:cNvSpPr txBox="1"/>
          <p:nvPr/>
        </p:nvSpPr>
        <p:spPr>
          <a:xfrm>
            <a:off x="8904528" y="3619557"/>
            <a:ext cx="16401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Latvian community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353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15891-2BCA-37DF-976A-F57C511D2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831" y="1979668"/>
            <a:ext cx="2538046" cy="572721"/>
          </a:xfrm>
        </p:spPr>
        <p:txBody>
          <a:bodyPr>
            <a:normAutofit fontScale="90000"/>
          </a:bodyPr>
          <a:lstStyle/>
          <a:p>
            <a:pPr algn="ctr"/>
            <a:r>
              <a:rPr lang="be-BY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Выстава кніг на стагоддзе БНР</a:t>
            </a:r>
            <a:br>
              <a:rPr lang="be-BY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be-BY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be-BY" sz="27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прадстаўлена зыш 40 кніг, </a:t>
            </a:r>
            <a:r>
              <a:rPr kumimoji="0" lang="be-BY" sz="27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напісаных рознымі пакаленьнямі канадыйскіх беларусаў</a:t>
            </a:r>
            <a:endParaRPr lang="en-US" sz="2700" b="1" i="1" dirty="0">
              <a:solidFill>
                <a:srgbClr val="FF000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498AE95-4F98-223B-9A47-49AB44985F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9765" y="332172"/>
            <a:ext cx="9027636" cy="602417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843A6D-FE59-523F-22EE-6F216DA20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46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C4144F1-69EA-425C-61F2-1FD48B5F9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18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66C087-38D5-FD65-8641-FCE564FA04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0048" y="280447"/>
            <a:ext cx="10285925" cy="57989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3FC195-5CE0-8C6A-963A-BE58CB4CCFAB}"/>
              </a:ext>
            </a:extLst>
          </p:cNvPr>
          <p:cNvSpPr txBox="1"/>
          <p:nvPr/>
        </p:nvSpPr>
        <p:spPr>
          <a:xfrm>
            <a:off x="2482956" y="6079351"/>
            <a:ext cx="82697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Агульны здымак, Атава, будынак Парламента Канады, </a:t>
            </a:r>
            <a:r>
              <a:rPr lang="be-BY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be-BY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сакавіка 2018 года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41E5D8-C1A0-4709-8A7F-93EAE182C9E2}"/>
              </a:ext>
            </a:extLst>
          </p:cNvPr>
          <p:cNvSpPr txBox="1"/>
          <p:nvPr/>
        </p:nvSpPr>
        <p:spPr>
          <a:xfrm>
            <a:off x="93785" y="979296"/>
            <a:ext cx="1407758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e-BY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год </a:t>
            </a:r>
          </a:p>
          <a:p>
            <a:pPr algn="ctr"/>
            <a:r>
              <a:rPr lang="be-BY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БНР</a:t>
            </a:r>
          </a:p>
          <a:p>
            <a:pPr algn="ctr"/>
            <a:endParaRPr lang="be-BY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be-BY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!!!</a:t>
            </a:r>
          </a:p>
          <a:p>
            <a:pPr algn="ctr"/>
            <a:endParaRPr lang="be-BY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be-BY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!!!</a:t>
            </a:r>
          </a:p>
          <a:p>
            <a:pPr algn="ctr"/>
            <a:endParaRPr lang="be-BY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be-BY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!!!</a:t>
            </a:r>
          </a:p>
          <a:p>
            <a:pPr algn="ctr"/>
            <a:endParaRPr lang="be-BY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be-BY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!!!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8347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BDA6A-DF92-7712-4B4F-3E048B98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2464" y="1814473"/>
            <a:ext cx="9275956" cy="3515809"/>
          </a:xfrm>
        </p:spPr>
        <p:txBody>
          <a:bodyPr>
            <a:normAutofit fontScale="85000" lnSpcReduction="20000"/>
          </a:bodyPr>
          <a:lstStyle/>
          <a:p>
            <a:pPr marL="457200" marR="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636270" algn="l"/>
              </a:tabLst>
            </a:pPr>
            <a:r>
              <a:rPr lang="be-BY" sz="2400" b="1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Г</a:t>
            </a:r>
            <a:r>
              <a:rPr lang="be-BY" sz="2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азета “Беларус” </a:t>
            </a:r>
            <a:r>
              <a:rPr kumimoji="0" lang="be-BY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(Н’ю-Ёрк)</a:t>
            </a:r>
            <a:r>
              <a:rPr lang="be-BY" sz="2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marR="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636270" algn="l"/>
              </a:tabLst>
            </a:pPr>
            <a:r>
              <a:rPr lang="be-BY" sz="2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Альманах “Беларус” (Н’ю-Ёрк) </a:t>
            </a:r>
          </a:p>
          <a:p>
            <a:pPr marL="457200" marR="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636270" algn="l"/>
              </a:tabLst>
            </a:pPr>
            <a:r>
              <a:rPr lang="be-BY" sz="2400" b="1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Г</a:t>
            </a:r>
            <a:r>
              <a:rPr lang="be-BY" sz="2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азета “Беларускае слова (Таронта) </a:t>
            </a:r>
          </a:p>
          <a:p>
            <a:pPr marL="457200" marR="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636270" algn="l"/>
              </a:tabLst>
            </a:pPr>
            <a:r>
              <a:rPr lang="be-BY" sz="2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Камунікат Згуртаваньня беларусаў Канады (да 2008) </a:t>
            </a:r>
          </a:p>
          <a:p>
            <a:pPr marL="457200" marR="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636270" algn="l"/>
              </a:tabLst>
            </a:pPr>
            <a:r>
              <a:rPr lang="be-BY" sz="2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«Прамень», бюлетэнь Згуртаваньня беларусаў Квебеку (да 2020)</a:t>
            </a:r>
          </a:p>
          <a:p>
            <a:pPr marL="457200" marR="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636270" algn="l"/>
              </a:tabLst>
            </a:pPr>
            <a:r>
              <a:rPr lang="be-BY" sz="2400" b="1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П</a:t>
            </a:r>
            <a:r>
              <a:rPr lang="be-BY" sz="2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ерыядычнае выданьне БІНІМ, Канада –                                                            вэб-часопіс “Культура. Нацыя” (з 2013)</a:t>
            </a:r>
          </a:p>
          <a:p>
            <a:pPr marL="457200" marR="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636270" algn="l"/>
              </a:tabLst>
            </a:pPr>
            <a:r>
              <a:rPr lang="be-BY" sz="2400" b="1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Манаграфіі</a:t>
            </a:r>
            <a:endParaRPr lang="en-US" sz="2400" b="1" kern="100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marR="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636270" algn="l"/>
              </a:tabLst>
            </a:pPr>
            <a:r>
              <a:rPr lang="be-BY" sz="2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Выставы</a:t>
            </a:r>
            <a:endParaRPr lang="en-US" sz="2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24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3B5DB3-2A72-A7EE-C470-832A594AF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19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1138441-2580-9FE3-1E56-F667BFA60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9997"/>
          </a:xfrm>
        </p:spPr>
        <p:txBody>
          <a:bodyPr/>
          <a:lstStyle/>
          <a:p>
            <a:pPr algn="ctr"/>
            <a:r>
              <a:rPr lang="be-BY" sz="2800" b="1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Публікацыя матэрыялаў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8432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DFF35-58F2-01BA-0E1F-1DA0E16FD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399" y="255160"/>
            <a:ext cx="3938953" cy="1325563"/>
          </a:xfrm>
        </p:spPr>
        <p:txBody>
          <a:bodyPr>
            <a:normAutofit/>
          </a:bodyPr>
          <a:lstStyle/>
          <a:p>
            <a:pPr algn="ctr"/>
            <a:r>
              <a:rPr lang="be-BY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Камунікат ЗБК,</a:t>
            </a:r>
            <a:br>
              <a:rPr lang="be-BY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e-BY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д-р Р. Жук-Грышкевіч</a:t>
            </a:r>
            <a:br>
              <a:rPr lang="be-BY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e-BY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(да 2008 г.)</a:t>
            </a:r>
            <a:endParaRPr lang="en-US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E9ED1B-A98B-479F-8EA1-187F96060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20</a:t>
            </a:fld>
            <a:endParaRPr lang="en-US"/>
          </a:p>
        </p:txBody>
      </p:sp>
      <p:pic>
        <p:nvPicPr>
          <p:cNvPr id="10" name="Content Placeholder 9" descr="A close-up of a document&#10;&#10;Description automatically generated">
            <a:extLst>
              <a:ext uri="{FF2B5EF4-FFF2-40B4-BE49-F238E27FC236}">
                <a16:creationId xmlns:a16="http://schemas.microsoft.com/office/drawing/2014/main" id="{3333F8A5-D884-EFE5-41D2-26C064D189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119" y="255160"/>
            <a:ext cx="7225266" cy="6227702"/>
          </a:xfrm>
        </p:spPr>
      </p:pic>
    </p:spTree>
    <p:extLst>
      <p:ext uri="{BB962C8B-B14F-4D97-AF65-F5344CB8AC3E}">
        <p14:creationId xmlns:p14="http://schemas.microsoft.com/office/powerpoint/2010/main" val="16585123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62CF3-1A1B-678E-9200-43B04173D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354" y="412017"/>
            <a:ext cx="3206261" cy="1325563"/>
          </a:xfrm>
        </p:spPr>
        <p:txBody>
          <a:bodyPr>
            <a:normAutofit/>
          </a:bodyPr>
          <a:lstStyle/>
          <a:p>
            <a:pPr algn="ctr"/>
            <a:r>
              <a:rPr lang="be-BY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«ПРАМЕНЬ»</a:t>
            </a:r>
            <a:br>
              <a:rPr lang="be-BY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e-BY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сп. А. Храноўскі</a:t>
            </a:r>
            <a:br>
              <a:rPr lang="be-BY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e-BY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(да 2020 г.)</a:t>
            </a:r>
            <a:endParaRPr lang="en-US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DF7023-5B38-1D1F-4D85-C4368D6F0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21</a:t>
            </a:fld>
            <a:endParaRPr lang="en-US"/>
          </a:p>
        </p:txBody>
      </p:sp>
      <p:pic>
        <p:nvPicPr>
          <p:cNvPr id="5123" name="Picture 9" descr="C:\Users\Public\Public 2014\to Chrenovski\img029.jpg">
            <a:extLst>
              <a:ext uri="{FF2B5EF4-FFF2-40B4-BE49-F238E27FC236}">
                <a16:creationId xmlns:a16="http://schemas.microsoft.com/office/drawing/2014/main" id="{4E84661F-FFA0-8B35-24D4-75D7414B9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2707" y="183208"/>
            <a:ext cx="6054969" cy="6538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15792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B5269F-2423-4E42-F9A1-971AF57AA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22</a:t>
            </a:fld>
            <a:endParaRPr lang="en-US"/>
          </a:p>
        </p:txBody>
      </p:sp>
      <p:pic>
        <p:nvPicPr>
          <p:cNvPr id="11" name="Content Placeholder 10" descr="A white paper with blue text&#10;&#10;Description automatically generated">
            <a:extLst>
              <a:ext uri="{FF2B5EF4-FFF2-40B4-BE49-F238E27FC236}">
                <a16:creationId xmlns:a16="http://schemas.microsoft.com/office/drawing/2014/main" id="{AB0D1105-D3EB-7808-2745-CEE9D1CA93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930" y="282709"/>
            <a:ext cx="4485194" cy="6575291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6C8FF97-45D5-41F6-BE8E-C8E2619D83F3}"/>
              </a:ext>
            </a:extLst>
          </p:cNvPr>
          <p:cNvSpPr txBox="1"/>
          <p:nvPr/>
        </p:nvSpPr>
        <p:spPr>
          <a:xfrm>
            <a:off x="738553" y="995596"/>
            <a:ext cx="36752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КУЛЬТУРА. НАЦЫЯ</a:t>
            </a:r>
          </a:p>
          <a:p>
            <a:pPr algn="ctr"/>
            <a:r>
              <a:rPr lang="be-BY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 2013 г.)</a:t>
            </a:r>
            <a:endParaRPr lang="en-US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8513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57AE0-039B-07C1-DB67-8F11DB58C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0251"/>
            <a:ext cx="10515600" cy="695995"/>
          </a:xfrm>
        </p:spPr>
        <p:txBody>
          <a:bodyPr>
            <a:normAutofit fontScale="90000"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be-BY" sz="31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Шляхі да беларускай нацыі</a:t>
            </a:r>
            <a:r>
              <a:rPr lang="be-BY" sz="3100" b="1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be-BY" sz="31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/ Пётра П. Мурзёнак                             </a:t>
            </a:r>
            <a:r>
              <a:rPr lang="be-BY" sz="31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Мінск : Кнігазбор, 2016. — 344 с. </a:t>
            </a:r>
            <a:r>
              <a:rPr lang="en-US" sz="31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ISBN</a:t>
            </a:r>
            <a:r>
              <a:rPr lang="be-BY" sz="31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978-985-7144-53-2</a:t>
            </a:r>
            <a:br>
              <a:rPr lang="en-US" sz="4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1B2620-CCBB-08E1-B936-AED8B4E190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56652" y="1901703"/>
            <a:ext cx="5949461" cy="4030173"/>
          </a:xfrm>
        </p:spPr>
        <p:txBody>
          <a:bodyPr>
            <a:no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b="1" kern="1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Беларуская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Народная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Рэспубліка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c. 246-271 </a:t>
            </a:r>
            <a:endParaRPr lang="en-US" sz="16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be-BY" sz="1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І. Перадумовы склікання 1-га Усебеларускага з’езда </a:t>
            </a:r>
            <a:endParaRPr lang="en-US" sz="16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be-BY" sz="16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Ключавыя словы: Першая сусветная вайна, лютаўская і кастрычніцкая рэвалюцыі, дзейнасць нацыянальных і расійскіх арганізацый</a:t>
            </a:r>
            <a:endParaRPr lang="en-US" sz="16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be-BY" sz="1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ІІ. Першы Усебеларускі з’езд і абвяшчэнне незалежнасці </a:t>
            </a:r>
            <a:endParaRPr lang="en-US" sz="16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be-BY" sz="16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Ключавыя словы: Першы Усебеларускі з’езд, абвяшчэнне незалежнасці БНР</a:t>
            </a:r>
            <a:endParaRPr lang="en-US" sz="16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be-BY" sz="1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ІІІ. Дзейнасць Рады БНР у 1918 г. ва ўмовах нямецкай акупацыі </a:t>
            </a:r>
            <a:endParaRPr lang="en-US" sz="16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be-BY" sz="16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Ключавыя словы: першыя ўрады БНР, утварэнне Савецкай Сацыялістычнай Рэспублікі Беларусь</a:t>
            </a:r>
            <a:endParaRPr lang="en-US" sz="16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5EEF86-4E1B-1F13-9123-1B20C8E85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23</a:t>
            </a:fld>
            <a:endParaRPr lang="en-US" dirty="0"/>
          </a:p>
        </p:txBody>
      </p:sp>
      <p:pic>
        <p:nvPicPr>
          <p:cNvPr id="3074" name="Picture 2" descr="Шляхі да беларускай нацыі">
            <a:extLst>
              <a:ext uri="{FF2B5EF4-FFF2-40B4-BE49-F238E27FC236}">
                <a16:creationId xmlns:a16="http://schemas.microsoft.com/office/drawing/2014/main" id="{BFAAC4A9-CF19-888C-918E-E73A5E46B590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961" y="2088418"/>
            <a:ext cx="2284613" cy="334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2882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7E160-7962-4F4F-B29D-6EA67C262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6598"/>
            <a:ext cx="10515600" cy="566854"/>
          </a:xfr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C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C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C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C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C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C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“Belarus: Prospects of a Middle Power”</a:t>
            </a:r>
            <a:r>
              <a:rPr kumimoji="0" lang="be-BY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b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 Piotra Murzionak Lexington Books, 2022</a:t>
            </a:r>
            <a:br>
              <a:rPr kumimoji="0" lang="en-US" sz="28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br>
              <a:rPr lang="en-US" sz="1800" b="1" kern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4000" b="1" kern="16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b="1" kern="16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0DD4F-EACA-4E8F-A0B8-1E28A915AA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687" y="2426973"/>
            <a:ext cx="10515600" cy="2997784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A group of birds on a tree&#10;&#10;Description automatically generated with low confidence">
            <a:extLst>
              <a:ext uri="{FF2B5EF4-FFF2-40B4-BE49-F238E27FC236}">
                <a16:creationId xmlns:a16="http://schemas.microsoft.com/office/drawing/2014/main" id="{3B4E63F5-EDF9-A720-7092-E9BE6985AC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60973"/>
            <a:ext cx="2339898" cy="376378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B8571AF-275C-59B7-348F-84EE237BB859}"/>
              </a:ext>
            </a:extLst>
          </p:cNvPr>
          <p:cNvSpPr txBox="1"/>
          <p:nvPr/>
        </p:nvSpPr>
        <p:spPr>
          <a:xfrm>
            <a:off x="3690626" y="2426973"/>
            <a:ext cx="8409878" cy="1851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marR="0" lvl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71500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lang="en-US" sz="2000" b="1" kern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Ch. 2. </a:t>
            </a:r>
            <a:r>
              <a:rPr lang="x-none" sz="2000" b="1" kern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Belarusian Statehood in the Twentieth Century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>
              <a:lnSpc>
                <a:spcPct val="200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71500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lang="en-US" sz="2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1918 – The Belarusian People’s Republic, p. 35-40</a:t>
            </a:r>
            <a:endParaRPr lang="en-US" sz="20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71500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1919–1990 – The BSSR (since 1991, the Republic of Belarus)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7815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F53DF-8280-EAF4-D90B-86AFCADF5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25890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833E5-0705-FD75-150A-A3D60FBE8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775"/>
            <a:ext cx="10647556" cy="53824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e-BY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Жыве Беларусь! Са сьвятам 25 САКАВІКА!!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835748-B07A-ACEF-BC25-C543C4E6F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25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14DDE9-58D2-716D-300F-D1144475E0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93970"/>
            <a:ext cx="10285925" cy="5798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803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5331</TotalTime>
  <Words>1056</Words>
  <Application>Microsoft Office PowerPoint</Application>
  <PresentationFormat>Widescreen</PresentationFormat>
  <Paragraphs>192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Aptos</vt:lpstr>
      <vt:lpstr>Arial</vt:lpstr>
      <vt:lpstr>Calibri</vt:lpstr>
      <vt:lpstr>Calibri Light</vt:lpstr>
      <vt:lpstr>Cambria</vt:lpstr>
      <vt:lpstr>Times New Roman</vt:lpstr>
      <vt:lpstr>Wingdings</vt:lpstr>
      <vt:lpstr>Office Theme</vt:lpstr>
      <vt:lpstr>         Дзень Волі-2024  Варшава, Сакавік 25, 2024  </vt:lpstr>
      <vt:lpstr>Пётра Мурзёнак:   Верш «На Сакавік»</vt:lpstr>
      <vt:lpstr>Пра што пойдзе размова </vt:lpstr>
      <vt:lpstr>Арганізатары ўрачыстасьцяў</vt:lpstr>
      <vt:lpstr>Месца правядзеньня</vt:lpstr>
      <vt:lpstr>Запрашэньні, праграмы</vt:lpstr>
      <vt:lpstr>Запрашэньні, праграмы</vt:lpstr>
      <vt:lpstr>Устаўныя граматы БНР</vt:lpstr>
      <vt:lpstr>Форма адзначэньня падзеі </vt:lpstr>
      <vt:lpstr>Першае сьвяткаваньне ўгодкаў абвяшчэньня БНР                               беларусамі новай хвалі эміграцыі ў Атаве</vt:lpstr>
      <vt:lpstr>PowerPoint Presentation</vt:lpstr>
      <vt:lpstr>Беларуская дыктоўка  </vt:lpstr>
      <vt:lpstr>Пікет ля беларускай амбасады                              і маніфестацыя  ў Атаве 2 красавіка 2002 года</vt:lpstr>
      <vt:lpstr>Сумесныя святкаваньні ўгодкаў БНР</vt:lpstr>
      <vt:lpstr>Спектакль “Вуліца Геніюш”</vt:lpstr>
      <vt:lpstr>Нашы госьці </vt:lpstr>
      <vt:lpstr>Выстава кніг на стагоддзе БНР  прадстаўлена зыш 40 кніг, напісаных рознымі пакаленьнямі канадыйскіх беларусаў</vt:lpstr>
      <vt:lpstr>PowerPoint Presentation</vt:lpstr>
      <vt:lpstr>Публікацыя матэрыялаў</vt:lpstr>
      <vt:lpstr>Камунікат ЗБК, д-р Р. Жук-Грышкевіч (да 2008 г.)</vt:lpstr>
      <vt:lpstr>«ПРАМЕНЬ» сп. А. Храноўскі (да 2020 г.)</vt:lpstr>
      <vt:lpstr>PowerPoint Presentation</vt:lpstr>
      <vt:lpstr>Шляхі да беларускай нацыі / Пётра П. Мурзёнак                             Мінск : Кнігазбор, 2016. — 344 с. ISBN 978-985-7144-53-2 </vt:lpstr>
      <vt:lpstr>      “Belarus: Prospects of a Middle Power”  by Piotra Murzionak Lexington Books, 2022    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         Тożsamość białoruska: doświadczenia przeszłości i wyzwania teraźniejszości. Z okazji 30. rocznicy uzyskania przez Białoruś niepodległości  Warszawa, 1 kvietnia 2021 r. Беларуская ідэнтычнасць: досвед мінулага і выклікі сучаснасці. Да 30-годдзя абвяшчэння незалежнасці Беларусі Варшава, 1 красавіка 2021 г.</dc:title>
  <dc:creator>Piotra Murzionak</dc:creator>
  <cp:lastModifiedBy>Natalia Barkar</cp:lastModifiedBy>
  <cp:revision>206</cp:revision>
  <dcterms:created xsi:type="dcterms:W3CDTF">2021-03-20T23:39:43Z</dcterms:created>
  <dcterms:modified xsi:type="dcterms:W3CDTF">2024-03-02T19:02:54Z</dcterms:modified>
</cp:coreProperties>
</file>