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5"/>
  </p:notesMasterIdLst>
  <p:sldIdLst>
    <p:sldId id="256" r:id="rId2"/>
    <p:sldId id="258" r:id="rId3"/>
    <p:sldId id="259" r:id="rId4"/>
    <p:sldId id="261" r:id="rId5"/>
    <p:sldId id="262" r:id="rId6"/>
    <p:sldId id="263" r:id="rId7"/>
    <p:sldId id="267" r:id="rId8"/>
    <p:sldId id="270" r:id="rId9"/>
    <p:sldId id="265" r:id="rId10"/>
    <p:sldId id="269" r:id="rId11"/>
    <p:sldId id="266" r:id="rId12"/>
    <p:sldId id="272" r:id="rId13"/>
    <p:sldId id="27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iotra Murzionak" initials="PM" lastIdx="1" clrIdx="0">
    <p:extLst>
      <p:ext uri="{19B8F6BF-5375-455C-9EA6-DF929625EA0E}">
        <p15:presenceInfo xmlns:p15="http://schemas.microsoft.com/office/powerpoint/2012/main" userId="aff568da5893e31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92BEE0-5B06-4EFF-8AB4-2FFE872642AE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F516C1-7DE9-439A-B271-9D63E7031F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423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CB396-8112-4773-866F-651AAB86C5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1D9499-1C5E-4E39-A2A5-3472B67CA1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FA881C-8FFB-43CE-88CB-0A1455ACC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8729D-5AC5-411A-BF79-A3EC9479AA15}" type="datetime1">
              <a:rPr lang="en-US" smtClean="0"/>
              <a:t>4/2/2021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0FCDF-4E9C-487C-903F-7FE4B1A18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3C1A3-209D-4066-9782-E9D736ACF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505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438A0-A57C-48D9-AAF8-4BADF4745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59E6F-4B3C-4B13-9567-A7771F6D12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37D749-CADB-4BD0-80AA-658D550DC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BF960-85A7-4F1E-A685-703757C48A9E}" type="datetime1">
              <a:rPr lang="en-US" smtClean="0"/>
              <a:t>4/2/2021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8EEC8E-7C26-419F-BDC3-43BEC6023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12DED4-5C1C-4E94-A8C6-2FECEF8A0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547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92F05-A5B5-4241-A61C-DB1BB1824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85078-96E2-469E-9042-AD69FCEBA0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B92DF2-2211-45E6-AEF3-DA6C9D8B2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5C90E-C530-4953-AC91-331B54099534}" type="datetime1">
              <a:rPr lang="en-US" smtClean="0"/>
              <a:t>4/2/2021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F7994F-951B-4ECE-84B3-9BF6C99D3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D9E1DB-561D-4165-905B-6F78458E1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729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6D6BF-6E2E-41C7-8284-9551A24F3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53766-D7DE-4632-8282-65F92FDBE2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E737A4-19AE-4B14-9AAD-7584EFDC89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F46E64-8623-4A9E-A8B8-BF8CE5226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CBC7C-D08B-4AE8-AF72-474DE4823BC0}" type="datetime1">
              <a:rPr lang="en-US" smtClean="0"/>
              <a:t>4/2/2021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976BE7-83E5-4319-B8A2-B26275082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A81199-5E45-4E45-882E-2CE003AB4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656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0D56A-69B4-4111-9D8B-65CB98D32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A8E54C-1761-4C52-A4C3-88FE93BD3D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D0A796-8F9F-46EC-83D4-D399C6666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341E3A-4984-4777-9078-427859A0FA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0620E6-E3C0-4B85-89B2-C93DA6B7C3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23B950-184D-4D30-8FC6-F8B1DA080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3ED9B-96A2-4252-8117-F78378B40C89}" type="datetime1">
              <a:rPr lang="en-US" smtClean="0"/>
              <a:t>4/2/2021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BCEB3F-1B22-4AFF-9C88-4FBA5BE19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AD15A2-4A8D-4635-ADFD-13F544A24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307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0AC65-F5CF-4AFF-8E64-0EE5CA610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1AD9EC-F71A-4E87-AF4A-BA294AE46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DCFC3-D33B-4626-9BE2-261F0E49747A}" type="datetime1">
              <a:rPr lang="en-US" smtClean="0"/>
              <a:t>4/2/2021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FF78C7-0329-4962-A740-94B97CA47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86A7C2-0656-49A4-8E24-78B6AC9E1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239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5CED10-9C67-43CB-ABD0-C75E681A9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989ED-5595-44F1-9BF9-AFA5B0AE64A5}" type="datetime1">
              <a:rPr lang="en-US" smtClean="0"/>
              <a:t>4/2/2021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BCADC2-BC35-432A-8CDF-ABC5F1ED8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E99678-35EC-4A06-8DC1-D49BD686D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270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56FFC-DF0F-4350-846A-182122CEC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448E6-4067-4087-A348-8D13433EB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962C4C-1922-4981-AF27-1472252A33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89ED29-86FF-4BE6-88E8-321655DFF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CEA4D-7ED6-41A9-A160-099BC309C163}" type="datetime1">
              <a:rPr lang="en-US" smtClean="0"/>
              <a:t>4/2/2021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5F7E44-1004-4601-A862-4DA0B3AF8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60C966-6DA4-4D13-AF02-96061D815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306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584C8-DD73-4BFC-94C1-024A4C783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FC833A-AB31-417D-9E82-5F7B5D4888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6D17C8-7C14-4369-8439-E5F188302F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7FB511-408C-4A5D-ADBC-A16EF8362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AF93-C5BE-41BB-8A3F-50A23EBD4F1F}" type="datetime1">
              <a:rPr lang="en-US" smtClean="0"/>
              <a:t>4/2/2021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5F51A6-B5E9-4D62-82F0-D26901037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83B879-54BD-423A-AC0C-C322C5C6B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794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893D3-D690-4866-950F-7A78A7F7B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37E8DF-4EC7-4691-B05F-06B6257BE9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CB1878-75CC-4FA5-AD71-5C88FF96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33E34-233B-482C-8F5E-A30C27E16F08}" type="datetime1">
              <a:rPr lang="en-US" smtClean="0"/>
              <a:t>4/2/2021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79D0C0-CC8B-488D-A689-44DAD99F8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9B29D7-058A-4219-9C39-75B77B8AF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210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6AFDBD-2C0E-48EE-903B-DA59B25820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F053CC-D199-46F3-94CD-39D7F69213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73DB0A-5AE7-4442-BE73-31818AFBC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FADB1-B048-42C6-9D8D-B58B940DE818}" type="datetime1">
              <a:rPr lang="en-US" smtClean="0"/>
              <a:t>4/2/2021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AD52FB-04CC-455E-9584-1D22DF2A4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1A8229-B73B-4577-A614-93311CE3D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4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0F2130-844E-4C36-855F-159EE0FA1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536240-54F5-4E83-B567-65D45B4517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D449D9-D3CF-4113-B889-E8D2861D32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4F23F3-3682-4081-BD90-1DD2A5409182}" type="datetime1">
              <a:rPr lang="en-US" smtClean="0"/>
              <a:t>4/2/2021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17673B-4829-4976-B813-6D9D3BA999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B99F42-934E-4106-83BD-8AFDD08013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73580-C5BD-4863-80B6-FC58A63FE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305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kavik.net/" TargetMode="External"/><Relationship Id="rId2" Type="http://schemas.openxmlformats.org/officeDocument/2006/relationships/hyperlink" Target="http://www.binim.org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4E645-6BC2-4F3E-A5D5-0E7C185436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4004" y="457199"/>
            <a:ext cx="9144000" cy="4188419"/>
          </a:xfrm>
        </p:spPr>
        <p:txBody>
          <a:bodyPr>
            <a:normAutofit/>
          </a:bodyPr>
          <a:lstStyle/>
          <a:p>
            <a:pPr marL="0" marR="0" algn="ctr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pl-PL" altLang="en-US" sz="1400" i="1" dirty="0">
                <a:solidFill>
                  <a:srgbClr val="41404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br>
              <a:rPr lang="be-BY" altLang="en-US" sz="1400" i="1" dirty="0">
                <a:solidFill>
                  <a:srgbClr val="41404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be-BY" altLang="en-US" sz="1400" i="1" dirty="0">
                <a:solidFill>
                  <a:srgbClr val="41404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be-BY" altLang="en-US" sz="1400" i="1" dirty="0">
                <a:solidFill>
                  <a:srgbClr val="41404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be-BY" altLang="en-US" sz="1400" i="1" dirty="0">
                <a:solidFill>
                  <a:srgbClr val="41404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be-BY" altLang="en-US" sz="1400" i="1" dirty="0">
                <a:solidFill>
                  <a:srgbClr val="41404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be-BY" altLang="en-US" sz="1400" i="1" dirty="0">
                <a:solidFill>
                  <a:srgbClr val="41404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be-BY" altLang="en-US" sz="1400" i="1" dirty="0">
                <a:solidFill>
                  <a:srgbClr val="41404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be-BY" altLang="en-US" sz="1400" i="1" dirty="0">
                <a:solidFill>
                  <a:srgbClr val="41404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be-BY" altLang="en-US" sz="1400" i="1" dirty="0">
                <a:solidFill>
                  <a:srgbClr val="41404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e-BY" altLang="en-US" sz="2000" i="1" dirty="0">
                <a:solidFill>
                  <a:srgbClr val="41404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pl-PL" altLang="en-US" sz="2000" i="1" dirty="0">
                <a:solidFill>
                  <a:srgbClr val="41404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ożsamość białoruska: doświadczenia przeszłości i wyzwania teraźniejszości.</a:t>
            </a:r>
            <a:br>
              <a:rPr lang="en-US" altLang="en-US" sz="2000" dirty="0"/>
            </a:br>
            <a:r>
              <a:rPr lang="pl-PL" altLang="en-US" sz="2000" i="1" dirty="0">
                <a:solidFill>
                  <a:srgbClr val="41404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 okazji 30. rocznicy uzyskania przez Białoruś niepodległości </a:t>
            </a:r>
            <a:br>
              <a:rPr lang="en-US" altLang="en-US" sz="2000" dirty="0"/>
            </a:br>
            <a:r>
              <a:rPr lang="pl-PL" altLang="en-US" sz="2000" b="1" dirty="0">
                <a:solidFill>
                  <a:srgbClr val="41404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Warszawa, </a:t>
            </a:r>
            <a:r>
              <a:rPr lang="en-US" altLang="en-US" sz="2000" b="1" dirty="0">
                <a:solidFill>
                  <a:srgbClr val="41404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2000" b="1" dirty="0" err="1">
                <a:solidFill>
                  <a:srgbClr val="41404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kvietnia</a:t>
            </a:r>
            <a:r>
              <a:rPr lang="pl-PL" altLang="en-US" sz="2000" b="1" dirty="0">
                <a:solidFill>
                  <a:srgbClr val="41404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2021 r.</a:t>
            </a:r>
            <a:br>
              <a:rPr lang="be-BY" altLang="en-US" sz="2000" b="1" dirty="0">
                <a:solidFill>
                  <a:srgbClr val="41404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e-BY" sz="2000" i="1" dirty="0">
                <a:solidFill>
                  <a:srgbClr val="41404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Беларуская ідэнтычнасць: досвед мінулага і выклікі сучаснасці.</a:t>
            </a:r>
            <a:b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be-BY" sz="2000" i="1" dirty="0">
                <a:solidFill>
                  <a:srgbClr val="41404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 30-годдзя абвяшчэння незалежнасці Беларусі</a:t>
            </a:r>
            <a:b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be-BY" sz="2000" b="1" dirty="0">
                <a:solidFill>
                  <a:srgbClr val="41404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Варшава</a:t>
            </a:r>
            <a:r>
              <a:rPr lang="ru-RU" sz="2000" b="1" dirty="0">
                <a:solidFill>
                  <a:srgbClr val="41404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1 </a:t>
            </a:r>
            <a:r>
              <a:rPr lang="be-BY" sz="2000" b="1" dirty="0">
                <a:solidFill>
                  <a:srgbClr val="41404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крас</a:t>
            </a:r>
            <a:r>
              <a:rPr lang="be-BY" sz="2000" b="1" dirty="0">
                <a:solidFill>
                  <a:srgbClr val="41404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авіка</a:t>
            </a:r>
            <a:r>
              <a:rPr lang="ru-RU" sz="2000" b="1" dirty="0">
                <a:solidFill>
                  <a:srgbClr val="41404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2021 </a:t>
            </a:r>
            <a:r>
              <a:rPr lang="be-BY" sz="2000" b="1" dirty="0">
                <a:solidFill>
                  <a:srgbClr val="41404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b="1" dirty="0">
                <a:solidFill>
                  <a:srgbClr val="41404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B8B968-47CB-4E9E-A0F6-BCAA347BD5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1007" y="5048880"/>
            <a:ext cx="9530533" cy="1351921"/>
          </a:xfrm>
        </p:spPr>
        <p:txBody>
          <a:bodyPr/>
          <a:lstStyle/>
          <a:p>
            <a:r>
              <a:rPr lang="be-BY" b="1" i="1" dirty="0"/>
              <a:t>«Беларускі інстытут навукі і мастацтва, Канада</a:t>
            </a:r>
            <a:endParaRPr lang="en-US" b="1" i="1" dirty="0"/>
          </a:p>
          <a:p>
            <a:r>
              <a:rPr lang="be-BY" b="1" i="1" dirty="0"/>
              <a:t>ў падтрымцы беларускай ідэнтычнасці»</a:t>
            </a:r>
          </a:p>
          <a:p>
            <a:r>
              <a:rPr lang="be-BY" i="1" dirty="0"/>
              <a:t>доктар Пётра Мурзёнак</a:t>
            </a:r>
            <a:endParaRPr lang="en-US" i="1" dirty="0"/>
          </a:p>
        </p:txBody>
      </p:sp>
      <p:pic>
        <p:nvPicPr>
          <p:cNvPr id="1027" name="Obraz 17">
            <a:extLst>
              <a:ext uri="{FF2B5EF4-FFF2-40B4-BE49-F238E27FC236}">
                <a16:creationId xmlns:a16="http://schemas.microsoft.com/office/drawing/2014/main" id="{F6074AFB-44E4-404D-8B4E-150C167D9E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004" y="701469"/>
            <a:ext cx="4772270" cy="1382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Obraz 18">
            <a:extLst>
              <a:ext uri="{FF2B5EF4-FFF2-40B4-BE49-F238E27FC236}">
                <a16:creationId xmlns:a16="http://schemas.microsoft.com/office/drawing/2014/main" id="{34F59288-0B2D-4D3C-9582-F8083CC3F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702" y="506418"/>
            <a:ext cx="1722195" cy="1703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Obraz 19" descr="Беларускі інстытут навукі й мастацтва ў Канадзе - Belarusian Institute of  Arts and Sciences, Canada">
            <a:extLst>
              <a:ext uri="{FF2B5EF4-FFF2-40B4-BE49-F238E27FC236}">
                <a16:creationId xmlns:a16="http://schemas.microsoft.com/office/drawing/2014/main" id="{F52CC912-BA35-4042-A6AD-82B52A3BE7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6295" y="509323"/>
            <a:ext cx="1703060" cy="1703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>
            <a:extLst>
              <a:ext uri="{FF2B5EF4-FFF2-40B4-BE49-F238E27FC236}">
                <a16:creationId xmlns:a16="http://schemas.microsoft.com/office/drawing/2014/main" id="{A6FCA007-B3AF-4788-88A3-F4A2D4FEB4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995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7E160-7962-4F4F-B29D-6EA67C262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pPr algn="ctr"/>
            <a:r>
              <a:rPr lang="be-BY" b="1" dirty="0"/>
              <a:t>Падзякі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50DD4F-EACA-4E8F-A0B8-1E28A915AA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446"/>
            <a:ext cx="10515600" cy="4351338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</a:pPr>
            <a:r>
              <a:rPr lang="be-BY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Управа і сябры Беларускага інстытута навукі і мастацтва, Канада (БІНІМ, Канада) шчыра ўдзячны Варшаўскаму ўніверсітэту і кафедры </a:t>
            </a:r>
            <a:r>
              <a:rPr lang="be-BY" dirty="0">
                <a:solidFill>
                  <a:srgbClr val="41404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міжкультурных даследаванняў</a:t>
            </a:r>
            <a:r>
              <a:rPr lang="be-BY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e-BY" dirty="0">
                <a:solidFill>
                  <a:srgbClr val="41404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Цэнтральнай і Усходняй Еўропы за запрашэньне прыняць удзел канферэнцыі і выступіць яе суарганізатарам</a:t>
            </a:r>
          </a:p>
          <a:p>
            <a:pPr marL="0" marR="0"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</a:pPr>
            <a:r>
              <a:rPr lang="be-BY" dirty="0">
                <a:solidFill>
                  <a:srgbClr val="41404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Асабістая падзяка доктару Ежы Грыбоўскаму за супрацоўніцтва з нашым інстытутам і ўвагу да нашай установы</a:t>
            </a:r>
            <a:endParaRPr lang="be-BY" dirty="0">
              <a:solidFill>
                <a:srgbClr val="41404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295E83-5EFE-42A8-90C9-A176A5040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827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2B129-8D26-42D1-90AE-533E003A41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40017"/>
            <a:ext cx="9144000" cy="1273596"/>
          </a:xfrm>
        </p:spPr>
        <p:txBody>
          <a:bodyPr>
            <a:normAutofit/>
          </a:bodyPr>
          <a:lstStyle/>
          <a:p>
            <a:r>
              <a:rPr lang="be-BY" sz="4400" b="1" dirty="0"/>
              <a:t>Мэта выступленьня</a:t>
            </a:r>
            <a:endParaRPr lang="en-US" sz="44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E9ED9D-DEAA-47B9-9448-262E254A40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1284" y="2428028"/>
            <a:ext cx="10716125" cy="2753571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be-BY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Даць кароткі аналіз выклікаў, якія стаяць перад інстытутам</a:t>
            </a:r>
          </a:p>
          <a:p>
            <a:pPr algn="l"/>
            <a:endParaRPr lang="be-BY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be-BY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Азнаёміць з гісторыяй БІНІМ, Канада (1967-2021)</a:t>
            </a:r>
          </a:p>
          <a:p>
            <a:pPr algn="l"/>
            <a:endParaRPr lang="be-BY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be-BY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Паказаць, чым займаюцца сябры інстытута ў апошнія гады</a:t>
            </a:r>
            <a:endParaRPr lang="be-BY" dirty="0"/>
          </a:p>
        </p:txBody>
      </p:sp>
    </p:spTree>
    <p:extLst>
      <p:ext uri="{BB962C8B-B14F-4D97-AF65-F5344CB8AC3E}">
        <p14:creationId xmlns:p14="http://schemas.microsoft.com/office/powerpoint/2010/main" val="1467534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71AFD-1826-412F-817C-6EF97C35A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3613"/>
            <a:ext cx="10515600" cy="1325563"/>
          </a:xfrm>
        </p:spPr>
        <p:txBody>
          <a:bodyPr/>
          <a:lstStyle/>
          <a:p>
            <a:pPr algn="ctr"/>
            <a:r>
              <a:rPr lang="be-BY" b="1" dirty="0"/>
              <a:t>Выклікі, якія стаяць перад БІНІМ, Канада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D4B12E-C2ED-4E49-A4EE-C80D1145DB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7"/>
            <a:ext cx="10681010" cy="4665507"/>
          </a:xfrm>
        </p:spPr>
        <p:txBody>
          <a:bodyPr>
            <a:noAutofit/>
          </a:bodyPr>
          <a:lstStyle/>
          <a:p>
            <a:r>
              <a:rPr lang="be-BY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БІНІМ, Канада афіцыйна зарэгістраваная ў дзяржаве </a:t>
            </a:r>
            <a:r>
              <a:rPr lang="be-BY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грамадская</a:t>
            </a:r>
            <a:r>
              <a:rPr lang="be-BY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арганізацыя</a:t>
            </a:r>
          </a:p>
          <a:p>
            <a:r>
              <a:rPr lang="be-BY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Актыўнасць сяброў інстытута, якіх налічваецца сёньня каля 20 чалавек,  ажыцьцяўляецца ў адпаведнасьці са Статутам. Асноўная мэта інстытута - гэта 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зберажэньне і развіцьцё беларускай навукі і культуры, як за мяжой, так і па магчымасці на радзіме</a:t>
            </a:r>
          </a:p>
          <a:p>
            <a:r>
              <a:rPr lang="be-BY" sz="24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Б</a:t>
            </a:r>
            <a:r>
              <a:rPr lang="be-BY" sz="2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азавымі для дзейнасці Інстытута з’яўляюцца дабрачыннасьць, ахвярнасьць і энтузіазм</a:t>
            </a:r>
            <a:endParaRPr lang="be-BY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e-BY" sz="24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В</a:t>
            </a:r>
            <a:r>
              <a:rPr lang="be-BY" sz="2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аланцёрская праца ў інстытуце мае свае абмежаваньні</a:t>
            </a:r>
          </a:p>
          <a:p>
            <a:pPr marL="858838" indent="-401638">
              <a:buFont typeface="Wingdings" panose="05000000000000000000" pitchFamily="2" charset="2"/>
              <a:buChar char="ü"/>
            </a:pPr>
            <a:r>
              <a:rPr lang="be-BY" sz="20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фінансавыя</a:t>
            </a:r>
          </a:p>
          <a:p>
            <a:pPr marL="858838" indent="-401638">
              <a:buFont typeface="Wingdings" panose="05000000000000000000" pitchFamily="2" charset="2"/>
              <a:buChar char="ü"/>
            </a:pPr>
            <a:r>
              <a:rPr lang="ru-RU" sz="20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а</a:t>
            </a:r>
            <a:r>
              <a:rPr lang="be-BY" sz="20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дарванасьць ад каранёў і не</a:t>
            </a:r>
            <a:r>
              <a:rPr lang="ru-RU" sz="20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дастатковыя сувязі з радзімай </a:t>
            </a:r>
          </a:p>
          <a:p>
            <a:pPr marL="858838" indent="-401638">
              <a:buFont typeface="Wingdings" panose="05000000000000000000" pitchFamily="2" charset="2"/>
              <a:buChar char="ü"/>
            </a:pPr>
            <a:r>
              <a:rPr lang="ru-RU" sz="20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многія з сяброў Інстытута ўваходзяць адначасова ў склад іншых беларускіх арганізацый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E2DBB4-5AF0-4875-AE28-F66CC2F66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312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6C614-D4E1-4338-A840-6B9B554BB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e-BY" b="1" dirty="0"/>
              <a:t>Выклікі, якія стаяць перад БІНІМ, Канада</a:t>
            </a:r>
            <a:br>
              <a:rPr lang="be-BY" b="1" dirty="0"/>
            </a:br>
            <a:r>
              <a:rPr lang="be-BY" sz="2400" b="1" i="1" dirty="0"/>
              <a:t>(праблемы беларускай ідэнтыфікацыі ў дыяспары)</a:t>
            </a:r>
            <a:endParaRPr lang="en-US" sz="2400" b="1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61F359-748A-441D-85F2-B8011F4D0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952747" cy="4667250"/>
          </a:xfrm>
        </p:spPr>
        <p:txBody>
          <a:bodyPr>
            <a:normAutofit fontScale="92500" lnSpcReduction="20000"/>
          </a:bodyPr>
          <a:lstStyle/>
          <a:p>
            <a:r>
              <a:rPr lang="be-BY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Канадыйскі ўрад праводзіць палітыку шматкультурнасці.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e-BY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Паводле апошняга Цэнзуса-2016, прыблізна 25.000 канадыйцаў ідэнтыфікавалі сябе беларусамі.</a:t>
            </a:r>
          </a:p>
          <a:p>
            <a:r>
              <a:rPr lang="be-BY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Разлікі, праведзеныя мной паказваюць, што ў параўнаньні з краінамі-суседзямі Латвія, Літва, Польшча, Расія, Украіна, Эстонія), беларусы найменш актыўныя ў міграцыйным плане (за 20 год з 1991 па 2011 гг. з Беларусі ў Канаду выехала 134 чалавек са 100.000 насельніцтва Беларусі).*</a:t>
            </a:r>
          </a:p>
          <a:p>
            <a:r>
              <a:rPr lang="be-BY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Паводле маіх разлікаў не больш 5% беларусаў да Рэвалюцыі надзеі 2020 былі схільны наведваць беларускія арганізацыі.</a:t>
            </a:r>
          </a:p>
          <a:p>
            <a:r>
              <a:rPr lang="be-BY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Толькі 3.7% беларусаў-канадыйцаў у 2016г. выкарыстоўвалі дома родную мову.</a:t>
            </a:r>
          </a:p>
          <a:p>
            <a:r>
              <a:rPr lang="be-BY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раблема ассіміляцыі з масай насельніцтва.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be-BY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be-BY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Пётра Мурзёнак Шляхі да беларускай нацыі. Мінск, «Кнігазбор» (2016):169-183.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39B988-2865-4110-A77C-F945073E5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344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1875C-DDDC-481F-B228-03279BAF0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e-BY" b="1" dirty="0">
                <a:cs typeface="Times New Roman" panose="02020603050405020304" pitchFamily="18" charset="0"/>
              </a:rPr>
              <a:t>З гісторыі БІНІМ, Канада </a:t>
            </a:r>
            <a:r>
              <a:rPr lang="be-BY" dirty="0">
                <a:cs typeface="Times New Roman" panose="02020603050405020304" pitchFamily="18" charset="0"/>
              </a:rPr>
              <a:t>*</a:t>
            </a:r>
            <a:br>
              <a:rPr lang="be-BY" dirty="0">
                <a:latin typeface="+mn-lt"/>
                <a:cs typeface="Times New Roman" panose="02020603050405020304" pitchFamily="18" charset="0"/>
              </a:rPr>
            </a:br>
            <a:endParaRPr lang="en-US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267F44-CAC0-48FD-9904-2E135CE60C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71599"/>
            <a:ext cx="10936705" cy="4483769"/>
          </a:xfrm>
        </p:spPr>
        <p:txBody>
          <a:bodyPr>
            <a:noAutofit/>
          </a:bodyPr>
          <a:lstStyle/>
          <a:p>
            <a:pPr marL="228600" marR="247015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  <a:tab pos="5943600" algn="l"/>
              </a:tabLst>
            </a:pPr>
            <a:r>
              <a:rPr lang="be-BY" sz="2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БІНІМ, Канада быў заснаваны 17 верасня 1967 года ў Беларускім рэлігійна-грамадскім цэнтры ў Таронта, спачатку як аддзел БІНІМ (ЗША). </a:t>
            </a:r>
          </a:p>
          <a:p>
            <a:pPr marL="228600" marR="247015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  <a:tab pos="5943600" algn="l"/>
              </a:tabLst>
            </a:pPr>
            <a:r>
              <a:rPr lang="be-BY" sz="2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7 лістапада 1968 г. было прынята рашэньне аб наданьні канадыйскаму аддзелу статуса самастойнага, незалежнага  інстытута пад назвай БІНІМ, Канада. </a:t>
            </a:r>
            <a:endParaRPr lang="be-BY" sz="2400" dirty="0">
              <a:effectLst/>
              <a:latin typeface="Times New Roman" panose="02020603050405020304" pitchFamily="18" charset="0"/>
              <a:ea typeface="Arial" panose="020B0604020202020204" pitchFamily="34" charset="0"/>
            </a:endParaRPr>
          </a:p>
          <a:p>
            <a:pPr marL="228600" marR="247015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  <a:tab pos="5943600" algn="l"/>
              </a:tabLst>
            </a:pPr>
            <a:r>
              <a:rPr lang="be-BY" sz="2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Старшыні Беларускага інстытута навукі і мастацтва ў Канадзе</a:t>
            </a:r>
            <a:endParaRPr lang="en-US" sz="2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1260475" marR="247015" indent="-34607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1260475" algn="l"/>
                <a:tab pos="5943600" algn="l"/>
              </a:tabLst>
            </a:pPr>
            <a:r>
              <a:rPr lang="be-BY" sz="2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1968 - 1969 - доктар Вінцэнт Жук-Грышкевіч</a:t>
            </a:r>
            <a:endParaRPr lang="en-US" sz="2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1260475" marR="247015" indent="-34607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1260475" algn="l"/>
                <a:tab pos="5943600" algn="l"/>
              </a:tabLst>
            </a:pPr>
            <a:r>
              <a:rPr lang="be-BY" sz="2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1969 - 1972 - доктар Ян Садоўскі</a:t>
            </a:r>
            <a:endParaRPr lang="en-US" sz="2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1260475" marR="247015" indent="-34607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1260475" algn="l"/>
                <a:tab pos="5943600" algn="l"/>
              </a:tabLst>
            </a:pPr>
            <a:r>
              <a:rPr lang="be-BY" sz="2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1972 - 1974 - доктар Барыс Рагуля</a:t>
            </a:r>
            <a:endParaRPr lang="en-US" sz="2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1260475" marR="247015" indent="-34607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1260475" algn="l"/>
                <a:tab pos="5943600" algn="l"/>
              </a:tabLst>
            </a:pPr>
            <a:r>
              <a:rPr lang="be-BY" sz="2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1974 - 2002 - магістр Івонка Сурвіла</a:t>
            </a:r>
            <a:endParaRPr lang="en-US" sz="2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1260475" marR="247015" indent="-34607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1260475" algn="l"/>
                <a:tab pos="5943600" algn="l"/>
              </a:tabLst>
            </a:pPr>
            <a:r>
              <a:rPr lang="be-BY" sz="2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2002 - 2017 - доктар Зіна Гімпелевіч</a:t>
            </a:r>
            <a:endParaRPr lang="en-US" sz="2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1260475" marR="247015" indent="-34607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1260475" algn="l"/>
                <a:tab pos="5943600" algn="l"/>
              </a:tabLst>
            </a:pPr>
            <a:r>
              <a:rPr lang="be-BY" sz="2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З кастрычніка 2017 года - доктар Пётра Мурзёнак</a:t>
            </a:r>
            <a:endParaRPr lang="en-US" sz="2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CEC698-40FB-430B-988D-1D367FAE0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6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A7412D-668E-4BEC-BC02-1918ACC68D58}"/>
              </a:ext>
            </a:extLst>
          </p:cNvPr>
          <p:cNvSpPr txBox="1"/>
          <p:nvPr/>
        </p:nvSpPr>
        <p:spPr>
          <a:xfrm>
            <a:off x="838199" y="6200487"/>
            <a:ext cx="10770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e-BY" sz="16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Пётра Мурзёнак, Зіна Гімпелевіч “Беларускі інстытут навукі і мастацтва, Канада ў 1967-2019 гг.” </a:t>
            </a:r>
          </a:p>
          <a:p>
            <a:r>
              <a:rPr lang="be-BY" sz="1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</a:t>
            </a:r>
            <a:r>
              <a:rPr lang="be-BY" sz="16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ЗАПІСЫ, 2019, №41, 313-326;</a:t>
            </a:r>
            <a:r>
              <a:rPr lang="be-BY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be-BY" sz="1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«Культура, Нацыя», №25, красавік 2020: </a:t>
            </a:r>
            <a:r>
              <a:rPr lang="ru-RU" sz="16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32-46.</a:t>
            </a:r>
            <a:r>
              <a:rPr lang="en-US" sz="16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 </a:t>
            </a:r>
            <a:endParaRPr lang="en-US" sz="16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510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6697A-2509-4FD0-A93C-1D78689AE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6117"/>
            <a:ext cx="10515600" cy="1325563"/>
          </a:xfrm>
        </p:spPr>
        <p:txBody>
          <a:bodyPr/>
          <a:lstStyle/>
          <a:p>
            <a:pPr algn="ctr"/>
            <a:r>
              <a:rPr lang="be-BY" b="1" dirty="0">
                <a:cs typeface="Times New Roman" panose="02020603050405020304" pitchFamily="18" charset="0"/>
              </a:rPr>
              <a:t>З гісторыі БІНІМ, Канада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4C3B42-DA87-4AFA-BC89-FA5B2199A4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468" y="1268063"/>
            <a:ext cx="10972800" cy="5261074"/>
          </a:xfrm>
        </p:spPr>
        <p:txBody>
          <a:bodyPr>
            <a:noAutofit/>
          </a:bodyPr>
          <a:lstStyle/>
          <a:p>
            <a:pPr marL="228600" marR="247015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  <a:tab pos="5943600" algn="l"/>
              </a:tabLst>
            </a:pPr>
            <a:r>
              <a:rPr lang="be-BY" sz="2000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be-BY" sz="20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ершай акадэмічнай імпрэзай стала канфэрэнцыя “Беларусаведныя дні ў Квінс Унівэрсытэце ў Кінгстане”  </a:t>
            </a:r>
            <a:r>
              <a:rPr lang="be-BY" sz="2000" b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ў 1971 годзе</a:t>
            </a:r>
            <a:r>
              <a:rPr lang="be-BY" sz="20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, якую арганізаваў прафэсар Я. Садоўскі. </a:t>
            </a:r>
          </a:p>
          <a:p>
            <a:pPr marL="228600" marR="247015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  <a:tab pos="5943600" algn="l"/>
              </a:tabLst>
            </a:pPr>
            <a:r>
              <a:rPr lang="be-BY" sz="2000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lang="be-BY" sz="20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e-BY" sz="2000" b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1969-1972</a:t>
            </a:r>
            <a:r>
              <a:rPr lang="be-BY" sz="20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гг. праф. Я. Садоўскі</a:t>
            </a:r>
            <a:r>
              <a:rPr lang="be-BY" sz="2000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сабраў</a:t>
            </a:r>
            <a:r>
              <a:rPr lang="be-BY" sz="20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калекцыю беларускіх мастацкіх вырабаў </a:t>
            </a:r>
            <a:r>
              <a:rPr lang="be-BY" sz="2000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be-BY" sz="20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62 экспанаты цяпер знаходзяцца ў Музеі гісторыі Канады. </a:t>
            </a:r>
          </a:p>
          <a:p>
            <a:pPr marR="247015" algn="just">
              <a:lnSpc>
                <a:spcPct val="115000"/>
              </a:lnSpc>
              <a:spcBef>
                <a:spcPts val="0"/>
              </a:spcBef>
              <a:tabLst>
                <a:tab pos="228600" algn="l"/>
                <a:tab pos="5943600" algn="l"/>
              </a:tabLst>
            </a:pPr>
            <a:r>
              <a:rPr lang="be-BY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У 1975 годзе</a:t>
            </a:r>
            <a:r>
              <a:rPr lang="be-BY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канферэнцыя “Беларусаведныя дні ў Атаўскім Унівэрсітэце” і выстава беларускага народнага мастацтва была арганізавана спадарствам Сурвілаў. </a:t>
            </a:r>
          </a:p>
          <a:p>
            <a:pPr marR="247015" algn="just">
              <a:lnSpc>
                <a:spcPct val="115000"/>
              </a:lnSpc>
              <a:spcBef>
                <a:spcPts val="0"/>
              </a:spcBef>
              <a:tabLst>
                <a:tab pos="228600" algn="l"/>
                <a:tab pos="5943600" algn="l"/>
              </a:tabLst>
            </a:pPr>
            <a:r>
              <a:rPr lang="be-BY" sz="20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Пачынаючы з </a:t>
            </a:r>
            <a:r>
              <a:rPr lang="be-BY" sz="2000" b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1989</a:t>
            </a:r>
            <a:r>
              <a:rPr lang="be-BY" sz="20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году, дзякуючы акадэмічным інтарэсам праф. Зіны Гімпелевіч, праф. Марыі-Паўліны Сурвіла і сп. Івонкі Сурвіла, адзначаны значны прагрэс ва ўдзеле БІНІМу ў канадыйскіх і міжнародных навуковых кангрэсах. Да 2016 года сябрамі БІНІМу зроблена каля 150 дакладаў. </a:t>
            </a:r>
          </a:p>
          <a:p>
            <a:pPr marR="247015" algn="just">
              <a:lnSpc>
                <a:spcPct val="115000"/>
              </a:lnSpc>
              <a:spcBef>
                <a:spcPts val="0"/>
              </a:spcBef>
              <a:tabLst>
                <a:tab pos="228600" algn="l"/>
                <a:tab pos="5943600" algn="l"/>
              </a:tabLst>
            </a:pPr>
            <a:r>
              <a:rPr lang="be-BY" sz="20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Сп. І. Сурвілла была ініцыятарам і разам з праф. З. Гімпелевіч і Паўлінай Пашкевіч-Смітс заснавалі ў </a:t>
            </a:r>
            <a:r>
              <a:rPr lang="be-BY" sz="2000" b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1989 </a:t>
            </a:r>
            <a:r>
              <a:rPr lang="be-BY" sz="20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годзе Канадыйскі фонд дапамогі ахвярам Чарнобылю ў Беларусі.</a:t>
            </a:r>
          </a:p>
          <a:p>
            <a:pPr marR="247015" algn="just">
              <a:lnSpc>
                <a:spcPct val="115000"/>
              </a:lnSpc>
              <a:spcBef>
                <a:spcPts val="0"/>
              </a:spcBef>
              <a:tabLst>
                <a:tab pos="228600" algn="l"/>
                <a:tab pos="5943600" algn="l"/>
              </a:tabLst>
            </a:pPr>
            <a:r>
              <a:rPr lang="be-BY" sz="20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Сп. Ірына Варабей, сябра </a:t>
            </a:r>
            <a:r>
              <a:rPr lang="be-BY" sz="2000" b="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Саюзу пісьменьнікаў Беларусі,</a:t>
            </a:r>
            <a:r>
              <a:rPr lang="be-BY" sz="20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 заснавала ў </a:t>
            </a:r>
            <a:r>
              <a:rPr lang="be-BY" sz="2000" b="1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2005</a:t>
            </a:r>
            <a:r>
              <a:rPr lang="be-BY" sz="20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 г. творчай майстэрні па вышыванню беларускіх нацыянальных узораў </a:t>
            </a:r>
            <a:r>
              <a:rPr lang="be-BY" sz="2000" dirty="0">
                <a:latin typeface="Times New Roman" panose="02020603050405020304" pitchFamily="18" charset="0"/>
                <a:ea typeface="Arial" panose="020B0604020202020204" pitchFamily="34" charset="0"/>
              </a:rPr>
              <a:t>«</a:t>
            </a:r>
            <a:r>
              <a:rPr lang="en-US" sz="20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Spirit of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Bie</a:t>
            </a:r>
            <a:r>
              <a:rPr lang="be-BY" sz="20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ł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aru</a:t>
            </a:r>
            <a:r>
              <a:rPr lang="be-BY" sz="20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ś). </a:t>
            </a:r>
          </a:p>
          <a:p>
            <a:pPr marL="0" marR="247015" indent="0" algn="just">
              <a:lnSpc>
                <a:spcPct val="115000"/>
              </a:lnSpc>
              <a:spcBef>
                <a:spcPts val="0"/>
              </a:spcBef>
              <a:buNone/>
              <a:tabLst>
                <a:tab pos="228600" algn="l"/>
                <a:tab pos="5943600" algn="l"/>
              </a:tabLst>
            </a:pPr>
            <a:endParaRPr lang="be-BY" sz="2000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8CEFB4-493F-44F7-9BDD-E847C432E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514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037FA66-D0AB-4A08-A615-4947B15D1AC2}"/>
              </a:ext>
            </a:extLst>
          </p:cNvPr>
          <p:cNvSpPr txBox="1"/>
          <p:nvPr/>
        </p:nvSpPr>
        <p:spPr>
          <a:xfrm>
            <a:off x="1166648" y="679927"/>
            <a:ext cx="5064470" cy="22706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>
                <a:latin typeface="+mj-lt"/>
                <a:ea typeface="+mj-ea"/>
                <a:cs typeface="+mj-cs"/>
              </a:rPr>
              <a:t>З гісторыі БІНІМ, Канада </a:t>
            </a:r>
            <a:endParaRPr lang="en-US" sz="4400">
              <a:latin typeface="+mj-lt"/>
              <a:ea typeface="+mj-ea"/>
              <a:cs typeface="+mj-cs"/>
            </a:endParaRPr>
          </a:p>
        </p:txBody>
      </p:sp>
      <p:pic>
        <p:nvPicPr>
          <p:cNvPr id="4" name="Picture 2" descr="F:\DCIM\101MSDCF\DSC04114.JPG">
            <a:extLst>
              <a:ext uri="{FF2B5EF4-FFF2-40B4-BE49-F238E27FC236}">
                <a16:creationId xmlns:a16="http://schemas.microsoft.com/office/drawing/2014/main" id="{31315D78-4E09-4806-BBF8-84DC1A00F5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13255"/>
          <a:stretch/>
        </p:blipFill>
        <p:spPr bwMode="auto">
          <a:xfrm>
            <a:off x="6606643" y="10"/>
            <a:ext cx="5585357" cy="3233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151E0C1-C4B5-49EC-A999-85A4900A10DC}"/>
              </a:ext>
            </a:extLst>
          </p:cNvPr>
          <p:cNvSpPr txBox="1"/>
          <p:nvPr/>
        </p:nvSpPr>
        <p:spPr>
          <a:xfrm>
            <a:off x="1166649" y="3540334"/>
            <a:ext cx="10350062" cy="30260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marR="247015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228600" algn="l"/>
                <a:tab pos="5943600" algn="l"/>
              </a:tabLst>
            </a:pPr>
            <a:r>
              <a:rPr lang="en-US" dirty="0"/>
              <a:t>У </a:t>
            </a:r>
            <a:r>
              <a:rPr lang="en-US" b="1" dirty="0"/>
              <a:t>2001 </a:t>
            </a:r>
            <a:r>
              <a:rPr lang="en-US" dirty="0"/>
              <a:t>г. </a:t>
            </a:r>
            <a:r>
              <a:rPr lang="en-US" dirty="0" err="1"/>
              <a:t>быў</a:t>
            </a:r>
            <a:r>
              <a:rPr lang="en-US" dirty="0"/>
              <a:t> </a:t>
            </a:r>
            <a:r>
              <a:rPr lang="en-US" dirty="0" err="1"/>
              <a:t>заснавана</a:t>
            </a:r>
            <a:r>
              <a:rPr lang="en-US" dirty="0"/>
              <a:t> </a:t>
            </a:r>
            <a:r>
              <a:rPr lang="en-US" dirty="0" err="1"/>
              <a:t>вэб-сайт</a:t>
            </a:r>
            <a:r>
              <a:rPr lang="en-US" dirty="0"/>
              <a:t> </a:t>
            </a:r>
            <a:r>
              <a:rPr lang="en-US" dirty="0" err="1"/>
              <a:t>беларусаў</a:t>
            </a:r>
            <a:r>
              <a:rPr lang="en-US" dirty="0"/>
              <a:t> </a:t>
            </a:r>
            <a:r>
              <a:rPr lang="en-US" dirty="0" err="1"/>
              <a:t>Атавы</a:t>
            </a:r>
            <a:r>
              <a:rPr lang="en-US" dirty="0"/>
              <a:t> (</a:t>
            </a:r>
            <a:r>
              <a:rPr lang="en-US" dirty="0" err="1"/>
              <a:t>адміт</a:t>
            </a:r>
            <a:r>
              <a:rPr lang="en-US" dirty="0"/>
              <a:t>. Ю. </a:t>
            </a:r>
            <a:r>
              <a:rPr lang="en-US" dirty="0" err="1"/>
              <a:t>Шамецька</a:t>
            </a:r>
            <a:r>
              <a:rPr lang="en-US" dirty="0"/>
              <a:t>), </a:t>
            </a:r>
            <a:r>
              <a:rPr lang="en-US" dirty="0" err="1"/>
              <a:t>які</a:t>
            </a:r>
            <a:r>
              <a:rPr lang="en-US" dirty="0"/>
              <a:t>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сёньня</a:t>
            </a:r>
            <a:r>
              <a:rPr lang="en-US" dirty="0"/>
              <a:t> </a:t>
            </a:r>
            <a:r>
              <a:rPr lang="en-US" dirty="0" err="1"/>
              <a:t>працуе</a:t>
            </a:r>
            <a:r>
              <a:rPr lang="en-US" dirty="0"/>
              <a:t> </a:t>
            </a:r>
            <a:r>
              <a:rPr lang="en-US" dirty="0" err="1"/>
              <a:t>як</a:t>
            </a:r>
            <a:r>
              <a:rPr lang="en-US" dirty="0"/>
              <a:t> </a:t>
            </a:r>
            <a:r>
              <a:rPr lang="en-US" dirty="0" err="1"/>
              <a:t>сайт</a:t>
            </a:r>
            <a:r>
              <a:rPr lang="en-US" dirty="0"/>
              <a:t> ЗБК, www.belaruscanada.org. </a:t>
            </a:r>
            <a:endParaRPr lang="en-US" dirty="0">
              <a:effectLst/>
            </a:endParaRPr>
          </a:p>
          <a:p>
            <a:pPr marL="285750" marR="247015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228600" algn="l"/>
                <a:tab pos="5943600" algn="l"/>
              </a:tabLst>
            </a:pPr>
            <a:r>
              <a:rPr lang="en-US" dirty="0"/>
              <a:t> </a:t>
            </a:r>
            <a:r>
              <a:rPr lang="en-US" dirty="0" err="1">
                <a:effectLst/>
              </a:rPr>
              <a:t>Сп</a:t>
            </a:r>
            <a:r>
              <a:rPr lang="en-US" dirty="0">
                <a:effectLst/>
              </a:rPr>
              <a:t>. В. </a:t>
            </a:r>
            <a:r>
              <a:rPr lang="en-US" dirty="0" err="1">
                <a:effectLst/>
              </a:rPr>
              <a:t>Кавалёва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заснавала</a:t>
            </a:r>
            <a:r>
              <a:rPr lang="en-US" dirty="0">
                <a:effectLst/>
              </a:rPr>
              <a:t> ў </a:t>
            </a:r>
            <a:r>
              <a:rPr lang="en-US" b="1" dirty="0">
                <a:effectLst/>
              </a:rPr>
              <a:t>2001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годзе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спеўны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гурт</a:t>
            </a:r>
            <a:r>
              <a:rPr lang="en-US" dirty="0">
                <a:effectLst/>
              </a:rPr>
              <a:t> “</a:t>
            </a:r>
            <a:r>
              <a:rPr lang="en-US" i="1" dirty="0" err="1">
                <a:effectLst/>
              </a:rPr>
              <a:t>Яваровы</a:t>
            </a:r>
            <a:r>
              <a:rPr lang="en-US" i="1" dirty="0">
                <a:effectLst/>
              </a:rPr>
              <a:t> </a:t>
            </a:r>
            <a:r>
              <a:rPr lang="en-US" i="1" dirty="0" err="1">
                <a:effectLst/>
              </a:rPr>
              <a:t>людзі</a:t>
            </a:r>
            <a:r>
              <a:rPr lang="en-US" i="1" dirty="0">
                <a:effectLst/>
              </a:rPr>
              <a:t>”</a:t>
            </a:r>
            <a:r>
              <a:rPr lang="en-US" i="1" dirty="0"/>
              <a:t>, </a:t>
            </a:r>
            <a:r>
              <a:rPr lang="en-US" i="1" dirty="0" err="1"/>
              <a:t>які</a:t>
            </a:r>
            <a:r>
              <a:rPr lang="en-US" i="1" dirty="0"/>
              <a:t> </a:t>
            </a:r>
            <a:r>
              <a:rPr lang="en-US" i="1" dirty="0" err="1"/>
              <a:t>дзее</a:t>
            </a:r>
            <a:r>
              <a:rPr lang="en-US" i="1" dirty="0"/>
              <a:t> </a:t>
            </a:r>
            <a:r>
              <a:rPr lang="en-US" i="1" dirty="0" err="1"/>
              <a:t>да</a:t>
            </a:r>
            <a:r>
              <a:rPr lang="en-US" i="1" dirty="0"/>
              <a:t> </a:t>
            </a:r>
            <a:r>
              <a:rPr lang="en-US" i="1" dirty="0" err="1"/>
              <a:t>сёньня</a:t>
            </a:r>
            <a:r>
              <a:rPr lang="en-US" i="1" dirty="0"/>
              <a:t>.</a:t>
            </a:r>
            <a:r>
              <a:rPr lang="en-US" dirty="0">
                <a:effectLst/>
              </a:rPr>
              <a:t> </a:t>
            </a:r>
          </a:p>
          <a:p>
            <a:pPr marL="285750" marR="247015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228600" algn="l"/>
                <a:tab pos="5943600" algn="l"/>
              </a:tabLst>
            </a:pPr>
            <a:r>
              <a:rPr lang="en-US" dirty="0"/>
              <a:t>У</a:t>
            </a:r>
            <a:r>
              <a:rPr lang="en-US" dirty="0">
                <a:effectLst/>
              </a:rPr>
              <a:t> </a:t>
            </a:r>
            <a:r>
              <a:rPr lang="en-US" b="1" dirty="0">
                <a:effectLst/>
              </a:rPr>
              <a:t>2002-2008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гг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выйшлі</a:t>
            </a:r>
            <a:r>
              <a:rPr lang="en-US" dirty="0">
                <a:effectLst/>
              </a:rPr>
              <a:t> </a:t>
            </a:r>
            <a:r>
              <a:rPr lang="en-US" b="0" dirty="0">
                <a:effectLst/>
              </a:rPr>
              <a:t>11 </a:t>
            </a:r>
            <a:r>
              <a:rPr lang="en-US" dirty="0" err="1">
                <a:effectLst/>
              </a:rPr>
              <a:t>нумароў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газеты</a:t>
            </a:r>
            <a:r>
              <a:rPr lang="en-US" dirty="0">
                <a:effectLst/>
              </a:rPr>
              <a:t> “</a:t>
            </a:r>
            <a:r>
              <a:rPr lang="en-US" i="1" dirty="0" err="1">
                <a:effectLst/>
              </a:rPr>
              <a:t>Беларускае</a:t>
            </a:r>
            <a:r>
              <a:rPr lang="en-US" i="1" dirty="0">
                <a:effectLst/>
              </a:rPr>
              <a:t> </a:t>
            </a:r>
            <a:r>
              <a:rPr lang="en-US" i="1" dirty="0" err="1">
                <a:effectLst/>
              </a:rPr>
              <a:t>слова</a:t>
            </a:r>
            <a:r>
              <a:rPr lang="en-US" i="1" dirty="0">
                <a:effectLst/>
              </a:rPr>
              <a:t>» </a:t>
            </a:r>
            <a:r>
              <a:rPr lang="en-US" i="1" dirty="0"/>
              <a:t>(</a:t>
            </a:r>
            <a:r>
              <a:rPr lang="en-US" dirty="0" err="1">
                <a:effectLst/>
              </a:rPr>
              <a:t>рэдактар</a:t>
            </a:r>
            <a:r>
              <a:rPr lang="en-US" dirty="0">
                <a:effectLst/>
              </a:rPr>
              <a:t> В. </a:t>
            </a:r>
            <a:r>
              <a:rPr lang="en-US" dirty="0" err="1">
                <a:effectLst/>
              </a:rPr>
              <a:t>Кавалёва</a:t>
            </a:r>
            <a:r>
              <a:rPr lang="en-US" dirty="0">
                <a:effectLst/>
              </a:rPr>
              <a:t>). </a:t>
            </a:r>
          </a:p>
          <a:p>
            <a:pPr marL="285750" marR="247015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228600" algn="l"/>
                <a:tab pos="5943600" algn="l"/>
              </a:tabLst>
            </a:pPr>
            <a:r>
              <a:rPr lang="en-US" b="1" dirty="0">
                <a:effectLst/>
              </a:rPr>
              <a:t>У 2005-2009 </a:t>
            </a:r>
            <a:r>
              <a:rPr lang="en-US" b="1" dirty="0" err="1">
                <a:effectLst/>
              </a:rPr>
              <a:t>гг</a:t>
            </a:r>
            <a:r>
              <a:rPr lang="en-US" b="1" dirty="0">
                <a:effectLst/>
              </a:rPr>
              <a:t>. </a:t>
            </a:r>
            <a:r>
              <a:rPr lang="en-US" dirty="0">
                <a:effectLst/>
              </a:rPr>
              <a:t>у </a:t>
            </a:r>
            <a:r>
              <a:rPr lang="en-US" dirty="0" err="1">
                <a:effectLst/>
              </a:rPr>
              <a:t>Атаве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працаваў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беларускі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суботні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клас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Настаўнікі</a:t>
            </a:r>
            <a:r>
              <a:rPr lang="en-US" dirty="0">
                <a:effectLst/>
              </a:rPr>
              <a:t>, Д.Г. і П.С. </a:t>
            </a:r>
            <a:r>
              <a:rPr lang="en-US" dirty="0" err="1">
                <a:effectLst/>
              </a:rPr>
              <a:t>Мурзёнкі</a:t>
            </a:r>
            <a:r>
              <a:rPr lang="en-US" dirty="0">
                <a:effectLst/>
              </a:rPr>
              <a:t>. </a:t>
            </a:r>
          </a:p>
          <a:p>
            <a:pPr marL="285750" marR="247015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228600" algn="l"/>
                <a:tab pos="5943600" algn="l"/>
              </a:tabLst>
            </a:pPr>
            <a:r>
              <a:rPr lang="en-US" dirty="0" err="1">
                <a:effectLst/>
              </a:rPr>
              <a:t>На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кангрэсе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Канадыйскай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Федэрацыі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Гуманітарных</a:t>
            </a:r>
            <a:r>
              <a:rPr lang="en-US" dirty="0">
                <a:effectLst/>
              </a:rPr>
              <a:t> і </a:t>
            </a:r>
            <a:r>
              <a:rPr lang="en-US" dirty="0" err="1">
                <a:effectLst/>
              </a:rPr>
              <a:t>Сацыяльных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навук</a:t>
            </a:r>
            <a:r>
              <a:rPr lang="en-US" dirty="0">
                <a:effectLst/>
              </a:rPr>
              <a:t> (КФГСН) у </a:t>
            </a:r>
            <a:r>
              <a:rPr lang="en-US" dirty="0" err="1">
                <a:effectLst/>
              </a:rPr>
              <a:t>Атаве</a:t>
            </a:r>
            <a:r>
              <a:rPr lang="en-US" dirty="0">
                <a:effectLst/>
              </a:rPr>
              <a:t> </a:t>
            </a:r>
            <a:r>
              <a:rPr lang="en-US" b="1" dirty="0">
                <a:effectLst/>
              </a:rPr>
              <a:t>ў 2009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дзе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быдо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каля</a:t>
            </a:r>
            <a:r>
              <a:rPr lang="en-US" dirty="0">
                <a:effectLst/>
              </a:rPr>
              <a:t> 9.000 </a:t>
            </a:r>
            <a:r>
              <a:rPr lang="en-US" dirty="0" err="1">
                <a:effectLst/>
              </a:rPr>
              <a:t>дэлегатаў</a:t>
            </a:r>
            <a:r>
              <a:rPr lang="en-US" dirty="0">
                <a:effectLst/>
              </a:rPr>
              <a:t>, БІНІМ </a:t>
            </a:r>
            <a:r>
              <a:rPr lang="en-US" dirty="0" err="1">
                <a:effectLst/>
              </a:rPr>
              <a:t>Канада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добра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прагучаў</a:t>
            </a:r>
            <a:r>
              <a:rPr lang="en-US" dirty="0">
                <a:effectLst/>
              </a:rPr>
              <a:t> з </a:t>
            </a:r>
            <a:r>
              <a:rPr lang="en-US" dirty="0" err="1">
                <a:effectLst/>
              </a:rPr>
              <a:t>навуковай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сцэны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прадстаўленьнем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сваіх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кніжак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цудоўным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беларускім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канцэртам</a:t>
            </a:r>
            <a:r>
              <a:rPr lang="en-US" dirty="0">
                <a:effectLst/>
              </a:rPr>
              <a:t>, а </a:t>
            </a:r>
            <a:r>
              <a:rPr lang="en-US" dirty="0" err="1">
                <a:effectLst/>
              </a:rPr>
              <a:t>таксама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выстава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мастакоў</a:t>
            </a:r>
            <a:r>
              <a:rPr lang="en-US" dirty="0">
                <a:effectLst/>
              </a:rPr>
              <a:t>.</a:t>
            </a:r>
            <a:r>
              <a:rPr lang="en-US" dirty="0"/>
              <a:t> </a:t>
            </a:r>
          </a:p>
          <a:p>
            <a:pPr marL="285750" marR="247015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228600" algn="l"/>
                <a:tab pos="5943600" algn="l"/>
              </a:tabLst>
            </a:pP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кангрэсе</a:t>
            </a:r>
            <a:r>
              <a:rPr lang="en-US" dirty="0"/>
              <a:t> </a:t>
            </a:r>
            <a:r>
              <a:rPr lang="en-US" dirty="0">
                <a:effectLst/>
              </a:rPr>
              <a:t>КФГСН, </a:t>
            </a:r>
            <a:r>
              <a:rPr lang="en-US" dirty="0" err="1">
                <a:effectLst/>
              </a:rPr>
              <a:t>які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праходзіў</a:t>
            </a:r>
            <a:r>
              <a:rPr lang="en-US" dirty="0">
                <a:effectLst/>
              </a:rPr>
              <a:t> з </a:t>
            </a:r>
            <a:r>
              <a:rPr lang="en-US" b="1" dirty="0">
                <a:effectLst/>
              </a:rPr>
              <a:t>27 </a:t>
            </a:r>
            <a:r>
              <a:rPr lang="en-US" b="1" dirty="0" err="1">
                <a:effectLst/>
              </a:rPr>
              <a:t>па</a:t>
            </a:r>
            <a:r>
              <a:rPr lang="en-US" b="1" dirty="0">
                <a:effectLst/>
              </a:rPr>
              <a:t> 29 </a:t>
            </a:r>
            <a:r>
              <a:rPr lang="en-US" b="1" dirty="0" err="1">
                <a:effectLst/>
              </a:rPr>
              <a:t>мая</a:t>
            </a:r>
            <a:r>
              <a:rPr lang="en-US" b="1" dirty="0">
                <a:effectLst/>
              </a:rPr>
              <a:t> 2017 </a:t>
            </a:r>
            <a:r>
              <a:rPr lang="en-US" b="1" dirty="0" err="1">
                <a:effectLst/>
              </a:rPr>
              <a:t>года</a:t>
            </a:r>
            <a:r>
              <a:rPr lang="en-US" dirty="0">
                <a:effectLst/>
              </a:rPr>
              <a:t> у </a:t>
            </a:r>
            <a:r>
              <a:rPr lang="en-US" dirty="0" err="1">
                <a:effectLst/>
              </a:rPr>
              <a:t>Райерсон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універсітэце</a:t>
            </a:r>
            <a:r>
              <a:rPr lang="en-US" dirty="0">
                <a:effectLst/>
              </a:rPr>
              <a:t> (</a:t>
            </a:r>
            <a:r>
              <a:rPr lang="en-US" dirty="0" err="1">
                <a:effectLst/>
              </a:rPr>
              <a:t>Таронта</a:t>
            </a:r>
            <a:r>
              <a:rPr lang="en-US" dirty="0">
                <a:effectLst/>
              </a:rPr>
              <a:t>) </a:t>
            </a:r>
            <a:r>
              <a:rPr lang="en-US" dirty="0" err="1">
                <a:effectLst/>
              </a:rPr>
              <a:t>працавалі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дзве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беларускія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секцыі</a:t>
            </a:r>
            <a:r>
              <a:rPr lang="en-US" dirty="0">
                <a:effectLst/>
              </a:rPr>
              <a:t> і </a:t>
            </a:r>
            <a:r>
              <a:rPr lang="en-US" dirty="0" err="1">
                <a:effectLst/>
              </a:rPr>
              <a:t>прайшла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паэтычная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сесія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за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круглым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сталом</a:t>
            </a:r>
            <a:r>
              <a:rPr lang="en-US" dirty="0">
                <a:effectLst/>
              </a:rPr>
              <a:t>. 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B551EB-7E2E-4A12-B6D1-82BCB200C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905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E84C5-738E-40F8-94AD-D60A14EAE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5429" y="136525"/>
            <a:ext cx="6341140" cy="637881"/>
          </a:xfrm>
        </p:spPr>
        <p:txBody>
          <a:bodyPr>
            <a:noAutofit/>
          </a:bodyPr>
          <a:lstStyle/>
          <a:p>
            <a:pPr algn="ctr"/>
            <a:r>
              <a:rPr lang="be-BY" b="1" dirty="0"/>
              <a:t>БІНІМ, Канада сёньня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2E97A-5497-4C4E-A9C9-3C8DA9527F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38" y="954917"/>
            <a:ext cx="10785191" cy="4948165"/>
          </a:xfrm>
        </p:spPr>
        <p:txBody>
          <a:bodyPr anchor="ctr">
            <a:noAutofit/>
          </a:bodyPr>
          <a:lstStyle/>
          <a:p>
            <a:pPr marR="247015">
              <a:spcBef>
                <a:spcPts val="0"/>
              </a:spcBef>
              <a:spcAft>
                <a:spcPts val="600"/>
              </a:spcAft>
              <a:tabLst>
                <a:tab pos="228600" algn="l"/>
                <a:tab pos="5943600" algn="l"/>
              </a:tabLst>
            </a:pPr>
            <a:endParaRPr lang="be-BY" sz="2400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247015" indent="0">
              <a:spcBef>
                <a:spcPts val="0"/>
              </a:spcBef>
              <a:spcAft>
                <a:spcPts val="600"/>
              </a:spcAft>
              <a:buNone/>
              <a:tabLst>
                <a:tab pos="228600" algn="l"/>
                <a:tab pos="5943600" algn="l"/>
              </a:tabLst>
            </a:pPr>
            <a:endParaRPr lang="be-BY" sz="2400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R="247015">
              <a:spcBef>
                <a:spcPts val="0"/>
              </a:spcBef>
              <a:spcAft>
                <a:spcPts val="600"/>
              </a:spcAft>
              <a:tabLst>
                <a:tab pos="228600" algn="l"/>
                <a:tab pos="5943600" algn="l"/>
              </a:tabLst>
            </a:pPr>
            <a:endParaRPr lang="be-BY" sz="2400" dirty="0"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228600" marR="247015">
              <a:spcBef>
                <a:spcPts val="0"/>
              </a:spcBef>
              <a:spcAft>
                <a:spcPts val="600"/>
              </a:spcAft>
              <a:tabLst>
                <a:tab pos="228600" algn="l"/>
                <a:tab pos="5943600" algn="l"/>
              </a:tabLst>
            </a:pPr>
            <a:r>
              <a:rPr lang="be-BY" sz="2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Па стану на студзень 2021 года сябрамі БІНІМ, Канада з’яўляюцца 20 чалавек – музыканты пісьменьнікі, паэты, музыканты, мастакі, навукоўцы.</a:t>
            </a:r>
            <a:endParaRPr lang="en-US" sz="2400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R="247015">
              <a:spcBef>
                <a:spcPts val="0"/>
              </a:spcBef>
              <a:spcAft>
                <a:spcPts val="600"/>
              </a:spcAft>
              <a:tabLst>
                <a:tab pos="228600" algn="l"/>
                <a:tab pos="5943600" algn="l"/>
              </a:tabLst>
            </a:pPr>
            <a:r>
              <a:rPr lang="be-BY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У 2017 годзе грунтоўна абноўлены сайт інстытута </a:t>
            </a:r>
            <a:r>
              <a:rPr lang="en-US" sz="2400" u="sng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  <a:hlinkClick r:id="rId2"/>
              </a:rPr>
              <a:t>www</a:t>
            </a:r>
            <a:r>
              <a:rPr lang="be-BY" sz="2400" u="sng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  <a:hlinkClick r:id="rId2"/>
              </a:rPr>
              <a:t>.</a:t>
            </a:r>
            <a:r>
              <a:rPr lang="en-US" sz="2400" u="sng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  <a:hlinkClick r:id="rId2"/>
              </a:rPr>
              <a:t>binim</a:t>
            </a:r>
            <a:r>
              <a:rPr lang="be-BY" sz="2400" u="sng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  <a:hlinkClick r:id="rId2"/>
              </a:rPr>
              <a:t>.</a:t>
            </a:r>
            <a:r>
              <a:rPr lang="en-US" sz="2400" u="sng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  <a:hlinkClick r:id="rId2"/>
              </a:rPr>
              <a:t>org</a:t>
            </a:r>
            <a:r>
              <a:rPr lang="be-BY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(адмін. – А. Каралькевіч). </a:t>
            </a:r>
            <a:endParaRPr lang="be-BY" sz="2400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R="247015">
              <a:spcBef>
                <a:spcPts val="0"/>
              </a:spcBef>
              <a:spcAft>
                <a:spcPts val="600"/>
              </a:spcAft>
              <a:tabLst>
                <a:tab pos="228600" algn="l"/>
                <a:tab pos="5943600" algn="l"/>
              </a:tabLst>
            </a:pPr>
            <a:r>
              <a:rPr lang="be-BY" sz="2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20 студзеня 2019 года як нон-профіт федэральная арганізацыя Канады. </a:t>
            </a:r>
          </a:p>
          <a:p>
            <a:pPr marR="247015">
              <a:spcBef>
                <a:spcPts val="0"/>
              </a:spcBef>
              <a:spcAft>
                <a:spcPts val="600"/>
              </a:spcAft>
              <a:tabLst>
                <a:tab pos="228600" algn="l"/>
                <a:tab pos="5943600" algn="l"/>
              </a:tabLst>
            </a:pPr>
            <a:r>
              <a:rPr lang="be-BY" sz="2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18 кастрычніка 2020 года вэб-часопіс “Культура. Нацыя” набыў статус часопіса Інстытута. Часопіс «Культура, Нацыя» </a:t>
            </a:r>
            <a:r>
              <a:rPr lang="en-US" sz="2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  <a:hlinkClick r:id="rId3"/>
              </a:rPr>
              <a:t>www.sakavik.net</a:t>
            </a:r>
            <a:r>
              <a:rPr lang="en-US" sz="2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be-BY" sz="2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дзейнічае са снежня 2012 года (заснавальнік і рэдактар часопіса Пётра Мурзёнак). </a:t>
            </a:r>
            <a:r>
              <a:rPr lang="be-BY" sz="2400" dirty="0">
                <a:solidFill>
                  <a:srgbClr val="293033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На старонках часопіса друкуюцца матэрыялы, прысвечаныя пытаньням нацыянальнага будаўніцтва і беларускай культуры. </a:t>
            </a:r>
            <a:r>
              <a:rPr lang="be-BY" sz="2400" dirty="0">
                <a:solidFill>
                  <a:srgbClr val="293033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Д</a:t>
            </a:r>
            <a:r>
              <a:rPr lang="be-BY" sz="2400" dirty="0">
                <a:solidFill>
                  <a:srgbClr val="293033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а сёньня выйшлі 26 нумароў часопіса "Культура. Нацыя". Сайт і часопіс за гэты час наведалі больш чым 23.800 чытачоў, большасьць чытачоў (57.0%) паходзяць з Беларусі.</a:t>
            </a:r>
            <a:r>
              <a:rPr lang="en-US" sz="2400" dirty="0">
                <a:solidFill>
                  <a:srgbClr val="293033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be-BY" sz="2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Часопіс запрашае аўтараў!</a:t>
            </a:r>
          </a:p>
          <a:p>
            <a:pPr marR="247015">
              <a:spcBef>
                <a:spcPts val="0"/>
              </a:spcBef>
              <a:spcAft>
                <a:spcPts val="600"/>
              </a:spcAft>
              <a:tabLst>
                <a:tab pos="228600" algn="l"/>
                <a:tab pos="5943600" algn="l"/>
              </a:tabLst>
            </a:pPr>
            <a:r>
              <a:rPr lang="be-BY" sz="2400" spc="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 2017-2020 гг. сябрамі інстытута апублікаваны больш трох дзесяткаў артыкулаў ў часопісе «Культура. Нацыя», у значнай ступені прысвечаныя пытаньням нацыянальнага будаўніцтва.</a:t>
            </a:r>
            <a:endParaRPr lang="en-US" sz="2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R="247015">
              <a:spcBef>
                <a:spcPts val="0"/>
              </a:spcBef>
              <a:spcAft>
                <a:spcPts val="600"/>
              </a:spcAft>
              <a:tabLst>
                <a:tab pos="228600" algn="l"/>
                <a:tab pos="5943600" algn="l"/>
              </a:tabLst>
            </a:pPr>
            <a:endParaRPr lang="en-US" sz="2400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R="247015">
              <a:spcBef>
                <a:spcPts val="0"/>
              </a:spcBef>
              <a:spcAft>
                <a:spcPts val="600"/>
              </a:spcAft>
              <a:tabLst>
                <a:tab pos="228600" algn="l"/>
                <a:tab pos="5943600" algn="l"/>
              </a:tabLst>
            </a:pPr>
            <a:endParaRPr lang="be-BY" sz="2400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B21AD1-3651-4436-AE13-6F99E8B97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444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8B4EE-DD7C-456B-A1D0-3CC4A72BF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648" y="679927"/>
            <a:ext cx="5064470" cy="2270664"/>
          </a:xfrm>
        </p:spPr>
        <p:txBody>
          <a:bodyPr>
            <a:normAutofit/>
          </a:bodyPr>
          <a:lstStyle/>
          <a:p>
            <a:r>
              <a:rPr lang="be-BY" b="1" dirty="0"/>
              <a:t>БІНІМ, Канада сёньня*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8914F5-66BD-4591-B54E-89E574003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0205" y="3300854"/>
            <a:ext cx="10980832" cy="2035691"/>
          </a:xfrm>
        </p:spPr>
        <p:txBody>
          <a:bodyPr anchor="ctr">
            <a:normAutofit lnSpcReduction="10000"/>
          </a:bodyPr>
          <a:lstStyle/>
          <a:p>
            <a:pPr marL="228600" marR="247015">
              <a:spcBef>
                <a:spcPts val="0"/>
              </a:spcBef>
              <a:spcAft>
                <a:spcPts val="0"/>
              </a:spcAft>
              <a:tabLst>
                <a:tab pos="228600" algn="l"/>
                <a:tab pos="5943600" algn="l"/>
              </a:tabLst>
            </a:pPr>
            <a:r>
              <a:rPr lang="be-BY" sz="2100" b="1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11 сакавіка 2018 года</a:t>
            </a:r>
            <a:r>
              <a:rPr lang="be-BY" sz="21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 з непасрэдным удзелам сяброў БІНІМа і фінансавай падтрымкай Інстытута разам з ЗБК ў Атаве арганізавана і з вялікім посьпехам прайшло святкаваньне важнай гістарычнай даты ў жыцці беларускага народа – </a:t>
            </a:r>
            <a:r>
              <a:rPr lang="be-BY" sz="2100" b="1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100-годдзе БНР</a:t>
            </a:r>
            <a:r>
              <a:rPr lang="be-BY" sz="21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. Свята прайшло ў будынку Канадыйскага парламента на якім прысутнічала звыш 160 гасьцей.</a:t>
            </a:r>
            <a:r>
              <a:rPr lang="be-BY" sz="2100" dirty="0">
                <a:latin typeface="Times New Roman" panose="02020603050405020304" pitchFamily="18" charset="0"/>
                <a:ea typeface="Arial" panose="020B0604020202020204" pitchFamily="34" charset="0"/>
              </a:rPr>
              <a:t>**</a:t>
            </a:r>
            <a:r>
              <a:rPr lang="be-BY" sz="21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 </a:t>
            </a:r>
          </a:p>
          <a:p>
            <a:pPr marL="228600" marR="247015">
              <a:spcBef>
                <a:spcPts val="0"/>
              </a:spcBef>
              <a:spcAft>
                <a:spcPts val="0"/>
              </a:spcAft>
              <a:tabLst>
                <a:tab pos="228600" algn="l"/>
                <a:tab pos="5943600" algn="l"/>
              </a:tabLst>
            </a:pPr>
            <a:r>
              <a:rPr lang="be-BY" sz="21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У рамках святкавання 100-годдзя БНР у Атаве сябрамі БІНІМ была арганізавана выстава кніг, напісаных беларусамі-канадыйцамі. Спіс 38 кніг, якія былі на выставе, апублікаваны ў часопісе “Культура. Нацыя”. *** </a:t>
            </a:r>
            <a:endParaRPr lang="en-US" sz="21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CDE170-B323-4C4F-8467-80F3A63FC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10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ABD33FE-7FFF-439B-9866-DAF35E1168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" r="-1" b="-1"/>
          <a:stretch/>
        </p:blipFill>
        <p:spPr bwMode="auto">
          <a:xfrm>
            <a:off x="6959026" y="237067"/>
            <a:ext cx="4882011" cy="2826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8940317-CE74-42C2-9F19-00DC7BAF517A}"/>
              </a:ext>
            </a:extLst>
          </p:cNvPr>
          <p:cNvSpPr txBox="1"/>
          <p:nvPr/>
        </p:nvSpPr>
        <p:spPr>
          <a:xfrm>
            <a:off x="606971" y="5198247"/>
            <a:ext cx="1132874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ru-RU" sz="1600" i="1" dirty="0">
                <a:solidFill>
                  <a:srgbClr val="2930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 Звесткі аб дзейнасці </a:t>
            </a:r>
            <a:r>
              <a:rPr lang="en-US" sz="1600" i="1" dirty="0">
                <a:solidFill>
                  <a:srgbClr val="2930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i="1" dirty="0">
                <a:solidFill>
                  <a:srgbClr val="2930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Беларускага інстытута навукі і мастацтваў, Канада (БІНІМ, Канада) за перыяд з лістапада 2017 года па кастрычнік 2020 года.</a:t>
            </a:r>
            <a:r>
              <a:rPr lang="en-US" sz="1600" i="1" dirty="0">
                <a:solidFill>
                  <a:srgbClr val="2930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</a:t>
            </a:r>
            <a:r>
              <a:rPr lang="ru-RU" sz="1600" i="1" dirty="0">
                <a:solidFill>
                  <a:srgbClr val="2930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 даклада старшыні д-ра Пётры Мурзёнка..</a:t>
            </a:r>
            <a:r>
              <a:rPr lang="be-BY" sz="1600" i="1" dirty="0">
                <a:solidFill>
                  <a:srgbClr val="2930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be-BY" sz="1600" i="1" dirty="0">
                <a:solidFill>
                  <a:srgbClr val="2930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Культура, Нацыя». №26, снежань 2020, </a:t>
            </a:r>
            <a:r>
              <a:rPr lang="ru-RU" sz="1600" i="1" dirty="0">
                <a:solidFill>
                  <a:srgbClr val="2930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181-202</a:t>
            </a:r>
            <a:r>
              <a:rPr lang="ru-RU" sz="1600" i="1" dirty="0">
                <a:solidFill>
                  <a:srgbClr val="2930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i="1" dirty="0">
              <a:solidFill>
                <a:srgbClr val="293033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be-BY" sz="1600" i="1" dirty="0">
                <a:solidFill>
                  <a:srgbClr val="2930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** </a:t>
            </a:r>
            <a:r>
              <a:rPr lang="ru-RU" sz="1600" i="1" dirty="0">
                <a:solidFill>
                  <a:srgbClr val="2930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Пётра Мурзёнак</a:t>
            </a:r>
            <a:r>
              <a:rPr lang="en-US" sz="1600" i="1" dirty="0">
                <a:solidFill>
                  <a:srgbClr val="2930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sz="1600" i="1" dirty="0">
                <a:solidFill>
                  <a:srgbClr val="2930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Святкаванне 100-годдзя БНР у Атаве.</a:t>
            </a:r>
            <a:r>
              <a:rPr lang="en-US" sz="1600" i="1" dirty="0">
                <a:solidFill>
                  <a:srgbClr val="2930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be-BY" sz="16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“Культура. Нацыя”, сакавік 2018, №21, с.</a:t>
            </a:r>
            <a:r>
              <a:rPr lang="ru-RU" sz="16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7-46.</a:t>
            </a:r>
            <a:r>
              <a:rPr lang="en-US" sz="1600" i="1" dirty="0">
                <a:solidFill>
                  <a:srgbClr val="2930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 </a:t>
            </a:r>
            <a:endParaRPr lang="ru-RU" sz="1600" i="1" dirty="0">
              <a:solidFill>
                <a:srgbClr val="293033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ru-RU" sz="1600" i="1" dirty="0">
                <a:solidFill>
                  <a:srgbClr val="2930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***</a:t>
            </a:r>
            <a:r>
              <a:rPr lang="be-BY" sz="16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Спіс кніг на выставе ў гонар 100-годдзя БНР.</a:t>
            </a:r>
            <a:r>
              <a:rPr lang="en-US" sz="16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  <a:r>
              <a:rPr lang="ru-RU" sz="16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11</a:t>
            </a:r>
            <a:r>
              <a:rPr lang="en-US" sz="16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  <a:r>
              <a:rPr lang="ru-RU" sz="16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сакавіка 2018 года.</a:t>
            </a:r>
            <a:r>
              <a:rPr lang="en-US" sz="16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 </a:t>
            </a:r>
            <a:r>
              <a:rPr lang="be-BY" sz="16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“Культура, Нацыя”, сакавік 2018, №21, с. 79-91. </a:t>
            </a:r>
            <a:endParaRPr lang="en-US" sz="16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4562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AF910-B306-460B-AEE4-8490B15A2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0"/>
            <a:ext cx="10515600" cy="820893"/>
          </a:xfrm>
        </p:spPr>
        <p:txBody>
          <a:bodyPr/>
          <a:lstStyle/>
          <a:p>
            <a:pPr algn="ctr"/>
            <a:r>
              <a:rPr lang="be-BY" b="1" dirty="0"/>
              <a:t>БІНІМ, Канада сёньня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4F938C-9A50-482A-B997-AAAB0BAE6D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360" y="999314"/>
            <a:ext cx="11378543" cy="568026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be-BY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be-BY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2017</a:t>
            </a:r>
            <a:r>
              <a:rPr lang="be-BY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годзе ў Беларускім культурна-рэлігійным цэнтры (Таронта) быў створаны тэатр “Сэнс” (рэжысёр і пастаноўшчык В. Шаўчэнка). </a:t>
            </a:r>
            <a:r>
              <a:rPr lang="be-BY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be-BY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пектакль “Вуліца Геніюш” быў пастаўлены ў Таронта (14.04.2018) і ў Атаве (6.04.2019). 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24701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tabLst>
                <a:tab pos="5943600" algn="l"/>
              </a:tabLst>
            </a:pPr>
            <a:r>
              <a:rPr lang="be-BY" sz="2000" b="1" dirty="0">
                <a:solidFill>
                  <a:srgbClr val="293033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У </a:t>
            </a:r>
            <a:r>
              <a:rPr lang="be-BY" sz="2000" b="1" dirty="0">
                <a:solidFill>
                  <a:srgbClr val="293033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2015-2019</a:t>
            </a:r>
            <a:r>
              <a:rPr lang="be-BY" sz="2000" b="1" dirty="0">
                <a:solidFill>
                  <a:srgbClr val="293033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гг.</a:t>
            </a:r>
            <a:r>
              <a:rPr lang="be-BY" sz="2000" dirty="0">
                <a:solidFill>
                  <a:srgbClr val="293033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ў Беларускім культурна-рэлігійным цэнтры ў Таронта праводзіліся курсы “Мова нанова” (кіраўнік І.Тоўсцік).</a:t>
            </a:r>
            <a:r>
              <a:rPr lang="be-BY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e-BY" sz="2000" b="1" dirty="0">
              <a:solidFill>
                <a:srgbClr val="333333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24701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tabLst>
                <a:tab pos="5943600" algn="l"/>
              </a:tabLst>
            </a:pPr>
            <a:r>
              <a:rPr lang="be-BY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анцэрты дуэта </a:t>
            </a:r>
            <a:r>
              <a:rPr lang="be-BY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Кантабіле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be-BY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(Ўладзя Шамецька - скрыпка, Міхась Рыкаў - гітара)</a:t>
            </a:r>
            <a:r>
              <a:rPr lang="be-BY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be-BY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травень, верасень, кастрычнік, лістапад </a:t>
            </a:r>
            <a:r>
              <a:rPr lang="be-BY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r>
              <a:rPr lang="be-BY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года,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люты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marL="228600" marR="247015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  <a:tab pos="5943600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Прэзетацыя кніг </a:t>
            </a:r>
          </a:p>
          <a:p>
            <a:pPr marL="736600" marR="247015" indent="-27305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736600" algn="l"/>
                <a:tab pos="5943600" algn="l"/>
              </a:tabLst>
            </a:pPr>
            <a:r>
              <a:rPr lang="be-BY" sz="20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кнігі вершаў П. Мурзёнка “Колеры” (</a:t>
            </a:r>
            <a:r>
              <a:rPr lang="be-BY" sz="2000" b="1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09.2018</a:t>
            </a:r>
            <a:r>
              <a:rPr lang="be-BY" sz="20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), </a:t>
            </a:r>
          </a:p>
          <a:p>
            <a:pPr marL="736600" marR="247015" indent="-27305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736600" algn="l"/>
                <a:tab pos="5943600" algn="l"/>
              </a:tabLst>
            </a:pPr>
            <a:r>
              <a:rPr lang="be-BY" sz="2000" dirty="0">
                <a:solidFill>
                  <a:srgbClr val="1D22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зборніка вершаў Юрася Шамецькі "Непрадказальнае» (</a:t>
            </a:r>
            <a:r>
              <a:rPr lang="be-BY" sz="2000" b="1" dirty="0">
                <a:solidFill>
                  <a:srgbClr val="1D22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10.05.2019),</a:t>
            </a:r>
            <a:r>
              <a:rPr lang="be-BY" sz="2000" b="1" dirty="0">
                <a:solidFill>
                  <a:srgbClr val="1D22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736600" marR="247015" indent="-27305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736600" algn="l"/>
                <a:tab pos="5943600" algn="l"/>
              </a:tabLst>
            </a:pPr>
            <a:r>
              <a:rPr lang="be-BY" sz="2000" dirty="0">
                <a:solidFill>
                  <a:srgbClr val="1D22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пераклад кнігі санэтаў канадыйскага паэта Seymour Mayne (пераклад на расейскую мову Міхася Рыкава, </a:t>
            </a:r>
            <a:r>
              <a:rPr lang="be-BY" sz="2000" b="1" dirty="0">
                <a:solidFill>
                  <a:srgbClr val="1D22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24.10.2019). 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2000" dirty="0">
                <a:solidFill>
                  <a:srgbClr val="1D222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2000" dirty="0">
                <a:solidFill>
                  <a:srgbClr val="1D22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эраг відэафільмаў</a:t>
            </a:r>
          </a:p>
          <a:p>
            <a:pPr marL="804863" indent="-341313">
              <a:lnSpc>
                <a:spcPct val="100000"/>
              </a:lnSpc>
            </a:pPr>
            <a:r>
              <a:rPr lang="be-BY" sz="20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“З Калядамі. Ад </a:t>
            </a:r>
            <a:r>
              <a:rPr lang="ru-RU" sz="20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сябро</a:t>
            </a:r>
            <a:r>
              <a:rPr lang="be-BY" sz="20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ў з Атавы, Канада”</a:t>
            </a:r>
            <a:r>
              <a:rPr lang="ru-RU" sz="2000" dirty="0">
                <a:solidFill>
                  <a:srgbClr val="1D22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>
                <a:solidFill>
                  <a:srgbClr val="1D22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снежань 2019</a:t>
            </a:r>
            <a:r>
              <a:rPr lang="ru-RU" sz="2000" dirty="0">
                <a:solidFill>
                  <a:srgbClr val="1D22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be-BY" sz="20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804863" indent="-341313">
              <a:lnSpc>
                <a:spcPct val="100000"/>
              </a:lnSpc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«Верш Канадыйскай салідарнасці з беларусамі Бацькаўшчыны» (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15.09.2020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804863" indent="-341313">
              <a:lnSpc>
                <a:spcPct val="100000"/>
              </a:lnSpc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Восем відэафільмаў з цыкла «Сэрцам з Беларусьсю» (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2020-2021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sz="2000" dirty="0">
              <a:effectLst/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4F279-38E4-4FFC-9EE8-665F9C5EA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3425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823FC-893D-48E7-AA18-4D078FE94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e-BY" b="1" dirty="0"/>
              <a:t>БІНІМ, Канада сёньня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C2B69C-86C9-4294-8841-2BCE72F7BF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be-BY" sz="28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28 лістапада 2020 года</a:t>
            </a:r>
            <a:r>
              <a:rPr lang="be-BY" sz="2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, у суботу, прайшла </a:t>
            </a:r>
            <a:r>
              <a:rPr lang="en-US" sz="2800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online</a:t>
            </a:r>
            <a:r>
              <a:rPr lang="be-BY" sz="2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вечарына-канферэнцыя, прысвечаная 90-годдзю з Дня народзін знакамітага беларускага пісьменьніка Уладзіміра Караткевіча. Вечарына былы арганізавана сябрамі Беларускага Інстытута Навукі і Мастацтва ў Канадзе (БІНіМ, Канада) пры ўдзеле Згуртаваньня Беларусаў Канады. </a:t>
            </a:r>
            <a:endParaRPr lang="en-US" sz="2800" dirty="0">
              <a:solidFill>
                <a:srgbClr val="333333"/>
              </a:solidFill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be-BY" sz="2800" dirty="0">
                <a:solidFill>
                  <a:srgbClr val="1D21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Даклады нашых сяброў, Г.Туміловіч, Ю.Шамецька і П. Мурзёнка прыняты арганізатарамі кангрэса </a:t>
            </a:r>
            <a:r>
              <a:rPr lang="be-BY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(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ICCEES</a:t>
            </a:r>
            <a:r>
              <a:rPr lang="be-BY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International Council for Central and East European Studies</a:t>
            </a:r>
            <a:r>
              <a:rPr lang="be-BY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), які пройдзе</a:t>
            </a:r>
            <a:r>
              <a:rPr lang="be-BY" sz="2800" dirty="0">
                <a:solidFill>
                  <a:srgbClr val="1D21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e-BY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4-9 жніўня 2021 года</a:t>
            </a:r>
            <a:r>
              <a:rPr lang="be-BY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у Манрэалі</a:t>
            </a:r>
            <a:r>
              <a:rPr lang="be-BY" sz="2800" dirty="0">
                <a:solidFill>
                  <a:srgbClr val="1D21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ў віртуальным фа</a:t>
            </a:r>
            <a:r>
              <a:rPr lang="be-BY" sz="2800" dirty="0">
                <a:solidFill>
                  <a:srgbClr val="1D21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be-BY" sz="2800" dirty="0">
                <a:solidFill>
                  <a:srgbClr val="1D21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маце на секцыі пад назвай “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From Legends to Modern Belarus</a:t>
            </a:r>
            <a:r>
              <a:rPr lang="be-BY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be-BY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Вечар беларускай культуры.</a:t>
            </a:r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CFBE34-BB91-49A6-98C1-5F6141347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3580-C5BD-4863-80B6-FC58A63FED4B}" type="slidenum">
              <a:rPr lang="en-US" smtClean="0"/>
              <a:t>12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A6D631-42D8-4ABA-A638-DFABCC7BD846}"/>
              </a:ext>
            </a:extLst>
          </p:cNvPr>
          <p:cNvSpPr txBox="1"/>
          <p:nvPr/>
        </p:nvSpPr>
        <p:spPr>
          <a:xfrm>
            <a:off x="1527717" y="6176963"/>
            <a:ext cx="34483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e-BY" sz="3200" b="1" dirty="0"/>
              <a:t>Дзякую за ўвагу!!!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851121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CC30AB-53DB-419E-AFFA-3F217BC48E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DB34F3E-EEE3-4DDD-9CBA-D7AEB3407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8B73580-C5BD-4863-80B6-FC58A63FED4B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13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2174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1063</TotalTime>
  <Words>1555</Words>
  <Application>Microsoft Office PowerPoint</Application>
  <PresentationFormat>Widescreen</PresentationFormat>
  <Paragraphs>98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Wingdings</vt:lpstr>
      <vt:lpstr>Office Theme</vt:lpstr>
      <vt:lpstr>T         Тożsamość białoruska: doświadczenia przeszłości i wyzwania teraźniejszości. Z okazji 30. rocznicy uzyskania przez Białoruś niepodległości  Warszawa, 1 kvietnia 2021 r. Беларуская ідэнтычнасць: досвед мінулага і выклікі сучаснасці. Да 30-годдзя абвяшчэння незалежнасці Беларусі Варшава, 1 красавіка 2021 г.</vt:lpstr>
      <vt:lpstr>Падзякі</vt:lpstr>
      <vt:lpstr>Мэта выступленьня</vt:lpstr>
      <vt:lpstr>Выклікі, якія стаяць перад БІНІМ, Канада</vt:lpstr>
      <vt:lpstr>Выклікі, якія стаяць перад БІНІМ, Канада (праблемы беларускай ідэнтыфікацыі ў дыяспары)</vt:lpstr>
      <vt:lpstr>З гісторыі БІНІМ, Канада * </vt:lpstr>
      <vt:lpstr>З гісторыі БІНІМ, Канада</vt:lpstr>
      <vt:lpstr>PowerPoint Presentation</vt:lpstr>
      <vt:lpstr>БІНІМ, Канада сёньня</vt:lpstr>
      <vt:lpstr>БІНІМ, Канада сёньня*</vt:lpstr>
      <vt:lpstr>БІНІМ, Канада сёньня</vt:lpstr>
      <vt:lpstr>БІНІМ, Канада сёньня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         Тożsamość białoruska: doświadczenia przeszłości i wyzwania teraźniejszości. Z okazji 30. rocznicy uzyskania przez Białoruś niepodległości  Warszawa, 1 kvietnia 2021 r. Беларуская ідэнтычнасць: досвед мінулага і выклікі сучаснасці. Да 30-годдзя абвяшчэння незалежнасці Беларусі Варшава, 1 красавіка 2021 г.</dc:title>
  <dc:creator>Piotra Murzionak</dc:creator>
  <cp:lastModifiedBy>Piotra Murzionak</cp:lastModifiedBy>
  <cp:revision>46</cp:revision>
  <dcterms:created xsi:type="dcterms:W3CDTF">2021-03-20T23:39:43Z</dcterms:created>
  <dcterms:modified xsi:type="dcterms:W3CDTF">2021-04-02T12:16:09Z</dcterms:modified>
</cp:coreProperties>
</file>