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668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FB34-FB73-4CC4-AE86-8805814DAD95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196A-4F73-4748-90FD-FC4F74A65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FB34-FB73-4CC4-AE86-8805814DAD95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196A-4F73-4748-90FD-FC4F74A65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FB34-FB73-4CC4-AE86-8805814DAD95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196A-4F73-4748-90FD-FC4F74A65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FB34-FB73-4CC4-AE86-8805814DAD95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196A-4F73-4748-90FD-FC4F74A65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FB34-FB73-4CC4-AE86-8805814DAD95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196A-4F73-4748-90FD-FC4F74A65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FB34-FB73-4CC4-AE86-8805814DAD95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196A-4F73-4748-90FD-FC4F74A65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FB34-FB73-4CC4-AE86-8805814DAD95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196A-4F73-4748-90FD-FC4F74A65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FB34-FB73-4CC4-AE86-8805814DAD95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196A-4F73-4748-90FD-FC4F74A65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FB34-FB73-4CC4-AE86-8805814DAD95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196A-4F73-4748-90FD-FC4F74A65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FB34-FB73-4CC4-AE86-8805814DAD95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196A-4F73-4748-90FD-FC4F74A65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FB34-FB73-4CC4-AE86-8805814DAD95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196A-4F73-4748-90FD-FC4F74A65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7FB34-FB73-4CC4-AE86-8805814DAD95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1196A-4F73-4748-90FD-FC4F74A65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Chasopis.sakavik@hotmail.com" TargetMode="External"/><Relationship Id="rId2" Type="http://schemas.openxmlformats.org/officeDocument/2006/relationships/hyperlink" Target="http://www.sakavik.ne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828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The magazine “CULTURE, NATION” activity during 2013-2017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352800"/>
            <a:ext cx="6553200" cy="2514600"/>
          </a:xfrm>
        </p:spPr>
        <p:txBody>
          <a:bodyPr>
            <a:normAutofit fontScale="70000" lnSpcReduction="20000"/>
          </a:bodyPr>
          <a:lstStyle/>
          <a:p>
            <a:r>
              <a:rPr lang="en-US" sz="4600" b="1" dirty="0">
                <a:solidFill>
                  <a:schemeClr val="tx1"/>
                </a:solidFill>
              </a:rPr>
              <a:t>Natalia </a:t>
            </a:r>
            <a:r>
              <a:rPr lang="en-US" sz="4600" b="1" dirty="0" err="1" smtClean="0">
                <a:solidFill>
                  <a:schemeClr val="tx1"/>
                </a:solidFill>
              </a:rPr>
              <a:t>Barkar</a:t>
            </a:r>
            <a:endParaRPr lang="en-US" sz="4600" b="1" dirty="0" smtClean="0">
              <a:solidFill>
                <a:schemeClr val="tx1"/>
              </a:solidFill>
            </a:endParaRPr>
          </a:p>
          <a:p>
            <a:endParaRPr lang="en-US" sz="4600" b="1" dirty="0" smtClean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CAS </a:t>
            </a:r>
            <a:r>
              <a:rPr lang="en-US" b="1" dirty="0" smtClean="0">
                <a:solidFill>
                  <a:schemeClr val="tx1"/>
                </a:solidFill>
              </a:rPr>
              <a:t> Annual </a:t>
            </a:r>
            <a:r>
              <a:rPr lang="en-US" b="1" dirty="0" smtClean="0">
                <a:solidFill>
                  <a:schemeClr val="tx1"/>
                </a:solidFill>
              </a:rPr>
              <a:t>Conference                          </a:t>
            </a:r>
            <a:r>
              <a:rPr lang="en-US" b="1" dirty="0" smtClean="0">
                <a:solidFill>
                  <a:schemeClr val="tx1"/>
                </a:solidFill>
              </a:rPr>
              <a:t>                              at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the Ryerson University 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May 27, 2017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(Toronto, Ontario)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logo for chasop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55" y="381000"/>
            <a:ext cx="1707445" cy="11525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“Culture, Nation”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History, Language, Belarusians, State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1" y="1524000"/>
            <a:ext cx="6477000" cy="4428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286000" y="6172200"/>
            <a:ext cx="4083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Pastavy</a:t>
            </a:r>
            <a:r>
              <a:rPr lang="en-US" dirty="0" smtClean="0"/>
              <a:t>. </a:t>
            </a:r>
            <a:r>
              <a:rPr lang="ru-RU" dirty="0" smtClean="0"/>
              <a:t>ПАСТАВЫ. </a:t>
            </a:r>
            <a:r>
              <a:rPr lang="en-US" dirty="0" smtClean="0"/>
              <a:t>Image by S. </a:t>
            </a:r>
            <a:r>
              <a:rPr lang="en-US" dirty="0" err="1" smtClean="0"/>
              <a:t>Plytkevich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229600" cy="16002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“CULTURE, NATION” </a:t>
            </a:r>
            <a:br>
              <a:rPr lang="en-US" b="1" dirty="0" smtClean="0"/>
            </a:br>
            <a:r>
              <a:rPr lang="en-US" b="1" i="1" dirty="0" smtClean="0"/>
              <a:t>Editorial </a:t>
            </a:r>
            <a:r>
              <a:rPr lang="en-US" b="1" i="1" dirty="0"/>
              <a:t>Board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2390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i="1" dirty="0" smtClean="0"/>
              <a:t>Editor and Founder      </a:t>
            </a:r>
            <a:r>
              <a:rPr lang="en-US" dirty="0" err="1" smtClean="0"/>
              <a:t>Piotra</a:t>
            </a:r>
            <a:r>
              <a:rPr lang="en-US" dirty="0" smtClean="0"/>
              <a:t> </a:t>
            </a:r>
            <a:r>
              <a:rPr lang="en-US" dirty="0" err="1" smtClean="0"/>
              <a:t>Murzionak</a:t>
            </a:r>
            <a:endParaRPr lang="en-US" dirty="0" smtClean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i="1" dirty="0" smtClean="0"/>
              <a:t>Board members</a:t>
            </a:r>
            <a:r>
              <a:rPr lang="be-BY" i="1" dirty="0" smtClean="0"/>
              <a:t> </a:t>
            </a:r>
            <a:r>
              <a:rPr lang="en-US" i="1" dirty="0" smtClean="0"/>
              <a:t>:</a:t>
            </a:r>
            <a:r>
              <a:rPr lang="be-BY" i="1" dirty="0" smtClean="0"/>
              <a:t> </a:t>
            </a:r>
            <a:r>
              <a:rPr lang="be-BY" dirty="0" smtClean="0"/>
              <a:t> </a:t>
            </a:r>
            <a:endParaRPr lang="en-US" dirty="0" smtClean="0"/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Natalia </a:t>
            </a:r>
            <a:r>
              <a:rPr lang="en-US" dirty="0" err="1" smtClean="0"/>
              <a:t>Barkar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</a:t>
            </a:r>
            <a:r>
              <a:rPr lang="en-US" dirty="0" err="1" smtClean="0"/>
              <a:t>Wolga</a:t>
            </a:r>
            <a:r>
              <a:rPr lang="en-US" dirty="0" smtClean="0"/>
              <a:t> </a:t>
            </a:r>
            <a:r>
              <a:rPr lang="en-US" dirty="0" err="1" smtClean="0"/>
              <a:t>Ipatava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</a:t>
            </a:r>
            <a:r>
              <a:rPr lang="en-US" dirty="0" err="1" smtClean="0"/>
              <a:t>Viktoryja</a:t>
            </a:r>
            <a:r>
              <a:rPr lang="en-US" dirty="0" smtClean="0"/>
              <a:t> </a:t>
            </a:r>
            <a:r>
              <a:rPr lang="en-US" dirty="0" err="1" smtClean="0"/>
              <a:t>Kazlova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</a:t>
            </a:r>
            <a:r>
              <a:rPr lang="en-US" dirty="0" err="1" smtClean="0"/>
              <a:t>Sjarhei</a:t>
            </a:r>
            <a:r>
              <a:rPr lang="en-US" dirty="0" smtClean="0"/>
              <a:t> </a:t>
            </a:r>
            <a:r>
              <a:rPr lang="en-US" dirty="0" err="1" smtClean="0"/>
              <a:t>Paniznik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</a:t>
            </a:r>
            <a:r>
              <a:rPr lang="en-US" dirty="0" err="1" smtClean="0"/>
              <a:t>Halina</a:t>
            </a:r>
            <a:r>
              <a:rPr lang="en-US" dirty="0" smtClean="0"/>
              <a:t> </a:t>
            </a:r>
            <a:r>
              <a:rPr lang="en-US" dirty="0" err="1" smtClean="0"/>
              <a:t>Tumilovich</a:t>
            </a:r>
            <a:endParaRPr lang="en-US" dirty="0"/>
          </a:p>
        </p:txBody>
      </p:sp>
      <p:pic>
        <p:nvPicPr>
          <p:cNvPr id="4" name="Picture 3" descr="logo for chasop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55" y="381000"/>
            <a:ext cx="1707445" cy="11525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“CULTURE, NATION” </a:t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www.sakavik.net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During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4 years and 3 months about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800 hundreds posts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were published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opics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: 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Advertisements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Personals,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Enlightment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/Education, Magazine's Library, History, External affairs, Culture, Literature, Morality, Language, Nation, Belarusians, project “Together” ("РАЗАМ"), Religion, Editorial, Theatre, Ethnocide of Belarusians.</a:t>
            </a:r>
          </a:p>
        </p:txBody>
      </p:sp>
      <p:pic>
        <p:nvPicPr>
          <p:cNvPr id="4" name="Picture 3" descr="logo for chasop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55" y="381000"/>
            <a:ext cx="1707445" cy="11525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General web-site activities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www.sakavik.net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2209800"/>
          <a:ext cx="8229600" cy="2718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914400"/>
                <a:gridCol w="876300"/>
                <a:gridCol w="952500"/>
                <a:gridCol w="914400"/>
                <a:gridCol w="1447800"/>
                <a:gridCol w="800100"/>
                <a:gridCol w="1028700"/>
              </a:tblGrid>
              <a:tr h="370840">
                <a:tc>
                  <a:txBody>
                    <a:bodyPr/>
                    <a:lstStyle/>
                    <a:p>
                      <a:pPr marL="45720" marR="2286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88670" algn="l"/>
                        </a:tabLst>
                      </a:pP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990" marR="0" indent="-12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2017  </a:t>
                      </a:r>
                    </a:p>
                    <a:p>
                      <a:pPr marL="46990" marR="0" indent="-12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(3 months)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Total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Per  year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" marR="107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88670" algn="l"/>
                        </a:tabLst>
                      </a:pPr>
                      <a:r>
                        <a:rPr lang="en-US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Visitors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3976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4373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3782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990" marR="0" indent="571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14971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≈3600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" marR="107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88670" algn="l"/>
                        </a:tabLst>
                      </a:pPr>
                      <a:r>
                        <a:rPr lang="en-US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Views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5480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7610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7104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6112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990" marR="0" indent="571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1797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28103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≈6740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" marR="107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88670" algn="l"/>
                        </a:tabLst>
                      </a:pPr>
                      <a:r>
                        <a:rPr lang="en-US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Views per visitor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1.91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1.62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1.62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990" marR="0" indent="571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1.76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1.9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" marR="107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88670" algn="l"/>
                        </a:tabLst>
                      </a:pPr>
                      <a:r>
                        <a:rPr lang="en-US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Posts published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241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990" marR="0" indent="571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797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Number and proportion of views by countries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609600"/>
          <a:ext cx="8458200" cy="6123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971550"/>
                <a:gridCol w="1057275"/>
                <a:gridCol w="1057275"/>
                <a:gridCol w="1057275"/>
                <a:gridCol w="1190625"/>
                <a:gridCol w="923925"/>
                <a:gridCol w="1057275"/>
              </a:tblGrid>
              <a:tr h="370840">
                <a:tc>
                  <a:txBody>
                    <a:bodyPr/>
                    <a:lstStyle/>
                    <a:p>
                      <a:pPr marL="0" marR="4699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Country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e-BY" sz="1600" b="1" dirty="0">
                          <a:latin typeface="Times New Roman"/>
                          <a:ea typeface="Calibri"/>
                          <a:cs typeface="Times New Roman"/>
                        </a:rPr>
                        <a:t>2013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e-BY" sz="1600" b="1" dirty="0">
                          <a:latin typeface="Times New Roman"/>
                          <a:ea typeface="Calibri"/>
                          <a:cs typeface="Times New Roman"/>
                        </a:rPr>
                        <a:t>2014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-63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e-BY" sz="1600" b="1" dirty="0">
                          <a:latin typeface="Times New Roman"/>
                          <a:ea typeface="Calibri"/>
                          <a:cs typeface="Times New Roman"/>
                        </a:rPr>
                        <a:t>2015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e-BY" sz="1600" b="1"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4572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297680" algn="l"/>
                        </a:tabLst>
                      </a:pPr>
                      <a:r>
                        <a:rPr lang="be-BY" sz="1600" b="1" dirty="0">
                          <a:latin typeface="Times New Roman"/>
                          <a:ea typeface="Calibri"/>
                          <a:cs typeface="Times New Roman"/>
                        </a:rPr>
                        <a:t>2017</a:t>
                      </a: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   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4572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297680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en-US" sz="16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months</a:t>
                      </a: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Total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4699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Belarus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2825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3892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-63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4245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3745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4572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1140" algn="l"/>
                          <a:tab pos="327660" algn="l"/>
                        </a:tabLs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1070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15777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56.1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4699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Canada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1264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1061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-63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637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558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4572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1140" algn="l"/>
                          <a:tab pos="327660" algn="l"/>
                        </a:tabLs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212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3742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13.3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4699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Russia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78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645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-63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592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477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4572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1140" algn="l"/>
                          <a:tab pos="327660" algn="l"/>
                        </a:tabLs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104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1896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6.7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4699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USA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437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458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-63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385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413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4572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1140" algn="l"/>
                          <a:tab pos="327660" algn="l"/>
                        </a:tabLs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126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1819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6.5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4699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Poland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281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139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-63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80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119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4572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1140" algn="l"/>
                          <a:tab pos="327660" algn="l"/>
                        </a:tabLs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32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651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2.3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4699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Ukraine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48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273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-63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123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99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4572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1140" algn="l"/>
                          <a:tab pos="327660" algn="l"/>
                        </a:tabLs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99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642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2.2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4699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Germany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103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145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-63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106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96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4572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1140" algn="l"/>
                          <a:tab pos="327660" algn="l"/>
                        </a:tabLs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464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1.7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4699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Brasilia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159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-63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170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96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4572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1140" algn="l"/>
                          <a:tab pos="327660" algn="l"/>
                        </a:tabLs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425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1.5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4699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EU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29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169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-63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144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48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4572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1140" algn="l"/>
                          <a:tab pos="327660" algn="l"/>
                        </a:tabLs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396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1.4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4699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Lithuania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78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75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-63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92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64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4572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1140" algn="l"/>
                          <a:tab pos="327660" algn="l"/>
                        </a:tabLs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315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1.1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4699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Chech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46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90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-63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26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46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4572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1140" algn="l"/>
                          <a:tab pos="327660" algn="l"/>
                        </a:tabLs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215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0.8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4699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UK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44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-63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45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4572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1140" algn="l"/>
                          <a:tab pos="327660" algn="l"/>
                        </a:tabLs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143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0.5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4699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Australia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57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-63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4572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1140" algn="l"/>
                          <a:tab pos="327660" algn="l"/>
                        </a:tabLs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111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0.4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4699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Latvia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23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23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-63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31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4572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1140" algn="l"/>
                          <a:tab pos="327660" algn="l"/>
                        </a:tabLs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111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0.4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2286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46150" algn="l"/>
                        </a:tabLs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-63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4572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31140" algn="l"/>
                          <a:tab pos="327660" algn="l"/>
                        </a:tabLs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Other: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2048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45870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7.3%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                  Magazine “CULTURE, NATION”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458200" cy="4876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sz="3300" b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300" b="1" dirty="0">
                <a:latin typeface="Times New Roman" pitchFamily="18" charset="0"/>
                <a:cs typeface="Times New Roman" pitchFamily="18" charset="0"/>
              </a:rPr>
              <a:t>magazine presents original analytical articles, essays, discussions and comments on history, language, literature, sociology, traditions, and other topics related to the development of the Belarusian nation</a:t>
            </a:r>
            <a:r>
              <a:rPr lang="en-US" sz="33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en-US" sz="33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3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3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300" b="1" dirty="0">
                <a:latin typeface="Times New Roman" pitchFamily="18" charset="0"/>
                <a:cs typeface="Times New Roman" pitchFamily="18" charset="0"/>
              </a:rPr>
              <a:t>Belarusian language is the preferred language of the magazine; however, materials in other languages have also been published. </a:t>
            </a:r>
            <a:endParaRPr lang="en-US" sz="33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33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3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300" b="1" dirty="0" smtClean="0">
                <a:latin typeface="Times New Roman" pitchFamily="18" charset="0"/>
                <a:cs typeface="Times New Roman" pitchFamily="18" charset="0"/>
              </a:rPr>
              <a:t>   The </a:t>
            </a:r>
            <a:r>
              <a:rPr lang="en-US" sz="3300" b="1" dirty="0">
                <a:latin typeface="Times New Roman" pitchFamily="18" charset="0"/>
                <a:cs typeface="Times New Roman" pitchFamily="18" charset="0"/>
              </a:rPr>
              <a:t>magazine “CULTURE, NATION” is published once in three months. </a:t>
            </a:r>
          </a:p>
        </p:txBody>
      </p:sp>
      <p:pic>
        <p:nvPicPr>
          <p:cNvPr id="4" name="Picture 3" descr="logo for chasop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55" y="381000"/>
            <a:ext cx="1707445" cy="11525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                   Magazine “CULTURE, NATION”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362200"/>
            <a:ext cx="7543800" cy="24384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During 2013-2017, seventeen</a:t>
            </a:r>
            <a:r>
              <a:rPr lang="be-BY" sz="2800" b="1" dirty="0">
                <a:latin typeface="Times New Roman" pitchFamily="18" charset="0"/>
                <a:cs typeface="Times New Roman" pitchFamily="18" charset="0"/>
              </a:rPr>
              <a:t> (17)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issues of the magazine were published 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nvolving 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twenty three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(23) authors 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eighty four (84) articles.</a:t>
            </a:r>
          </a:p>
        </p:txBody>
      </p:sp>
      <p:pic>
        <p:nvPicPr>
          <p:cNvPr id="4" name="Picture 3" descr="logo for chasop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55" y="381000"/>
            <a:ext cx="1707445" cy="11525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                 Magazine “CULTURE, NATION”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on-line Skype discussion was organized regarding “The Nation-Building in Post-soviet Countries: Commonalities and Differences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”.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tatistical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studies regarding an estimation of Belarusians' population in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diaspora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and migration processes of Belarusians to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Canada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The Strategy of the Belarusian Nation Development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The magazine created the Slides Library “BELARUS FOREVER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” and more than 60 information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bulletens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 for chasop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55" y="381000"/>
            <a:ext cx="1707445" cy="11525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                   Magazine “CULTURE, NATION”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172200" cy="49530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Based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on the magazine information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two books were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published in Belarus by Editor of magazine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“The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Ways to Belarusian Nation”, Minsk, 2016, 344pp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.“</a:t>
            </a:r>
          </a:p>
          <a:p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ach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Belarusian Should Be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Proud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”,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Minsk, 2017, 96 pp.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 for chasop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55" y="381000"/>
            <a:ext cx="1707445" cy="1152525"/>
          </a:xfrm>
          <a:prstGeom prst="rect">
            <a:avLst/>
          </a:prstGeom>
        </p:spPr>
      </p:pic>
      <p:pic>
        <p:nvPicPr>
          <p:cNvPr id="1028" name="Picture 4" descr="http://zbsb.org/sites/default/files/uploads/2017/02/honor_cover_full2_preview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4114800"/>
            <a:ext cx="1498506" cy="1981200"/>
          </a:xfrm>
          <a:prstGeom prst="rect">
            <a:avLst/>
          </a:prstGeom>
          <a:noFill/>
        </p:spPr>
      </p:pic>
      <p:pic>
        <p:nvPicPr>
          <p:cNvPr id="1030" name="Picture 6" descr="http://zbsb.org/sites/default/files/uploads/2016/08/murzionak_boo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599" y="1752600"/>
            <a:ext cx="2318858" cy="198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                  Magazine “CULTURE, NATION”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The problems and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tasks:</a:t>
            </a:r>
          </a:p>
          <a:p>
            <a:pPr>
              <a:buNone/>
            </a:pP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We are searching a support from Belarusian community in the web-magazine activities and we expect substantial improving in the work of editorial board as well as our readers.</a:t>
            </a:r>
          </a:p>
          <a:p>
            <a:pPr lvl="0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The number of comments are quite low which might be explained as by traditional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pamjarkounast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” of Belarusians as by existence of multiple web-sites and blogs where we have to compete for the space.</a:t>
            </a:r>
          </a:p>
        </p:txBody>
      </p:sp>
      <p:pic>
        <p:nvPicPr>
          <p:cNvPr id="4" name="Picture 3" descr="logo for chasop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55" y="381000"/>
            <a:ext cx="1707445" cy="11525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Thank you.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828800"/>
            <a:ext cx="6096000" cy="4525963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Questions ??!!</a:t>
            </a: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Contacts: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www.sakavik.net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  <a:hlinkClick r:id="rId3"/>
              </a:rPr>
              <a:t>c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  <a:hlinkClick r:id="rId3"/>
              </a:rPr>
              <a:t>hasopis.sakavik@hotmail.com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 for chasopi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755" y="381000"/>
            <a:ext cx="1707445" cy="11525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583</Words>
  <Application>Microsoft Office PowerPoint</Application>
  <PresentationFormat>On-screen Show (4:3)</PresentationFormat>
  <Paragraphs>217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The magazine “CULTURE, NATION” activity during 2013-2017</vt:lpstr>
      <vt:lpstr>“Culture, Nation”  History, Language, Belarusians, State  </vt:lpstr>
      <vt:lpstr>“CULTURE, NATION”  Editorial Board </vt:lpstr>
      <vt:lpstr>“CULTURE, NATION”  www.sakavik.net</vt:lpstr>
      <vt:lpstr>General web-site activities www.sakavik.net</vt:lpstr>
      <vt:lpstr>Number and proportion of views by countries </vt:lpstr>
      <vt:lpstr>                   Magazine “CULTURE, NATION”</vt:lpstr>
      <vt:lpstr>                    Magazine “CULTURE, NATION”</vt:lpstr>
      <vt:lpstr>                  Magazine “CULTURE, NATION”</vt:lpstr>
      <vt:lpstr>                    Magazine “CULTURE, NATION”</vt:lpstr>
      <vt:lpstr>                   Magazine “CULTURE, NATION”</vt:lpstr>
      <vt:lpstr>Thank you.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Piotr and Natalia</dc:creator>
  <cp:lastModifiedBy>Piotr and Natalia</cp:lastModifiedBy>
  <cp:revision>43</cp:revision>
  <dcterms:created xsi:type="dcterms:W3CDTF">2017-04-22T18:03:17Z</dcterms:created>
  <dcterms:modified xsi:type="dcterms:W3CDTF">2017-05-25T01:15:49Z</dcterms:modified>
</cp:coreProperties>
</file>